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handoutMasterIdLst>
    <p:handoutMasterId r:id="rId97"/>
  </p:handoutMasterIdLst>
  <p:sldIdLst>
    <p:sldId id="256" r:id="rId2"/>
    <p:sldId id="278" r:id="rId3"/>
    <p:sldId id="283" r:id="rId4"/>
    <p:sldId id="380" r:id="rId5"/>
    <p:sldId id="381" r:id="rId6"/>
    <p:sldId id="292" r:id="rId7"/>
    <p:sldId id="293" r:id="rId8"/>
    <p:sldId id="279" r:id="rId9"/>
    <p:sldId id="269" r:id="rId10"/>
    <p:sldId id="342" r:id="rId11"/>
    <p:sldId id="280" r:id="rId12"/>
    <p:sldId id="281" r:id="rId13"/>
    <p:sldId id="258" r:id="rId14"/>
    <p:sldId id="259" r:id="rId15"/>
    <p:sldId id="257" r:id="rId16"/>
    <p:sldId id="262" r:id="rId17"/>
    <p:sldId id="260" r:id="rId18"/>
    <p:sldId id="267" r:id="rId19"/>
    <p:sldId id="383" r:id="rId20"/>
    <p:sldId id="268" r:id="rId21"/>
    <p:sldId id="286" r:id="rId22"/>
    <p:sldId id="273" r:id="rId23"/>
    <p:sldId id="287" r:id="rId24"/>
    <p:sldId id="285" r:id="rId25"/>
    <p:sldId id="277" r:id="rId26"/>
    <p:sldId id="296" r:id="rId27"/>
    <p:sldId id="297" r:id="rId28"/>
    <p:sldId id="298" r:id="rId29"/>
    <p:sldId id="304" r:id="rId30"/>
    <p:sldId id="305" r:id="rId31"/>
    <p:sldId id="299" r:id="rId32"/>
    <p:sldId id="300" r:id="rId33"/>
    <p:sldId id="301" r:id="rId34"/>
    <p:sldId id="302" r:id="rId35"/>
    <p:sldId id="303" r:id="rId36"/>
    <p:sldId id="307" r:id="rId37"/>
    <p:sldId id="288" r:id="rId38"/>
    <p:sldId id="306" r:id="rId39"/>
    <p:sldId id="315" r:id="rId40"/>
    <p:sldId id="316" r:id="rId41"/>
    <p:sldId id="343" r:id="rId42"/>
    <p:sldId id="345" r:id="rId43"/>
    <p:sldId id="348" r:id="rId44"/>
    <p:sldId id="349" r:id="rId45"/>
    <p:sldId id="350" r:id="rId46"/>
    <p:sldId id="351" r:id="rId47"/>
    <p:sldId id="352" r:id="rId48"/>
    <p:sldId id="353" r:id="rId49"/>
    <p:sldId id="354" r:id="rId50"/>
    <p:sldId id="355" r:id="rId51"/>
    <p:sldId id="358" r:id="rId52"/>
    <p:sldId id="365" r:id="rId53"/>
    <p:sldId id="367" r:id="rId54"/>
    <p:sldId id="317" r:id="rId55"/>
    <p:sldId id="319" r:id="rId56"/>
    <p:sldId id="318" r:id="rId57"/>
    <p:sldId id="328" r:id="rId58"/>
    <p:sldId id="330" r:id="rId59"/>
    <p:sldId id="320" r:id="rId60"/>
    <p:sldId id="327" r:id="rId61"/>
    <p:sldId id="332" r:id="rId62"/>
    <p:sldId id="333" r:id="rId63"/>
    <p:sldId id="334" r:id="rId64"/>
    <p:sldId id="335" r:id="rId65"/>
    <p:sldId id="336" r:id="rId66"/>
    <p:sldId id="337" r:id="rId67"/>
    <p:sldId id="372" r:id="rId68"/>
    <p:sldId id="373" r:id="rId69"/>
    <p:sldId id="376" r:id="rId70"/>
    <p:sldId id="375" r:id="rId71"/>
    <p:sldId id="371" r:id="rId72"/>
    <p:sldId id="338" r:id="rId73"/>
    <p:sldId id="339" r:id="rId74"/>
    <p:sldId id="340" r:id="rId75"/>
    <p:sldId id="341" r:id="rId76"/>
    <p:sldId id="322" r:id="rId77"/>
    <p:sldId id="377" r:id="rId78"/>
    <p:sldId id="388" r:id="rId79"/>
    <p:sldId id="389" r:id="rId80"/>
    <p:sldId id="344" r:id="rId81"/>
    <p:sldId id="346" r:id="rId82"/>
    <p:sldId id="347" r:id="rId83"/>
    <p:sldId id="391" r:id="rId84"/>
    <p:sldId id="392" r:id="rId85"/>
    <p:sldId id="393" r:id="rId86"/>
    <p:sldId id="394" r:id="rId87"/>
    <p:sldId id="395" r:id="rId88"/>
    <p:sldId id="396" r:id="rId89"/>
    <p:sldId id="363" r:id="rId90"/>
    <p:sldId id="398" r:id="rId91"/>
    <p:sldId id="399" r:id="rId92"/>
    <p:sldId id="565" r:id="rId93"/>
    <p:sldId id="356" r:id="rId94"/>
    <p:sldId id="379" r:id="rId9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D6D1A715-F9F1-4D03-84AD-25944E9D3E59}">
          <p14:sldIdLst>
            <p14:sldId id="256"/>
            <p14:sldId id="278"/>
            <p14:sldId id="283"/>
            <p14:sldId id="380"/>
            <p14:sldId id="381"/>
            <p14:sldId id="292"/>
            <p14:sldId id="293"/>
            <p14:sldId id="279"/>
            <p14:sldId id="269"/>
            <p14:sldId id="342"/>
            <p14:sldId id="280"/>
            <p14:sldId id="281"/>
            <p14:sldId id="258"/>
            <p14:sldId id="259"/>
            <p14:sldId id="257"/>
            <p14:sldId id="262"/>
            <p14:sldId id="260"/>
            <p14:sldId id="267"/>
            <p14:sldId id="383"/>
            <p14:sldId id="268"/>
            <p14:sldId id="286"/>
            <p14:sldId id="273"/>
            <p14:sldId id="287"/>
            <p14:sldId id="285"/>
            <p14:sldId id="277"/>
            <p14:sldId id="296"/>
            <p14:sldId id="297"/>
            <p14:sldId id="298"/>
            <p14:sldId id="304"/>
            <p14:sldId id="305"/>
            <p14:sldId id="299"/>
            <p14:sldId id="300"/>
            <p14:sldId id="301"/>
            <p14:sldId id="302"/>
            <p14:sldId id="303"/>
            <p14:sldId id="307"/>
            <p14:sldId id="288"/>
            <p14:sldId id="306"/>
            <p14:sldId id="315"/>
            <p14:sldId id="316"/>
            <p14:sldId id="343"/>
            <p14:sldId id="345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8"/>
            <p14:sldId id="365"/>
            <p14:sldId id="367"/>
            <p14:sldId id="317"/>
            <p14:sldId id="319"/>
            <p14:sldId id="318"/>
            <p14:sldId id="328"/>
            <p14:sldId id="330"/>
            <p14:sldId id="320"/>
            <p14:sldId id="327"/>
            <p14:sldId id="332"/>
            <p14:sldId id="333"/>
            <p14:sldId id="334"/>
            <p14:sldId id="335"/>
            <p14:sldId id="336"/>
            <p14:sldId id="337"/>
            <p14:sldId id="372"/>
            <p14:sldId id="373"/>
            <p14:sldId id="376"/>
            <p14:sldId id="375"/>
            <p14:sldId id="371"/>
            <p14:sldId id="338"/>
            <p14:sldId id="339"/>
            <p14:sldId id="340"/>
            <p14:sldId id="341"/>
            <p14:sldId id="322"/>
            <p14:sldId id="377"/>
            <p14:sldId id="388"/>
            <p14:sldId id="389"/>
            <p14:sldId id="344"/>
            <p14:sldId id="346"/>
            <p14:sldId id="347"/>
            <p14:sldId id="391"/>
            <p14:sldId id="392"/>
            <p14:sldId id="393"/>
            <p14:sldId id="394"/>
            <p14:sldId id="395"/>
            <p14:sldId id="396"/>
            <p14:sldId id="363"/>
            <p14:sldId id="398"/>
            <p14:sldId id="399"/>
            <p14:sldId id="565"/>
            <p14:sldId id="356"/>
            <p14:sldId id="379"/>
          </p14:sldIdLst>
        </p14:section>
      </p14:sectionLst>
    </p:ex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245" autoAdjust="0"/>
    <p:restoredTop sz="94660"/>
  </p:normalViewPr>
  <p:slideViewPr>
    <p:cSldViewPr snapToGrid="0">
      <p:cViewPr varScale="1">
        <p:scale>
          <a:sx n="89" d="100"/>
          <a:sy n="89" d="100"/>
        </p:scale>
        <p:origin x="-138" y="-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6234"/>
    </p:cViewPr>
  </p:sorterViewPr>
  <p:notesViewPr>
    <p:cSldViewPr snapToGrid="0">
      <p:cViewPr varScale="1">
        <p:scale>
          <a:sx n="55" d="100"/>
          <a:sy n="55" d="100"/>
        </p:scale>
        <p:origin x="288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Planilha_do_Microsoft_Excel1.xlsx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545732055232199"/>
          <c:y val="9.6493997938105494E-2"/>
          <c:w val="0.36524763208946698"/>
          <c:h val="0.88267057167243701"/>
        </c:manualLayout>
      </c:layout>
      <c:ofPieChart>
        <c:ofPieType val="bar"/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Colunas3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525-7E4A-9F3D-E38D1EDF4E39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525-7E4A-9F3D-E38D1EDF4E3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525-7E4A-9F3D-E38D1EDF4E39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525-7E4A-9F3D-E38D1EDF4E39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525-7E4A-9F3D-E38D1EDF4E39}"/>
              </c:ext>
            </c:extLst>
          </c:dPt>
          <c:dLbls>
            <c:dLbl>
              <c:idx val="0"/>
              <c:layout>
                <c:manualLayout>
                  <c:x val="-6.06861873874961E-2"/>
                  <c:y val="1.85409628075972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13335643044619"/>
                      <c:h val="0.139413601678345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525-7E4A-9F3D-E38D1EDF4E39}"/>
                </c:ext>
              </c:extLst>
            </c:dLbl>
            <c:dLbl>
              <c:idx val="1"/>
              <c:layout>
                <c:manualLayout>
                  <c:x val="-1.4618162729658799E-2"/>
                  <c:y val="-0.1071680915822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9.7381864623243899E-2"/>
                      <c:h val="0.168680765357502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525-7E4A-9F3D-E38D1EDF4E39}"/>
                </c:ext>
              </c:extLst>
            </c:dLbl>
            <c:dLbl>
              <c:idx val="2"/>
              <c:layout>
                <c:manualLayout>
                  <c:x val="0.14726451443569599"/>
                  <c:y val="-2.862270880694310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5E12D9F-7DB7-A14B-B5BE-E9D50A94F5DA}" type="VALUE">
                      <a:rPr lang="en-US" sz="2400" b="1" dirty="0"/>
                      <a:pPr>
                        <a:defRPr sz="2400" b="0" i="0" u="none" strike="noStrike" kern="1200" baseline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pt-BR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05363984674329"/>
                      <c:h val="0.120845921450150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525-7E4A-9F3D-E38D1EDF4E39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525-7E4A-9F3D-E38D1EDF4E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Plan1!$A$2:$A$5</c:f>
              <c:strCache>
                <c:ptCount val="3"/>
                <c:pt idx="0">
                  <c:v>Imediato</c:v>
                </c:pt>
                <c:pt idx="1">
                  <c:v>Precoce</c:v>
                </c:pt>
                <c:pt idx="2">
                  <c:v>Tardio</c:v>
                </c:pt>
              </c:strCache>
            </c:strRef>
          </c:cat>
          <c:val>
            <c:numRef>
              <c:f>Plan1!$B$2:$B$5</c:f>
              <c:numCache>
                <c:formatCode>0%</c:formatCode>
                <c:ptCount val="4"/>
                <c:pt idx="0">
                  <c:v>0.5</c:v>
                </c:pt>
                <c:pt idx="1">
                  <c:v>0.3</c:v>
                </c:pt>
                <c:pt idx="2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7525-7E4A-9F3D-E38D1EDF4E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23"/>
        <c:splitType val="pos"/>
        <c:splitPos val="2"/>
        <c:secondPieSize val="94"/>
        <c:serLines>
          <c:spPr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c:spPr>
        </c:serLines>
      </c:ofPieChart>
      <c:pieChart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Colunas1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cat>
            <c:strRef>
              <c:f>Plan1!$A$2:$A$5</c:f>
              <c:strCache>
                <c:ptCount val="3"/>
                <c:pt idx="0">
                  <c:v>Imediato</c:v>
                </c:pt>
                <c:pt idx="1">
                  <c:v>Precoce</c:v>
                </c:pt>
                <c:pt idx="2">
                  <c:v>Tardio</c:v>
                </c:pt>
              </c:strCache>
            </c:strRef>
          </c:cat>
          <c:val>
            <c:numRef>
              <c:f>Plan1!$C$2:$C$5</c:f>
              <c:numCache>
                <c:formatCode>General</c:formatCode>
                <c:ptCount val="4"/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7525-7E4A-9F3D-E38D1EDF4E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0.6344</cdr:x>
      <cdr:y>0.39533</cdr:y>
    </cdr:from>
    <cdr:to>
      <cdr:x>0.716</cdr:x>
      <cdr:y>0.68385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6042660" y="1816736"/>
          <a:ext cx="777240" cy="13258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2400"/>
            <a:t>37%</a:t>
          </a:r>
        </a:p>
        <a:p xmlns:a="http://schemas.openxmlformats.org/drawingml/2006/main">
          <a:endParaRPr lang="pt-BR" sz="2400" dirty="0"/>
        </a:p>
        <a:p xmlns:a="http://schemas.openxmlformats.org/drawingml/2006/main">
          <a:r>
            <a:rPr lang="pt-BR" sz="2400" dirty="0"/>
            <a:t>42%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xmlns="" id="{4F47D435-031A-4840-AAA9-4FC20BDAC1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CC02E48C-0277-49E7-8723-7643FEE357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B273B-1103-4394-AC95-13D99FFCA463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20ADFB95-E554-4522-98C6-52952CFA47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ACFA6C71-D7F1-497A-A2B1-6A257C8E9B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1A6C2-49D9-4F66-A521-4994C15467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93111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C7BF4-3119-A844-BB2F-CAF240F9FEB2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D7B79-D446-A346-893A-FA76E23A94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340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323B7F51-9F49-8344-8B1C-5F69085469D1}" type="slidenum">
              <a:rPr lang="pt-BR" altLang="pt-BR"/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12</a:t>
            </a:fld>
            <a:endParaRPr lang="pt-BR" altLang="pt-BR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>
                <a:latin typeface="Arial" charset="0"/>
                <a:ea typeface="MS PGothic" charset="-128"/>
              </a:rPr>
              <a:t>Seqüência da extricação respeitando-se o estado geral do paciente.</a:t>
            </a:r>
          </a:p>
        </p:txBody>
      </p:sp>
    </p:spTree>
    <p:extLst>
      <p:ext uri="{BB962C8B-B14F-4D97-AF65-F5344CB8AC3E}">
        <p14:creationId xmlns:p14="http://schemas.microsoft.com/office/powerpoint/2010/main" val="1064336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97F6B4-9FD1-E64C-8BCB-40133C36D497}" type="slidenum">
              <a:rPr lang="pt-BR" sz="1200"/>
              <a:pPr eaLnBrk="1" hangingPunct="1"/>
              <a:t>31</a:t>
            </a:fld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1437423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97F6B4-9FD1-E64C-8BCB-40133C36D497}" type="slidenum">
              <a:rPr lang="pt-BR" sz="1200"/>
              <a:pPr eaLnBrk="1" hangingPunct="1"/>
              <a:t>32</a:t>
            </a:fld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228881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A03B98-7F5D-DC4A-90C8-67598A5EFB29}" type="slidenum">
              <a:rPr lang="pt-BR" sz="1200"/>
              <a:pPr eaLnBrk="1" hangingPunct="1"/>
              <a:t>33</a:t>
            </a:fld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1103182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A03B98-7F5D-DC4A-90C8-67598A5EFB29}" type="slidenum">
              <a:rPr lang="pt-BR" sz="1200"/>
              <a:pPr eaLnBrk="1" hangingPunct="1"/>
              <a:t>34</a:t>
            </a:fld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1722190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A03B98-7F5D-DC4A-90C8-67598A5EFB29}" type="slidenum">
              <a:rPr lang="pt-BR" sz="1200"/>
              <a:pPr eaLnBrk="1" hangingPunct="1"/>
              <a:t>35</a:t>
            </a:fld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1557500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AF37C-1270-4A0F-9CA4-860E35DDFC50}" type="slidenum">
              <a:rPr lang="pt-BR" smtClean="0"/>
              <a:t>82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1933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AF37C-1270-4A0F-9CA4-860E35DDFC50}" type="slidenum">
              <a:rPr lang="pt-BR" smtClean="0"/>
              <a:t>86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8104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30B8282-0379-49C4-85E6-E8B853C492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D0B9DA6-C0C8-4AAD-99E2-8A2DBC990E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893362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8EC1556-0FD5-4A9C-A7F3-8459E4617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7B55456F-62BB-4448-A43F-1643A9B5D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C0D0920C-4D41-4444-A559-A367DF2A7E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8A7682-85B1-4D00-8590-F36051904B02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1BBF64A-FC37-46A4-8C64-1628A368A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902" y="63119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09CFE13-B69A-4D55-9B60-0845397D7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F25F1F-DDE9-4757-BF6D-E11462CE2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3998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84865B4C-C099-4FEF-B155-5931BE48B8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64AA9C62-2B8C-4781-BBE4-C4135FCDF5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65B98E8-2DB4-4AFC-9D60-004A5B4D00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8A7682-85B1-4D00-8590-F36051904B02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3735633-0913-4D29-B873-A61DB1473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902" y="63119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59AA926D-0FE9-4E53-AAC9-BFB0256A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F25F1F-DDE9-4757-BF6D-E11462CE2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0001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3A30562-E66D-41E9-8781-FDADBE634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1349E29-FE3E-49A7-B231-F12DE4703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86795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31F1DA5-B4DB-4EBA-ACD3-D63324D54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E5A70CAA-47A7-4913-BC15-3545F8AE2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40521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DFED983-14DA-4469-8007-3134B09F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26FEC64-D52F-4D88-9326-ACB0FCD7DA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CBB9E476-AE13-44C3-9213-21DE310C98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171959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C289445-9EC5-418C-9454-B810EA8CF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075EB177-AA39-4BA9-B963-151C5B16A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1F30F441-EDB7-4F1C-8AE3-CAAE3080F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471D3626-DF40-4658-B334-40CCBF631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BDC8DBD8-4BF6-46D3-BC62-E6B109023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484819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CFD478C-867E-449A-BDFE-2F4F9094E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547551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953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77BD10B-B543-46B1-8DBD-CD158A8AF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3DE4643-0755-4C73-B65C-A0C39DAD3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4D50DD98-682F-46C5-9AE8-39DC94BDD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9CA73EE4-A576-49D6-9370-C60AB5B602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8A7682-85B1-4D00-8590-F36051904B02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F15821A1-4819-4B4E-A8A1-454712E2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902" y="63119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3B94C097-DEA0-4283-8D7D-C63748059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F25F1F-DDE9-4757-BF6D-E11462CE2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1381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E9AFE5D-FD2A-4AAA-8A70-DE307501E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DF63B0C8-F464-4413-9615-BB28166F13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8113F4F8-30DA-4E4B-B720-4CEA66F97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F430D6AF-CACA-42BC-8476-DF5FFAF15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8A7682-85B1-4D00-8590-F36051904B02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AD26ECDC-999C-4D81-BF76-BA45AA10E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902" y="63119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0DBD2E11-A297-4C7F-8F1D-5E1FDF4E7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F25F1F-DDE9-4757-BF6D-E11462CE2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9869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A83D9A2-9231-4A57-AC01-F65D871A6F3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19" y="5563490"/>
            <a:ext cx="809761" cy="930972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50AC4117-A807-4E7B-B965-BE40B07F0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E0015E0A-D8D5-442A-903A-D8C2429E9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8942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trauma.org/archive/scores/triss.html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0C46760-8087-4D50-A46A-CB09B754BA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2442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tx1"/>
                </a:solidFill>
              </a:rPr>
              <a:t>Manejo </a:t>
            </a:r>
            <a:r>
              <a:rPr lang="pt-BR" b="1" dirty="0" err="1">
                <a:solidFill>
                  <a:schemeClr val="tx1"/>
                </a:solidFill>
              </a:rPr>
              <a:t>intrahospitalar</a:t>
            </a:r>
            <a:r>
              <a:rPr lang="pt-BR" b="1" dirty="0">
                <a:solidFill>
                  <a:schemeClr val="tx1"/>
                </a:solidFill>
              </a:rPr>
              <a:t> do paciente politraumatizado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96CC717-0969-46D0-B8F2-BA2B00B7E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4632"/>
            <a:ext cx="9144000" cy="1392911"/>
          </a:xfrm>
        </p:spPr>
        <p:txBody>
          <a:bodyPr>
            <a:noAutofit/>
          </a:bodyPr>
          <a:lstStyle/>
          <a:p>
            <a:r>
              <a:rPr lang="pt-BR" dirty="0"/>
              <a:t>Andreia Pereira Escudeiro</a:t>
            </a:r>
          </a:p>
          <a:p>
            <a:r>
              <a:rPr lang="pt-BR" dirty="0"/>
              <a:t> </a:t>
            </a:r>
            <a:r>
              <a:rPr lang="pt-BR" dirty="0" err="1"/>
              <a:t>aescudeiro@id.uff.br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573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42" y="1566892"/>
            <a:ext cx="5181600" cy="3457098"/>
          </a:xfrm>
        </p:spPr>
      </p:pic>
      <p:sp>
        <p:nvSpPr>
          <p:cNvPr id="6" name="Espaço Reservado para Conteúdo 5"/>
          <p:cNvSpPr>
            <a:spLocks noGrp="1"/>
          </p:cNvSpPr>
          <p:nvPr>
            <p:ph sz="half" idx="2"/>
          </p:nvPr>
        </p:nvSpPr>
        <p:spPr>
          <a:xfrm>
            <a:off x="6332622" y="1566892"/>
            <a:ext cx="5181600" cy="4351338"/>
          </a:xfrm>
        </p:spPr>
        <p:txBody>
          <a:bodyPr>
            <a:normAutofit/>
          </a:bodyPr>
          <a:lstStyle/>
          <a:p>
            <a:pPr algn="just"/>
            <a:r>
              <a:rPr lang="pt-BR" sz="2800" dirty="0"/>
              <a:t>Nos traumatizados graves devem ser estabelecidas prioridades lógicas e sequenciais de tratamento de acordo com a avaliação global do doente.</a:t>
            </a:r>
          </a:p>
          <a:p>
            <a:pPr marL="0" indent="0" algn="r">
              <a:buNone/>
            </a:pPr>
            <a:r>
              <a:rPr lang="pt-BR" sz="2800" dirty="0"/>
              <a:t>			</a:t>
            </a:r>
            <a:r>
              <a:rPr lang="pt-BR" sz="2000" dirty="0"/>
              <a:t>ATLS 10</a:t>
            </a:r>
            <a:r>
              <a:rPr lang="pt-BR" sz="2000" baseline="30000" dirty="0"/>
              <a:t>a</a:t>
            </a:r>
            <a:r>
              <a:rPr lang="pt-BR" sz="2000" dirty="0"/>
              <a:t>ed.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04004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392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4400" dirty="0"/>
              <a:t>Cronologia do atendimento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10640" y="1825625"/>
            <a:ext cx="10515600" cy="4351338"/>
          </a:xfrm>
        </p:spPr>
        <p:txBody>
          <a:bodyPr>
            <a:normAutofit/>
          </a:bodyPr>
          <a:lstStyle/>
          <a:p>
            <a:r>
              <a:rPr lang="pt-BR" sz="2800" dirty="0"/>
              <a:t>A </a:t>
            </a:r>
            <a:r>
              <a:rPr lang="mr-IN" sz="2800" dirty="0"/>
              <a:t>–</a:t>
            </a:r>
            <a:r>
              <a:rPr lang="pt-BR" sz="2800" dirty="0"/>
              <a:t> Via aérea com estabilização cervical</a:t>
            </a:r>
          </a:p>
          <a:p>
            <a:r>
              <a:rPr lang="pt-BR" sz="2800" dirty="0" err="1"/>
              <a:t>B</a:t>
            </a:r>
            <a:r>
              <a:rPr lang="pt-BR" sz="2800" dirty="0"/>
              <a:t> </a:t>
            </a:r>
            <a:r>
              <a:rPr lang="mr-IN" sz="2800" dirty="0"/>
              <a:t>–</a:t>
            </a:r>
            <a:r>
              <a:rPr lang="pt-BR" sz="2800" dirty="0"/>
              <a:t> Ventilação</a:t>
            </a:r>
          </a:p>
          <a:p>
            <a:r>
              <a:rPr lang="pt-BR" sz="2800" dirty="0"/>
              <a:t>C </a:t>
            </a:r>
            <a:r>
              <a:rPr lang="mr-IN" sz="2800" dirty="0"/>
              <a:t>–</a:t>
            </a:r>
            <a:r>
              <a:rPr lang="pt-BR" sz="2800" dirty="0"/>
              <a:t> Circulação - parar hemorragia</a:t>
            </a:r>
          </a:p>
          <a:p>
            <a:r>
              <a:rPr lang="pt-BR" sz="2800" dirty="0" err="1"/>
              <a:t>D</a:t>
            </a:r>
            <a:r>
              <a:rPr lang="pt-BR" sz="2800" dirty="0"/>
              <a:t> - Disfunção neurológica</a:t>
            </a:r>
          </a:p>
          <a:p>
            <a:r>
              <a:rPr lang="pt-BR" sz="2800" dirty="0"/>
              <a:t>E </a:t>
            </a:r>
            <a:r>
              <a:rPr lang="mr-IN" sz="2800" dirty="0"/>
              <a:t>–</a:t>
            </a:r>
            <a:r>
              <a:rPr lang="pt-BR" sz="2800" dirty="0"/>
              <a:t> Exposição e ambiente</a:t>
            </a:r>
          </a:p>
        </p:txBody>
      </p:sp>
    </p:spTree>
    <p:extLst>
      <p:ext uri="{BB962C8B-B14F-4D97-AF65-F5344CB8AC3E}">
        <p14:creationId xmlns:p14="http://schemas.microsoft.com/office/powerpoint/2010/main" val="82278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t-BR" altLang="pt-BR" sz="4400" dirty="0">
                <a:ea typeface="MS PGothic" charset="-128"/>
              </a:rPr>
              <a:t>Sistematização da Assistência</a:t>
            </a:r>
          </a:p>
        </p:txBody>
      </p:sp>
      <p:sp>
        <p:nvSpPr>
          <p:cNvPr id="9421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38200" y="1833611"/>
            <a:ext cx="5181600" cy="4351338"/>
          </a:xfrm>
        </p:spPr>
        <p:txBody>
          <a:bodyPr>
            <a:noAutofit/>
          </a:bodyPr>
          <a:lstStyle/>
          <a:p>
            <a:pPr eaLnBrk="1" hangingPunct="1"/>
            <a:r>
              <a:rPr lang="pt-BR" altLang="pt-BR" sz="2800" dirty="0">
                <a:ea typeface="MS PGothic" charset="-128"/>
              </a:rPr>
              <a:t>Preparação prévia do material;</a:t>
            </a:r>
          </a:p>
          <a:p>
            <a:pPr eaLnBrk="1" hangingPunct="1"/>
            <a:r>
              <a:rPr lang="pt-BR" altLang="pt-BR" sz="2800" dirty="0">
                <a:ea typeface="MS PGothic" charset="-128"/>
              </a:rPr>
              <a:t>Avaliação primário (ABCDE);</a:t>
            </a:r>
          </a:p>
          <a:p>
            <a:pPr eaLnBrk="1" hangingPunct="1"/>
            <a:r>
              <a:rPr lang="pt-BR" altLang="pt-BR" sz="2800" dirty="0">
                <a:ea typeface="MS PGothic" charset="-128"/>
              </a:rPr>
              <a:t>Reanimação;</a:t>
            </a:r>
          </a:p>
          <a:p>
            <a:pPr eaLnBrk="1" hangingPunct="1"/>
            <a:r>
              <a:rPr lang="pt-BR" altLang="pt-BR" sz="2800" dirty="0">
                <a:ea typeface="MS PGothic" charset="-128"/>
              </a:rPr>
              <a:t>Medidas auxiliares à avaliação primária e à reanimação;</a:t>
            </a:r>
          </a:p>
        </p:txBody>
      </p:sp>
      <p:sp>
        <p:nvSpPr>
          <p:cNvPr id="2" name="Espaço Reservado para Conteúdo 1"/>
          <p:cNvSpPr>
            <a:spLocks noGrp="1"/>
          </p:cNvSpPr>
          <p:nvPr>
            <p:ph sz="half" idx="2"/>
          </p:nvPr>
        </p:nvSpPr>
        <p:spPr>
          <a:xfrm>
            <a:off x="6537960" y="1825625"/>
            <a:ext cx="5181600" cy="4351338"/>
          </a:xfrm>
        </p:spPr>
        <p:txBody>
          <a:bodyPr/>
          <a:lstStyle/>
          <a:p>
            <a:r>
              <a:rPr lang="pt-BR" altLang="pt-BR" sz="2800" dirty="0">
                <a:ea typeface="MS PGothic" charset="-128"/>
              </a:rPr>
              <a:t>Avaliação secundária;</a:t>
            </a:r>
          </a:p>
          <a:p>
            <a:r>
              <a:rPr lang="pt-BR" altLang="pt-BR" sz="2800" dirty="0">
                <a:ea typeface="MS PGothic" charset="-128"/>
              </a:rPr>
              <a:t>Medidas auxiliares à avaliação secundária;</a:t>
            </a:r>
          </a:p>
          <a:p>
            <a:r>
              <a:rPr lang="pt-BR" altLang="pt-BR" sz="2800" dirty="0">
                <a:ea typeface="MS PGothic" charset="-128"/>
              </a:rPr>
              <a:t>Reavaliação e monitoração continuas após a reanimação;</a:t>
            </a:r>
          </a:p>
          <a:p>
            <a:r>
              <a:rPr lang="pt-BR" altLang="pt-BR" sz="2800" dirty="0">
                <a:ea typeface="MS PGothic" charset="-128"/>
              </a:rPr>
              <a:t>Tratamento definitivo;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810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Caracterização da gravidade da Lesão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672234"/>
          </a:xfrm>
        </p:spPr>
        <p:txBody>
          <a:bodyPr/>
          <a:lstStyle/>
          <a:p>
            <a:r>
              <a:rPr lang="pt-BR" dirty="0"/>
              <a:t>Início em 1950</a:t>
            </a:r>
          </a:p>
          <a:p>
            <a:pPr lvl="1"/>
            <a:r>
              <a:rPr lang="pt-BR" dirty="0"/>
              <a:t>Quantificar a diversidade das diferentes lesões graves;</a:t>
            </a:r>
          </a:p>
          <a:p>
            <a:pPr lvl="1"/>
            <a:r>
              <a:rPr lang="pt-BR" dirty="0"/>
              <a:t>Predizer o diagnóstico.</a:t>
            </a:r>
          </a:p>
          <a:p>
            <a:pPr lvl="1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11" y="3489159"/>
            <a:ext cx="3721768" cy="279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3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-17936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Aplicações do Escore de Trauma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318994"/>
            <a:ext cx="10515600" cy="4351338"/>
          </a:xfrm>
        </p:spPr>
        <p:txBody>
          <a:bodyPr/>
          <a:lstStyle/>
          <a:p>
            <a:r>
              <a:rPr lang="pt-BR" dirty="0"/>
              <a:t>Triagem </a:t>
            </a:r>
            <a:r>
              <a:rPr lang="pt-BR" dirty="0" err="1"/>
              <a:t>pré</a:t>
            </a:r>
            <a:r>
              <a:rPr lang="pt-BR" dirty="0"/>
              <a:t> hospitalar;</a:t>
            </a:r>
          </a:p>
          <a:p>
            <a:r>
              <a:rPr lang="pt-BR" dirty="0"/>
              <a:t>Referências apropriadas dos centros de trauma;</a:t>
            </a:r>
          </a:p>
          <a:p>
            <a:r>
              <a:rPr lang="pt-BR" dirty="0"/>
              <a:t>Predição do prognóstico;</a:t>
            </a:r>
          </a:p>
          <a:p>
            <a:r>
              <a:rPr lang="pt-BR" dirty="0"/>
              <a:t>Avaliação dos programas de prevenção a lesão;</a:t>
            </a:r>
          </a:p>
          <a:p>
            <a:r>
              <a:rPr lang="pt-BR" dirty="0"/>
              <a:t>Progresso da qualidade do atendimento </a:t>
            </a:r>
            <a:r>
              <a:rPr lang="pt-BR" dirty="0" err="1"/>
              <a:t>intra-hospitalar</a:t>
            </a:r>
            <a:r>
              <a:rPr lang="pt-BR" dirty="0"/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070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/>
              <a:t>Sistemas de escore de lesão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Escore fisiológico;</a:t>
            </a:r>
          </a:p>
          <a:p>
            <a:pPr lvl="1"/>
            <a:r>
              <a:rPr lang="pt-BR" sz="2400" dirty="0"/>
              <a:t>Avaliar a eficácia do tratamento e predizer o prognóstico.</a:t>
            </a:r>
          </a:p>
          <a:p>
            <a:r>
              <a:rPr lang="pt-BR" sz="2800" dirty="0"/>
              <a:t>Escore anatômico;</a:t>
            </a:r>
          </a:p>
          <a:p>
            <a:pPr lvl="1"/>
            <a:r>
              <a:rPr lang="pt-BR" sz="2400" dirty="0"/>
              <a:t>Fundamentados nos sítios anatômicos das lesões.</a:t>
            </a:r>
          </a:p>
          <a:p>
            <a:r>
              <a:rPr lang="pt-BR" sz="2800" dirty="0"/>
              <a:t>Escore combinado ou especializado.</a:t>
            </a:r>
          </a:p>
        </p:txBody>
      </p:sp>
    </p:spTree>
    <p:extLst>
      <p:ext uri="{BB962C8B-B14F-4D97-AF65-F5344CB8AC3E}">
        <p14:creationId xmlns:p14="http://schemas.microsoft.com/office/powerpoint/2010/main" val="162927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Escore Fisiológico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Mais usados no </a:t>
            </a:r>
            <a:r>
              <a:rPr lang="pt-BR" dirty="0" err="1"/>
              <a:t>pré</a:t>
            </a:r>
            <a:r>
              <a:rPr lang="pt-BR" dirty="0"/>
              <a:t> hospitalar e em pacientes criticamente doentes pós trauma</a:t>
            </a:r>
          </a:p>
          <a:p>
            <a:pPr lvl="1"/>
            <a:r>
              <a:rPr lang="pt-BR" dirty="0"/>
              <a:t>Escala de coma de </a:t>
            </a:r>
            <a:r>
              <a:rPr lang="pt-BR" dirty="0" err="1"/>
              <a:t>glasgow</a:t>
            </a:r>
            <a:endParaRPr lang="pt-BR" dirty="0"/>
          </a:p>
          <a:p>
            <a:pPr lvl="1"/>
            <a:r>
              <a:rPr lang="pt-BR" dirty="0"/>
              <a:t>Escala de trauma</a:t>
            </a:r>
          </a:p>
          <a:p>
            <a:pPr lvl="1"/>
            <a:r>
              <a:rPr lang="pt-BR" dirty="0"/>
              <a:t>Escala de trauma revisado</a:t>
            </a:r>
          </a:p>
          <a:p>
            <a:pPr lvl="1"/>
            <a:r>
              <a:rPr lang="pt-BR" dirty="0" err="1"/>
              <a:t>Acute</a:t>
            </a:r>
            <a:r>
              <a:rPr lang="pt-BR" dirty="0"/>
              <a:t> </a:t>
            </a:r>
            <a:r>
              <a:rPr lang="pt-BR" dirty="0" err="1"/>
              <a:t>Physiology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Chronic</a:t>
            </a:r>
            <a:r>
              <a:rPr lang="pt-BR" dirty="0"/>
              <a:t> Health </a:t>
            </a:r>
            <a:r>
              <a:rPr lang="pt-BR" dirty="0" err="1"/>
              <a:t>Evolution</a:t>
            </a:r>
            <a:r>
              <a:rPr lang="pt-BR" dirty="0"/>
              <a:t> (APACHE)</a:t>
            </a:r>
          </a:p>
        </p:txBody>
      </p:sp>
    </p:spTree>
    <p:extLst>
      <p:ext uri="{BB962C8B-B14F-4D97-AF65-F5344CB8AC3E}">
        <p14:creationId xmlns:p14="http://schemas.microsoft.com/office/powerpoint/2010/main" val="22126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>
            <a:normAutofit fontScale="90000"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pt-BR" sz="5300" dirty="0">
                <a:latin typeface="+mn-lt"/>
              </a:rPr>
              <a:t>Escore Fisiológico</a:t>
            </a:r>
            <a:r>
              <a:rPr lang="pt-BR" sz="4000" dirty="0">
                <a:latin typeface="+mn-lt"/>
              </a:rPr>
              <a:t/>
            </a:r>
            <a:br>
              <a:rPr lang="pt-BR" sz="4000" dirty="0">
                <a:latin typeface="+mn-lt"/>
              </a:rPr>
            </a:br>
            <a:r>
              <a:rPr lang="pt-BR" sz="4400" dirty="0">
                <a:latin typeface="+mn-lt"/>
              </a:rPr>
              <a:t>Escala de coma de </a:t>
            </a:r>
            <a:r>
              <a:rPr lang="pt-BR" sz="4400" dirty="0" err="1">
                <a:latin typeface="+mn-lt"/>
              </a:rPr>
              <a:t>glasgow</a:t>
            </a:r>
            <a:r>
              <a:rPr lang="pt-BR" sz="2800" dirty="0"/>
              <a:t/>
            </a:r>
            <a:br>
              <a:rPr lang="pt-BR" sz="2800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523048"/>
            <a:ext cx="5181600" cy="4753306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spcBef>
                <a:spcPts val="0"/>
              </a:spcBef>
              <a:buNone/>
            </a:pPr>
            <a:r>
              <a:rPr lang="pt-BR" sz="2800" dirty="0"/>
              <a:t>1 - Abertura Ocular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BR" sz="2800" dirty="0"/>
          </a:p>
          <a:p>
            <a:pPr marL="457200" lvl="1" indent="0">
              <a:spcBef>
                <a:spcPts val="0"/>
              </a:spcBef>
              <a:buNone/>
            </a:pPr>
            <a:endParaRPr lang="pt-BR" sz="2800" dirty="0"/>
          </a:p>
          <a:p>
            <a:pPr marL="457200" lvl="1" indent="0">
              <a:spcBef>
                <a:spcPts val="0"/>
              </a:spcBef>
              <a:buNone/>
            </a:pPr>
            <a:r>
              <a:rPr lang="pt-BR" sz="2800" dirty="0"/>
              <a:t>2 - Melhor resposta verbal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BR" sz="2800" dirty="0"/>
          </a:p>
          <a:p>
            <a:pPr marL="457200" lvl="1" indent="0">
              <a:spcBef>
                <a:spcPts val="0"/>
              </a:spcBef>
              <a:buNone/>
            </a:pPr>
            <a:endParaRPr lang="pt-BR" sz="2800" dirty="0"/>
          </a:p>
          <a:p>
            <a:pPr marL="457200" lvl="1" indent="0">
              <a:spcBef>
                <a:spcPts val="0"/>
              </a:spcBef>
              <a:buNone/>
            </a:pPr>
            <a:r>
              <a:rPr lang="pt-BR" sz="2800" dirty="0"/>
              <a:t>3 - Melhor resposta motora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730240" y="1657032"/>
            <a:ext cx="3230880" cy="5200968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Espontânea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Ao estimulo verbal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Ao estimulo doloroso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Nenhuma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Orientada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Confusa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Palavras inapropriadas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Palavras incompreensíveis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Nenhuma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pt-BR" sz="2000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Obedece ao comando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Localiza a dor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Retirada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 err="1"/>
              <a:t>Decorticação</a:t>
            </a:r>
            <a:endParaRPr lang="pt-BR" sz="2000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 err="1"/>
              <a:t>Descerebração</a:t>
            </a:r>
            <a:endParaRPr lang="pt-BR" sz="2000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Nenhuma</a:t>
            </a:r>
            <a:endParaRPr lang="pt-BR" sz="2800" dirty="0"/>
          </a:p>
        </p:txBody>
      </p:sp>
      <p:sp>
        <p:nvSpPr>
          <p:cNvPr id="5" name="Espaço Reservado para Conteúdo 3"/>
          <p:cNvSpPr txBox="1">
            <a:spLocks/>
          </p:cNvSpPr>
          <p:nvPr/>
        </p:nvSpPr>
        <p:spPr>
          <a:xfrm>
            <a:off x="10789920" y="1690688"/>
            <a:ext cx="7162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800" dirty="0"/>
              <a:t>	</a:t>
            </a:r>
            <a:r>
              <a:rPr lang="pt-BR" sz="2800"/>
              <a:t>	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800" dirty="0"/>
              <a:t>		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2800" dirty="0"/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2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2800" dirty="0"/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2800" dirty="0"/>
          </a:p>
        </p:txBody>
      </p:sp>
      <p:sp>
        <p:nvSpPr>
          <p:cNvPr id="6" name="Espaço Reservado para Conteúdo 3"/>
          <p:cNvSpPr txBox="1">
            <a:spLocks/>
          </p:cNvSpPr>
          <p:nvPr/>
        </p:nvSpPr>
        <p:spPr>
          <a:xfrm>
            <a:off x="9448800" y="1717041"/>
            <a:ext cx="579120" cy="51117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dirty="0"/>
              <a:t>4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dirty="0"/>
              <a:t>3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dirty="0"/>
              <a:t>2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dirty="0"/>
              <a:t>1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800" dirty="0"/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800" dirty="0"/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dirty="0"/>
              <a:t>5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dirty="0"/>
              <a:t>4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dirty="0"/>
              <a:t>3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dirty="0"/>
              <a:t>2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dirty="0"/>
              <a:t>1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800" dirty="0"/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800" dirty="0"/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dirty="0"/>
              <a:t>6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dirty="0"/>
              <a:t>5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dirty="0"/>
              <a:t>4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dirty="0"/>
              <a:t>3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dirty="0"/>
              <a:t>2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5708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pt-BR" sz="5300" dirty="0">
                <a:latin typeface="+mn-lt"/>
              </a:rPr>
              <a:t>Escore Fisiológico</a:t>
            </a:r>
            <a:r>
              <a:rPr lang="pt-BR" sz="4900" dirty="0">
                <a:latin typeface="+mn-lt"/>
              </a:rPr>
              <a:t/>
            </a:r>
            <a:br>
              <a:rPr lang="pt-BR" sz="4900" dirty="0">
                <a:latin typeface="+mn-lt"/>
              </a:rPr>
            </a:br>
            <a:r>
              <a:rPr lang="pt-BR" sz="4400" dirty="0">
                <a:latin typeface="+mn-lt"/>
              </a:rPr>
              <a:t>Escala de trauma revisada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7173507"/>
              </p:ext>
            </p:extLst>
          </p:nvPr>
        </p:nvGraphicFramePr>
        <p:xfrm>
          <a:off x="838200" y="1825625"/>
          <a:ext cx="1051560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A </a:t>
                      </a:r>
                    </a:p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Escala de Coma de Glasgow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err="1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Pressão arterial sistólica mmHg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C </a:t>
                      </a:r>
                    </a:p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Frequência respiratória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Valor codificado’</a:t>
                      </a:r>
                    </a:p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pt-BR" sz="2400" dirty="0" err="1">
                          <a:solidFill>
                            <a:schemeClr val="tx1"/>
                          </a:solidFill>
                        </a:rPr>
                        <a:t>coded</a:t>
                      </a: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2400" dirty="0" err="1">
                          <a:solidFill>
                            <a:schemeClr val="tx1"/>
                          </a:solidFill>
                        </a:rPr>
                        <a:t>value</a:t>
                      </a: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mr-IN" sz="2400" dirty="0">
                          <a:solidFill>
                            <a:schemeClr val="tx1"/>
                          </a:solidFill>
                        </a:rPr>
                        <a:t>–</a:t>
                      </a: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 CV)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13 - 15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&gt;89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10 - 29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9 - 12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76 - 89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&gt;29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6 - 8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50 - 75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6 - 9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4 - 5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1 - 49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aseline="0" dirty="0"/>
                        <a:t>1 -5</a:t>
                      </a:r>
                      <a:endParaRPr lang="pt-BR" sz="2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1082040" y="5833795"/>
            <a:ext cx="1051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rgbClr val="000000"/>
                </a:solidFill>
                <a:latin typeface="verdana" charset="0"/>
              </a:rPr>
              <a:t>RTS = 0,9368 </a:t>
            </a:r>
            <a:r>
              <a:rPr lang="pt-BR" sz="2000" dirty="0" err="1">
                <a:solidFill>
                  <a:srgbClr val="000000"/>
                </a:solidFill>
                <a:latin typeface="verdana" charset="0"/>
              </a:rPr>
              <a:t>x</a:t>
            </a:r>
            <a:r>
              <a:rPr lang="pt-BR" sz="2000" dirty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pt-BR" sz="2000" dirty="0" err="1">
                <a:solidFill>
                  <a:srgbClr val="000000"/>
                </a:solidFill>
                <a:latin typeface="verdana" charset="0"/>
              </a:rPr>
              <a:t>ECG</a:t>
            </a:r>
            <a:r>
              <a:rPr lang="pt-BR" sz="2000" baseline="-25000" dirty="0" err="1">
                <a:solidFill>
                  <a:srgbClr val="000000"/>
                </a:solidFill>
                <a:latin typeface="verdana" charset="0"/>
              </a:rPr>
              <a:t>v</a:t>
            </a:r>
            <a:r>
              <a:rPr lang="pt-BR" sz="2000" dirty="0">
                <a:solidFill>
                  <a:srgbClr val="000000"/>
                </a:solidFill>
                <a:latin typeface="verdana" charset="0"/>
              </a:rPr>
              <a:t> + 0,7326 </a:t>
            </a:r>
            <a:r>
              <a:rPr lang="pt-BR" sz="2000" dirty="0" err="1">
                <a:solidFill>
                  <a:srgbClr val="000000"/>
                </a:solidFill>
                <a:latin typeface="verdana" charset="0"/>
              </a:rPr>
              <a:t>x</a:t>
            </a:r>
            <a:r>
              <a:rPr lang="pt-BR" sz="2000" dirty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pt-BR" sz="2000" dirty="0" err="1">
                <a:solidFill>
                  <a:srgbClr val="000000"/>
                </a:solidFill>
                <a:latin typeface="verdana" charset="0"/>
              </a:rPr>
              <a:t>PAS</a:t>
            </a:r>
            <a:r>
              <a:rPr lang="pt-BR" sz="2000" baseline="-25000" dirty="0" err="1">
                <a:solidFill>
                  <a:srgbClr val="000000"/>
                </a:solidFill>
                <a:latin typeface="verdana" charset="0"/>
              </a:rPr>
              <a:t>v</a:t>
            </a:r>
            <a:r>
              <a:rPr lang="pt-BR" sz="2000" dirty="0">
                <a:solidFill>
                  <a:srgbClr val="000000"/>
                </a:solidFill>
                <a:latin typeface="verdana" charset="0"/>
              </a:rPr>
              <a:t> + 0,2908 </a:t>
            </a:r>
            <a:r>
              <a:rPr lang="pt-BR" sz="2000" dirty="0" err="1">
                <a:solidFill>
                  <a:srgbClr val="000000"/>
                </a:solidFill>
                <a:latin typeface="verdana" charset="0"/>
              </a:rPr>
              <a:t>x</a:t>
            </a:r>
            <a:r>
              <a:rPr lang="pt-BR" sz="2000" dirty="0">
                <a:solidFill>
                  <a:srgbClr val="000000"/>
                </a:solidFill>
                <a:latin typeface="verdana" charset="0"/>
              </a:rPr>
              <a:t> FR</a:t>
            </a:r>
            <a:r>
              <a:rPr lang="pt-BR" sz="2000" b="1" dirty="0">
                <a:solidFill>
                  <a:srgbClr val="000000"/>
                </a:solidFill>
                <a:latin typeface="verdana" charset="0"/>
              </a:rPr>
              <a:t> </a:t>
            </a:r>
            <a:r>
              <a:rPr lang="pt-BR" sz="2000" b="1" baseline="-25000" dirty="0" err="1">
                <a:solidFill>
                  <a:srgbClr val="000000"/>
                </a:solidFill>
                <a:latin typeface="verdana" charset="0"/>
              </a:rPr>
              <a:t>v</a:t>
            </a:r>
            <a:r>
              <a:rPr lang="pt-BR" sz="2000" b="1" baseline="-25000" dirty="0">
                <a:solidFill>
                  <a:srgbClr val="000000"/>
                </a:solidFill>
                <a:latin typeface="verdana" charset="0"/>
              </a:rPr>
              <a:t>,</a:t>
            </a:r>
            <a:r>
              <a:rPr lang="pt-BR" sz="2000" b="1" dirty="0">
                <a:solidFill>
                  <a:srgbClr val="000000"/>
                </a:solidFill>
                <a:latin typeface="verdana" charset="0"/>
              </a:rPr>
              <a:t> </a:t>
            </a:r>
            <a:r>
              <a:rPr lang="pt-BR" sz="2000" dirty="0">
                <a:solidFill>
                  <a:srgbClr val="000000"/>
                </a:solidFill>
                <a:latin typeface="verdana" charset="0"/>
              </a:rPr>
              <a:t>onde </a:t>
            </a:r>
            <a:r>
              <a:rPr lang="pt-BR" sz="2000" dirty="0" err="1">
                <a:solidFill>
                  <a:srgbClr val="000000"/>
                </a:solidFill>
                <a:latin typeface="verdana" charset="0"/>
              </a:rPr>
              <a:t>v</a:t>
            </a:r>
            <a:r>
              <a:rPr lang="pt-BR" sz="2000" dirty="0">
                <a:solidFill>
                  <a:srgbClr val="000000"/>
                </a:solidFill>
                <a:latin typeface="verdana" charset="0"/>
              </a:rPr>
              <a:t> é o valor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39746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5A015177-5E97-6549-AD0E-CCBB34EAB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7" y="1083733"/>
            <a:ext cx="11711140" cy="362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6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De 37% a 42% das mortes por traumas potencialmente estáveis ocorrem depois da chegada ao hospital, por erros na primeira fase do atendimento e falhas na estruturação do diagnóstico.</a:t>
            </a:r>
          </a:p>
          <a:p>
            <a:pPr marL="0" indent="0" algn="r">
              <a:buNone/>
            </a:pPr>
            <a:r>
              <a:rPr lang="pt-BR" sz="2400" dirty="0"/>
              <a:t>Chiara  2016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278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pt-BR" sz="5300" dirty="0">
                <a:latin typeface="+mn-lt"/>
              </a:rPr>
              <a:t>Escore Fisiológico</a:t>
            </a:r>
            <a:r>
              <a:rPr lang="pt-BR" sz="4900" dirty="0">
                <a:latin typeface="+mn-lt"/>
              </a:rPr>
              <a:t/>
            </a:r>
            <a:br>
              <a:rPr lang="pt-BR" sz="4900" dirty="0">
                <a:latin typeface="+mn-lt"/>
              </a:rPr>
            </a:br>
            <a:r>
              <a:rPr lang="pt-BR" sz="4400" dirty="0">
                <a:latin typeface="+mn-lt"/>
              </a:rPr>
              <a:t>Escala de trauma revisada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3363346"/>
              </p:ext>
            </p:extLst>
          </p:nvPr>
        </p:nvGraphicFramePr>
        <p:xfrm>
          <a:off x="838200" y="1825625"/>
          <a:ext cx="105156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RTS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RTS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98,8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30,1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96,9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17,2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91,9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7,1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80,7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2,7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60,5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-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-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1021080" y="4858435"/>
            <a:ext cx="1051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rgbClr val="000000"/>
                </a:solidFill>
                <a:latin typeface="verdana" charset="0"/>
              </a:rPr>
              <a:t>RTS = 0,9368 </a:t>
            </a:r>
            <a:r>
              <a:rPr lang="pt-BR" sz="2000" dirty="0" err="1">
                <a:solidFill>
                  <a:srgbClr val="000000"/>
                </a:solidFill>
                <a:latin typeface="verdana" charset="0"/>
              </a:rPr>
              <a:t>x</a:t>
            </a:r>
            <a:r>
              <a:rPr lang="pt-BR" sz="2000" dirty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pt-BR" sz="2000" dirty="0" err="1">
                <a:solidFill>
                  <a:srgbClr val="000000"/>
                </a:solidFill>
                <a:latin typeface="verdana" charset="0"/>
              </a:rPr>
              <a:t>ECG</a:t>
            </a:r>
            <a:r>
              <a:rPr lang="pt-BR" sz="2000" baseline="-25000" dirty="0" err="1">
                <a:solidFill>
                  <a:srgbClr val="000000"/>
                </a:solidFill>
                <a:latin typeface="verdana" charset="0"/>
              </a:rPr>
              <a:t>v</a:t>
            </a:r>
            <a:r>
              <a:rPr lang="pt-BR" sz="2000" dirty="0">
                <a:solidFill>
                  <a:srgbClr val="000000"/>
                </a:solidFill>
                <a:latin typeface="verdana" charset="0"/>
              </a:rPr>
              <a:t> + 0,7326 </a:t>
            </a:r>
            <a:r>
              <a:rPr lang="pt-BR" sz="2000" dirty="0" err="1">
                <a:solidFill>
                  <a:srgbClr val="000000"/>
                </a:solidFill>
                <a:latin typeface="verdana" charset="0"/>
              </a:rPr>
              <a:t>x</a:t>
            </a:r>
            <a:r>
              <a:rPr lang="pt-BR" sz="2000" dirty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pt-BR" sz="2000" dirty="0" err="1">
                <a:solidFill>
                  <a:srgbClr val="000000"/>
                </a:solidFill>
                <a:latin typeface="verdana" charset="0"/>
              </a:rPr>
              <a:t>PAS</a:t>
            </a:r>
            <a:r>
              <a:rPr lang="pt-BR" sz="2000" baseline="-25000" dirty="0" err="1">
                <a:solidFill>
                  <a:srgbClr val="000000"/>
                </a:solidFill>
                <a:latin typeface="verdana" charset="0"/>
              </a:rPr>
              <a:t>v</a:t>
            </a:r>
            <a:r>
              <a:rPr lang="pt-BR" sz="2000" dirty="0">
                <a:solidFill>
                  <a:srgbClr val="000000"/>
                </a:solidFill>
                <a:latin typeface="verdana" charset="0"/>
              </a:rPr>
              <a:t> + 0,2908 </a:t>
            </a:r>
            <a:r>
              <a:rPr lang="pt-BR" sz="2000" dirty="0" err="1">
                <a:solidFill>
                  <a:srgbClr val="000000"/>
                </a:solidFill>
                <a:latin typeface="verdana" charset="0"/>
              </a:rPr>
              <a:t>x</a:t>
            </a:r>
            <a:r>
              <a:rPr lang="pt-BR" sz="2000" dirty="0">
                <a:solidFill>
                  <a:srgbClr val="000000"/>
                </a:solidFill>
                <a:latin typeface="verdana" charset="0"/>
              </a:rPr>
              <a:t> FR</a:t>
            </a:r>
            <a:r>
              <a:rPr lang="pt-BR" sz="2000" b="1" dirty="0">
                <a:solidFill>
                  <a:srgbClr val="000000"/>
                </a:solidFill>
                <a:latin typeface="verdana" charset="0"/>
              </a:rPr>
              <a:t> </a:t>
            </a:r>
            <a:r>
              <a:rPr lang="pt-BR" sz="2000" b="1" baseline="-25000" dirty="0" err="1">
                <a:solidFill>
                  <a:srgbClr val="000000"/>
                </a:solidFill>
                <a:latin typeface="verdana" charset="0"/>
              </a:rPr>
              <a:t>v</a:t>
            </a:r>
            <a:r>
              <a:rPr lang="pt-BR" sz="2000" b="1" baseline="-25000" dirty="0">
                <a:solidFill>
                  <a:srgbClr val="000000"/>
                </a:solidFill>
                <a:latin typeface="verdana" charset="0"/>
              </a:rPr>
              <a:t>,</a:t>
            </a:r>
            <a:r>
              <a:rPr lang="pt-BR" sz="2000" b="1" dirty="0">
                <a:solidFill>
                  <a:srgbClr val="000000"/>
                </a:solidFill>
                <a:latin typeface="verdana" charset="0"/>
              </a:rPr>
              <a:t> </a:t>
            </a:r>
            <a:r>
              <a:rPr lang="pt-BR" sz="2000" dirty="0">
                <a:solidFill>
                  <a:srgbClr val="000000"/>
                </a:solidFill>
                <a:latin typeface="verdana" charset="0"/>
              </a:rPr>
              <a:t>onde </a:t>
            </a:r>
            <a:r>
              <a:rPr lang="pt-BR" sz="2000" dirty="0" err="1">
                <a:solidFill>
                  <a:srgbClr val="000000"/>
                </a:solidFill>
                <a:latin typeface="verdana" charset="0"/>
              </a:rPr>
              <a:t>v</a:t>
            </a:r>
            <a:r>
              <a:rPr lang="pt-BR" sz="2000" dirty="0">
                <a:solidFill>
                  <a:srgbClr val="000000"/>
                </a:solidFill>
                <a:latin typeface="verdana" charset="0"/>
              </a:rPr>
              <a:t> é o valor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9939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Escore anatômico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err="1"/>
              <a:t>Abbreviated</a:t>
            </a:r>
            <a:r>
              <a:rPr lang="pt-BR" dirty="0"/>
              <a:t> </a:t>
            </a:r>
            <a:r>
              <a:rPr lang="pt-BR" dirty="0" err="1"/>
              <a:t>Injury</a:t>
            </a:r>
            <a:r>
              <a:rPr lang="pt-BR" dirty="0"/>
              <a:t> Score (AIS)</a:t>
            </a:r>
          </a:p>
          <a:p>
            <a:r>
              <a:rPr lang="pt-BR" dirty="0" err="1"/>
              <a:t>Injury</a:t>
            </a:r>
            <a:r>
              <a:rPr lang="pt-BR" dirty="0"/>
              <a:t> </a:t>
            </a:r>
            <a:r>
              <a:rPr lang="pt-BR" dirty="0" err="1"/>
              <a:t>Severity</a:t>
            </a:r>
            <a:r>
              <a:rPr lang="pt-BR" dirty="0"/>
              <a:t> Score (ISS)</a:t>
            </a:r>
          </a:p>
          <a:p>
            <a:r>
              <a:rPr lang="pt-BR" dirty="0"/>
              <a:t>New </a:t>
            </a:r>
            <a:r>
              <a:rPr lang="pt-BR" dirty="0" err="1"/>
              <a:t>Injury</a:t>
            </a:r>
            <a:r>
              <a:rPr lang="pt-BR" dirty="0"/>
              <a:t> </a:t>
            </a:r>
            <a:r>
              <a:rPr lang="pt-BR" dirty="0" err="1"/>
              <a:t>Severity</a:t>
            </a:r>
            <a:r>
              <a:rPr lang="pt-BR" dirty="0"/>
              <a:t> Score (NISS)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53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0805"/>
            <a:ext cx="10515600" cy="1325563"/>
          </a:xfrm>
        </p:spPr>
        <p:txBody>
          <a:bodyPr>
            <a:normAutofit fontScale="90000"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pt-BR" sz="5300" dirty="0">
                <a:latin typeface="+mn-lt"/>
              </a:rPr>
              <a:t/>
            </a:r>
            <a:br>
              <a:rPr lang="pt-BR" sz="5300" dirty="0">
                <a:latin typeface="+mn-lt"/>
              </a:rPr>
            </a:br>
            <a:r>
              <a:rPr lang="pt-BR" sz="5300" dirty="0">
                <a:latin typeface="+mn-lt"/>
              </a:rPr>
              <a:t/>
            </a:r>
            <a:br>
              <a:rPr lang="pt-BR" sz="5300" dirty="0">
                <a:latin typeface="+mn-lt"/>
              </a:rPr>
            </a:br>
            <a:r>
              <a:rPr lang="pt-BR" sz="5300" dirty="0">
                <a:latin typeface="+mn-lt"/>
              </a:rPr>
              <a:t>Escore Anatômico</a:t>
            </a:r>
            <a:br>
              <a:rPr lang="pt-BR" sz="5300" dirty="0">
                <a:latin typeface="+mn-lt"/>
              </a:rPr>
            </a:br>
            <a:r>
              <a:rPr lang="pt-BR" sz="4000" dirty="0" err="1"/>
              <a:t>Abbreviated</a:t>
            </a:r>
            <a:r>
              <a:rPr lang="pt-BR" sz="4000" dirty="0"/>
              <a:t> </a:t>
            </a:r>
            <a:r>
              <a:rPr lang="pt-BR" sz="4000" dirty="0" err="1"/>
              <a:t>Injury</a:t>
            </a:r>
            <a:r>
              <a:rPr lang="pt-BR" sz="4000" dirty="0"/>
              <a:t> Score (AIS)</a:t>
            </a:r>
            <a:r>
              <a:rPr lang="pt-BR" sz="1600" dirty="0"/>
              <a:t/>
            </a:r>
            <a:br>
              <a:rPr lang="pt-BR" sz="1600" dirty="0"/>
            </a:br>
            <a:r>
              <a:rPr lang="pt-BR" sz="4400" dirty="0">
                <a:latin typeface="+mn-lt"/>
              </a:rPr>
              <a:t/>
            </a:r>
            <a:br>
              <a:rPr lang="pt-BR" sz="4400" dirty="0">
                <a:latin typeface="+mn-lt"/>
              </a:rPr>
            </a:br>
            <a:endParaRPr lang="pt-BR" sz="4800" dirty="0">
              <a:latin typeface="+mn-lt"/>
            </a:endParaRP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407332" cy="823912"/>
          </a:xfrm>
        </p:spPr>
        <p:txBody>
          <a:bodyPr>
            <a:noAutofit/>
          </a:bodyPr>
          <a:lstStyle/>
          <a:p>
            <a:pPr lvl="1" algn="ctr">
              <a:lnSpc>
                <a:spcPct val="100000"/>
              </a:lnSpc>
            </a:pPr>
            <a:r>
              <a:rPr lang="pt-BR" sz="2400" b="0" dirty="0"/>
              <a:t>Pontua </a:t>
            </a:r>
            <a:r>
              <a:rPr lang="pt-BR" sz="2400" b="0" dirty="0" err="1"/>
              <a:t>lesões</a:t>
            </a:r>
            <a:r>
              <a:rPr lang="pt-BR" sz="2400" b="0" dirty="0"/>
              <a:t> (1  a 6) e </a:t>
            </a:r>
            <a:r>
              <a:rPr lang="pt-BR" sz="2400" b="0" dirty="0" err="1"/>
              <a:t>não</a:t>
            </a:r>
            <a:r>
              <a:rPr lang="pt-BR" sz="2400" b="0" dirty="0"/>
              <a:t> as </a:t>
            </a:r>
            <a:r>
              <a:rPr lang="pt-BR" sz="2400" b="0" dirty="0" err="1"/>
              <a:t>consequências</a:t>
            </a:r>
            <a:r>
              <a:rPr lang="pt-BR" sz="2400" b="0" dirty="0"/>
              <a:t> das mesmas </a:t>
            </a:r>
          </a:p>
          <a:p>
            <a:pPr lvl="1" algn="ctr">
              <a:lnSpc>
                <a:spcPct val="100000"/>
              </a:lnSpc>
            </a:pPr>
            <a:r>
              <a:rPr lang="pt-BR" sz="2400" b="0" dirty="0"/>
              <a:t>Avalia a </a:t>
            </a:r>
            <a:r>
              <a:rPr lang="pt-BR" sz="2400" b="0" dirty="0" err="1"/>
              <a:t>localização</a:t>
            </a:r>
            <a:r>
              <a:rPr lang="pt-BR" sz="2400" b="0" dirty="0"/>
              <a:t> e gravidade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2"/>
          </p:nvPr>
        </p:nvSpPr>
        <p:spPr>
          <a:xfrm>
            <a:off x="640080" y="2626995"/>
            <a:ext cx="5654040" cy="3309303"/>
          </a:xfrm>
        </p:spPr>
        <p:txBody>
          <a:bodyPr>
            <a:normAutofit/>
          </a:bodyPr>
          <a:lstStyle/>
          <a:p>
            <a:r>
              <a:rPr lang="pt-BR" sz="2800" dirty="0" err="1"/>
              <a:t>cabeça</a:t>
            </a:r>
            <a:r>
              <a:rPr lang="pt-BR" sz="2800" dirty="0"/>
              <a:t> (</a:t>
            </a:r>
            <a:r>
              <a:rPr lang="pt-BR" sz="2800" dirty="0" err="1"/>
              <a:t>crânio</a:t>
            </a:r>
            <a:r>
              <a:rPr lang="pt-BR" sz="2800" dirty="0"/>
              <a:t> e </a:t>
            </a:r>
            <a:r>
              <a:rPr lang="pt-BR" sz="2800" dirty="0" err="1"/>
              <a:t>cérebro</a:t>
            </a:r>
            <a:r>
              <a:rPr lang="pt-BR" sz="2800" dirty="0"/>
              <a:t>)/ </a:t>
            </a:r>
            <a:r>
              <a:rPr lang="pt-BR" sz="2800" dirty="0" err="1"/>
              <a:t>pescoço</a:t>
            </a:r>
            <a:r>
              <a:rPr lang="pt-BR" sz="2800" dirty="0"/>
              <a:t>, </a:t>
            </a:r>
          </a:p>
          <a:p>
            <a:r>
              <a:rPr lang="pt-BR" sz="2800" dirty="0"/>
              <a:t>face, </a:t>
            </a:r>
          </a:p>
          <a:p>
            <a:r>
              <a:rPr lang="pt-BR" sz="2800" dirty="0" err="1"/>
              <a:t>tórax</a:t>
            </a:r>
            <a:r>
              <a:rPr lang="pt-BR" sz="2800" dirty="0"/>
              <a:t>, </a:t>
            </a:r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4"/>
          </p:nvPr>
        </p:nvSpPr>
        <p:spPr>
          <a:xfrm>
            <a:off x="6544377" y="2626995"/>
            <a:ext cx="5074920" cy="3309304"/>
          </a:xfrm>
        </p:spPr>
        <p:txBody>
          <a:bodyPr>
            <a:normAutofit/>
          </a:bodyPr>
          <a:lstStyle/>
          <a:p>
            <a:r>
              <a:rPr lang="pt-BR" sz="2800" dirty="0"/>
              <a:t>Abdome/pelve</a:t>
            </a:r>
          </a:p>
          <a:p>
            <a:r>
              <a:rPr lang="pt-BR" sz="2800" dirty="0"/>
              <a:t>Extremidades/pelve óssea</a:t>
            </a:r>
          </a:p>
          <a:p>
            <a:r>
              <a:rPr lang="pt-BR" sz="2800" dirty="0"/>
              <a:t>superfície externa </a:t>
            </a:r>
          </a:p>
        </p:txBody>
      </p:sp>
    </p:spTree>
    <p:extLst>
      <p:ext uri="{BB962C8B-B14F-4D97-AF65-F5344CB8AC3E}">
        <p14:creationId xmlns:p14="http://schemas.microsoft.com/office/powerpoint/2010/main" val="32671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0805"/>
            <a:ext cx="10515600" cy="1325563"/>
          </a:xfrm>
        </p:spPr>
        <p:txBody>
          <a:bodyPr>
            <a:normAutofit fontScale="90000"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pt-BR" sz="5300" dirty="0">
                <a:latin typeface="+mn-lt"/>
              </a:rPr>
              <a:t/>
            </a:r>
            <a:br>
              <a:rPr lang="pt-BR" sz="5300" dirty="0">
                <a:latin typeface="+mn-lt"/>
              </a:rPr>
            </a:br>
            <a:r>
              <a:rPr lang="pt-BR" sz="5300" dirty="0">
                <a:latin typeface="+mn-lt"/>
              </a:rPr>
              <a:t/>
            </a:r>
            <a:br>
              <a:rPr lang="pt-BR" sz="5300" dirty="0">
                <a:latin typeface="+mn-lt"/>
              </a:rPr>
            </a:br>
            <a:r>
              <a:rPr lang="pt-BR" sz="5300" dirty="0">
                <a:latin typeface="+mn-lt"/>
              </a:rPr>
              <a:t>Escore Anatômico</a:t>
            </a:r>
            <a:br>
              <a:rPr lang="pt-BR" sz="5300" dirty="0">
                <a:latin typeface="+mn-lt"/>
              </a:rPr>
            </a:br>
            <a:r>
              <a:rPr lang="pt-BR" sz="4000" dirty="0" err="1"/>
              <a:t>Abbreviated</a:t>
            </a:r>
            <a:r>
              <a:rPr lang="pt-BR" sz="4000" dirty="0"/>
              <a:t> </a:t>
            </a:r>
            <a:r>
              <a:rPr lang="pt-BR" sz="4000" dirty="0" err="1"/>
              <a:t>Injury</a:t>
            </a:r>
            <a:r>
              <a:rPr lang="pt-BR" sz="4000" dirty="0"/>
              <a:t> Score (AIS)</a:t>
            </a:r>
            <a:r>
              <a:rPr lang="pt-BR" sz="1600" dirty="0"/>
              <a:t/>
            </a:r>
            <a:br>
              <a:rPr lang="pt-BR" sz="1600" dirty="0"/>
            </a:br>
            <a:r>
              <a:rPr lang="pt-BR" sz="4400" dirty="0">
                <a:latin typeface="+mn-lt"/>
              </a:rPr>
              <a:t/>
            </a:r>
            <a:br>
              <a:rPr lang="pt-BR" sz="4400" dirty="0">
                <a:latin typeface="+mn-lt"/>
              </a:rPr>
            </a:br>
            <a:endParaRPr lang="pt-BR" sz="4800" dirty="0">
              <a:latin typeface="+mn-lt"/>
            </a:endParaRPr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4"/>
          </p:nvPr>
        </p:nvSpPr>
        <p:spPr>
          <a:xfrm>
            <a:off x="5897880" y="2743198"/>
            <a:ext cx="5928360" cy="2331721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pt-BR" dirty="0"/>
              <a:t>Pontua </a:t>
            </a:r>
            <a:r>
              <a:rPr lang="pt-BR" dirty="0" err="1"/>
              <a:t>lesões</a:t>
            </a:r>
            <a:r>
              <a:rPr lang="pt-BR" dirty="0"/>
              <a:t> e </a:t>
            </a:r>
            <a:r>
              <a:rPr lang="pt-BR" dirty="0" err="1"/>
              <a:t>não</a:t>
            </a:r>
            <a:r>
              <a:rPr lang="pt-BR" dirty="0"/>
              <a:t> as </a:t>
            </a:r>
            <a:r>
              <a:rPr lang="pt-BR" dirty="0" err="1"/>
              <a:t>consequências</a:t>
            </a:r>
            <a:r>
              <a:rPr lang="pt-BR" dirty="0"/>
              <a:t> das mesmas; </a:t>
            </a:r>
          </a:p>
          <a:p>
            <a:pPr marL="228600" lvl="1">
              <a:spcBef>
                <a:spcPts val="1000"/>
              </a:spcBef>
            </a:pPr>
            <a:r>
              <a:rPr lang="pt-BR" dirty="0"/>
              <a:t>Avalia a </a:t>
            </a:r>
            <a:r>
              <a:rPr lang="pt-BR" dirty="0" err="1"/>
              <a:t>localização</a:t>
            </a:r>
            <a:r>
              <a:rPr lang="pt-BR" dirty="0"/>
              <a:t> e gravidade .</a:t>
            </a:r>
          </a:p>
          <a:p>
            <a:pPr marL="228600" lvl="1">
              <a:spcBef>
                <a:spcPts val="1000"/>
              </a:spcBef>
            </a:pPr>
            <a:endParaRPr lang="pt-BR" sz="2400" dirty="0"/>
          </a:p>
          <a:p>
            <a:endParaRPr lang="pt-BR" sz="2800" dirty="0"/>
          </a:p>
          <a:p>
            <a:endParaRPr lang="pt-BR" sz="2800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134853"/>
              </p:ext>
            </p:extLst>
          </p:nvPr>
        </p:nvGraphicFramePr>
        <p:xfrm>
          <a:off x="1666240" y="2095499"/>
          <a:ext cx="3500120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05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95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8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j-lt"/>
                        </a:rPr>
                        <a:t>Lesão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j-lt"/>
                        </a:rPr>
                        <a:t>Escore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8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j-lt"/>
                        </a:rPr>
                        <a:t>Menor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8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j-lt"/>
                        </a:rPr>
                        <a:t>Moderada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8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j-lt"/>
                        </a:rPr>
                        <a:t>Grave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8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j-lt"/>
                        </a:rPr>
                        <a:t>Severa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j-lt"/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8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j-lt"/>
                        </a:rPr>
                        <a:t>Critica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j-lt"/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8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j-lt"/>
                        </a:rPr>
                        <a:t>Insuperável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j-lt"/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0805"/>
            <a:ext cx="10515600" cy="1325563"/>
          </a:xfrm>
        </p:spPr>
        <p:txBody>
          <a:bodyPr>
            <a:normAutofit fontScale="90000"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pt-BR" sz="5300" dirty="0">
                <a:latin typeface="+mn-lt"/>
              </a:rPr>
              <a:t/>
            </a:r>
            <a:br>
              <a:rPr lang="pt-BR" sz="5300" dirty="0">
                <a:latin typeface="+mn-lt"/>
              </a:rPr>
            </a:br>
            <a:r>
              <a:rPr lang="pt-BR" sz="5300" dirty="0">
                <a:latin typeface="+mn-lt"/>
              </a:rPr>
              <a:t/>
            </a:r>
            <a:br>
              <a:rPr lang="pt-BR" sz="5300" dirty="0">
                <a:latin typeface="+mn-lt"/>
              </a:rPr>
            </a:br>
            <a:r>
              <a:rPr lang="pt-BR" sz="5300" dirty="0">
                <a:latin typeface="+mn-lt"/>
              </a:rPr>
              <a:t>Escore Anatômico</a:t>
            </a:r>
            <a:br>
              <a:rPr lang="pt-BR" sz="5300" dirty="0">
                <a:latin typeface="+mn-lt"/>
              </a:rPr>
            </a:br>
            <a:r>
              <a:rPr lang="pt-BR" sz="4400" dirty="0">
                <a:latin typeface="+mn-lt"/>
              </a:rPr>
              <a:t>Escala de gravidade da lesão (ISS)</a:t>
            </a:r>
            <a:r>
              <a:rPr lang="pt-BR" sz="1600" dirty="0"/>
              <a:t/>
            </a:r>
            <a:br>
              <a:rPr lang="pt-BR" sz="1600" dirty="0"/>
            </a:br>
            <a:r>
              <a:rPr lang="pt-BR" sz="4400" dirty="0">
                <a:latin typeface="+mn-lt"/>
              </a:rPr>
              <a:t/>
            </a:r>
            <a:br>
              <a:rPr lang="pt-BR" sz="4400" dirty="0">
                <a:latin typeface="+mn-lt"/>
              </a:rPr>
            </a:br>
            <a:endParaRPr lang="pt-BR" sz="4800" dirty="0">
              <a:latin typeface="+mn-lt"/>
            </a:endParaRP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407332" cy="823912"/>
          </a:xfrm>
        </p:spPr>
        <p:txBody>
          <a:bodyPr>
            <a:noAutofit/>
          </a:bodyPr>
          <a:lstStyle/>
          <a:p>
            <a:pPr lvl="1" algn="ctr">
              <a:lnSpc>
                <a:spcPct val="100000"/>
              </a:lnSpc>
            </a:pPr>
            <a:r>
              <a:rPr lang="pt-BR" sz="2400" b="0" dirty="0"/>
              <a:t>Quantifica a extensão de lesões múltiplas</a:t>
            </a:r>
          </a:p>
          <a:p>
            <a:pPr lvl="1" algn="ctr">
              <a:lnSpc>
                <a:spcPct val="100000"/>
              </a:lnSpc>
            </a:pPr>
            <a:r>
              <a:rPr lang="pt-BR" sz="2400" b="0" dirty="0"/>
              <a:t>Para a pior lesão, em cada região é dado um valor</a:t>
            </a:r>
            <a:r>
              <a:rPr lang="pt-BR" sz="2400" b="0" baseline="30000" dirty="0"/>
              <a:t>2</a:t>
            </a:r>
            <a:endParaRPr lang="pt-BR" sz="2400" b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2"/>
          </p:nvPr>
        </p:nvSpPr>
        <p:spPr>
          <a:xfrm>
            <a:off x="1341120" y="2718435"/>
            <a:ext cx="5654040" cy="3309303"/>
          </a:xfrm>
        </p:spPr>
        <p:txBody>
          <a:bodyPr>
            <a:normAutofit/>
          </a:bodyPr>
          <a:lstStyle/>
          <a:p>
            <a:r>
              <a:rPr lang="pt-BR" sz="2800" dirty="0"/>
              <a:t>Aparelho respiratório</a:t>
            </a:r>
          </a:p>
          <a:p>
            <a:r>
              <a:rPr lang="pt-BR" sz="2800" dirty="0"/>
              <a:t>Aparelho cardiovascular</a:t>
            </a:r>
          </a:p>
          <a:p>
            <a:r>
              <a:rPr lang="pt-BR" sz="2800" dirty="0"/>
              <a:t>Sistema nervoso central</a:t>
            </a:r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4"/>
          </p:nvPr>
        </p:nvSpPr>
        <p:spPr>
          <a:xfrm>
            <a:off x="6416040" y="2804159"/>
            <a:ext cx="5074920" cy="3309304"/>
          </a:xfrm>
        </p:spPr>
        <p:txBody>
          <a:bodyPr>
            <a:normAutofit/>
          </a:bodyPr>
          <a:lstStyle/>
          <a:p>
            <a:r>
              <a:rPr lang="pt-BR" sz="2800" dirty="0"/>
              <a:t>Abdômen</a:t>
            </a:r>
          </a:p>
          <a:p>
            <a:r>
              <a:rPr lang="pt-BR" sz="2800" dirty="0"/>
              <a:t>Membros</a:t>
            </a:r>
          </a:p>
          <a:p>
            <a:r>
              <a:rPr lang="pt-BR" sz="2800" dirty="0"/>
              <a:t>Pele e tecido subcutâneo</a:t>
            </a:r>
          </a:p>
        </p:txBody>
      </p:sp>
    </p:spTree>
    <p:extLst>
      <p:ext uri="{BB962C8B-B14F-4D97-AF65-F5344CB8AC3E}">
        <p14:creationId xmlns:p14="http://schemas.microsoft.com/office/powerpoint/2010/main" val="64362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pt-BR" sz="5300" dirty="0">
                <a:latin typeface="+mn-lt"/>
              </a:rPr>
              <a:t/>
            </a:r>
            <a:br>
              <a:rPr lang="pt-BR" sz="5300" dirty="0">
                <a:latin typeface="+mn-lt"/>
              </a:rPr>
            </a:br>
            <a:r>
              <a:rPr lang="pt-BR" sz="5300" dirty="0">
                <a:latin typeface="+mn-lt"/>
              </a:rPr>
              <a:t/>
            </a:r>
            <a:br>
              <a:rPr lang="pt-BR" sz="5300" dirty="0">
                <a:latin typeface="+mn-lt"/>
              </a:rPr>
            </a:br>
            <a:r>
              <a:rPr lang="pt-BR" sz="5300" dirty="0">
                <a:latin typeface="+mn-lt"/>
              </a:rPr>
              <a:t>Escore Anatômico</a:t>
            </a:r>
            <a:br>
              <a:rPr lang="pt-BR" sz="5300" dirty="0">
                <a:latin typeface="+mn-lt"/>
              </a:rPr>
            </a:br>
            <a:r>
              <a:rPr lang="pt-BR" sz="4400" dirty="0">
                <a:latin typeface="+mn-lt"/>
              </a:rPr>
              <a:t>Escala de gravidade da lesão (ISS) </a:t>
            </a:r>
            <a:r>
              <a:rPr lang="pt-BR" dirty="0"/>
              <a:t/>
            </a:r>
            <a:br>
              <a:rPr lang="pt-BR" dirty="0"/>
            </a:br>
            <a:r>
              <a:rPr lang="pt-BR" sz="4800" dirty="0">
                <a:latin typeface="+mn-lt"/>
              </a:rPr>
              <a:t/>
            </a:r>
            <a:br>
              <a:rPr lang="pt-BR" sz="4800" dirty="0">
                <a:latin typeface="+mn-lt"/>
              </a:rPr>
            </a:br>
            <a:endParaRPr lang="pt-BR" sz="4800" dirty="0">
              <a:latin typeface="+mn-lt"/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838200" y="2404745"/>
            <a:ext cx="10515600" cy="2837815"/>
          </a:xfrm>
        </p:spPr>
        <p:txBody>
          <a:bodyPr>
            <a:normAutofit fontScale="62500" lnSpcReduction="20000"/>
          </a:bodyPr>
          <a:lstStyle/>
          <a:p>
            <a:r>
              <a:rPr lang="pt-BR" sz="4500" dirty="0"/>
              <a:t>O ISS é o somatório dos quadrados de cada uma das 3  lesões mais graves de diferentes partes do corpo com a maior </a:t>
            </a:r>
            <a:r>
              <a:rPr lang="pt-BR" sz="4500" dirty="0" err="1"/>
              <a:t>pontuação</a:t>
            </a:r>
            <a:r>
              <a:rPr lang="pt-BR" sz="4500" dirty="0"/>
              <a:t> de AIS</a:t>
            </a:r>
          </a:p>
          <a:p>
            <a:r>
              <a:rPr lang="pt-BR" sz="4500" dirty="0"/>
              <a:t>O resultado pode variar de 0 a 75 </a:t>
            </a:r>
          </a:p>
          <a:p>
            <a:pPr algn="just"/>
            <a:r>
              <a:rPr lang="pt-BR" sz="4500" dirty="0"/>
              <a:t>A gravidade do trauma é proporcional ao aumento da </a:t>
            </a:r>
            <a:r>
              <a:rPr lang="pt-BR" sz="4500" dirty="0" err="1"/>
              <a:t>pontuação</a:t>
            </a:r>
            <a:r>
              <a:rPr lang="pt-BR" sz="4500" dirty="0"/>
              <a:t>. </a:t>
            </a:r>
          </a:p>
          <a:p>
            <a:pPr algn="just"/>
            <a:endParaRPr lang="pt-BR" sz="28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-1402080" y="-228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201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1040" y="304165"/>
            <a:ext cx="10515600" cy="1325563"/>
          </a:xfrm>
        </p:spPr>
        <p:txBody>
          <a:bodyPr>
            <a:normAutofit fontScale="90000"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pt-BR" sz="5300" dirty="0">
                <a:latin typeface="+mn-lt"/>
              </a:rPr>
              <a:t/>
            </a:r>
            <a:br>
              <a:rPr lang="pt-BR" sz="5300" dirty="0">
                <a:latin typeface="+mn-lt"/>
              </a:rPr>
            </a:br>
            <a:r>
              <a:rPr lang="pt-BR" sz="5300" dirty="0">
                <a:latin typeface="+mn-lt"/>
              </a:rPr>
              <a:t>Sistemas combinados de escore</a:t>
            </a:r>
            <a:br>
              <a:rPr lang="pt-BR" sz="5300" dirty="0">
                <a:latin typeface="+mn-lt"/>
              </a:rPr>
            </a:br>
            <a:r>
              <a:rPr lang="pt-BR" sz="4400" dirty="0">
                <a:latin typeface="+mn-lt"/>
              </a:rPr>
              <a:t>Trauma Score </a:t>
            </a:r>
            <a:r>
              <a:rPr lang="pt-BR" sz="4400" dirty="0" err="1">
                <a:latin typeface="+mn-lt"/>
              </a:rPr>
              <a:t>and</a:t>
            </a:r>
            <a:r>
              <a:rPr lang="pt-BR" sz="4400" dirty="0">
                <a:latin typeface="+mn-lt"/>
              </a:rPr>
              <a:t> </a:t>
            </a:r>
            <a:r>
              <a:rPr lang="pt-BR" sz="4400" dirty="0" err="1">
                <a:latin typeface="+mn-lt"/>
              </a:rPr>
              <a:t>Injury</a:t>
            </a:r>
            <a:r>
              <a:rPr lang="pt-BR" sz="4400" dirty="0">
                <a:latin typeface="+mn-lt"/>
              </a:rPr>
              <a:t> </a:t>
            </a:r>
            <a:r>
              <a:rPr lang="pt-BR" sz="4400" dirty="0" err="1">
                <a:latin typeface="+mn-lt"/>
              </a:rPr>
              <a:t>Severity</a:t>
            </a:r>
            <a:r>
              <a:rPr lang="pt-BR" sz="4400" dirty="0">
                <a:latin typeface="+mn-lt"/>
              </a:rPr>
              <a:t> Score (TRISS) </a:t>
            </a:r>
            <a:r>
              <a:rPr lang="pt-BR" sz="4800" dirty="0">
                <a:latin typeface="+mn-lt"/>
              </a:rPr>
              <a:t/>
            </a:r>
            <a:br>
              <a:rPr lang="pt-BR" sz="4800" dirty="0">
                <a:latin typeface="+mn-lt"/>
              </a:rPr>
            </a:br>
            <a:endParaRPr lang="pt-BR" sz="4800" dirty="0">
              <a:latin typeface="+mn-lt"/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838200" y="2026920"/>
            <a:ext cx="10515600" cy="4069079"/>
          </a:xfrm>
        </p:spPr>
        <p:txBody>
          <a:bodyPr>
            <a:normAutofit fontScale="92500"/>
          </a:bodyPr>
          <a:lstStyle/>
          <a:p>
            <a:pPr algn="just"/>
            <a:r>
              <a:rPr lang="pt-BR" sz="3000" dirty="0"/>
              <a:t>Associação de perturbações anatômicas e fisiológicas após a lesão.</a:t>
            </a:r>
          </a:p>
          <a:p>
            <a:pPr lvl="1" algn="just"/>
            <a:r>
              <a:rPr lang="pt-BR" dirty="0"/>
              <a:t>Idade </a:t>
            </a:r>
          </a:p>
          <a:p>
            <a:pPr lvl="2" algn="just"/>
            <a:r>
              <a:rPr lang="pt-BR" sz="2600" u="sng" dirty="0"/>
              <a:t>&lt;</a:t>
            </a:r>
            <a:r>
              <a:rPr lang="pt-BR" sz="2600" dirty="0"/>
              <a:t> a 54 anos = 0	</a:t>
            </a:r>
            <a:r>
              <a:rPr lang="pt-BR" sz="2600" u="sng" dirty="0"/>
              <a:t>&gt;</a:t>
            </a:r>
            <a:r>
              <a:rPr lang="pt-BR" sz="2600" dirty="0"/>
              <a:t> a 54 anos = 1</a:t>
            </a:r>
            <a:endParaRPr lang="pt-BR" sz="2600" u="sng" dirty="0"/>
          </a:p>
          <a:p>
            <a:pPr lvl="1" algn="just"/>
            <a:r>
              <a:rPr lang="pt-BR" dirty="0"/>
              <a:t>Mecanismo do trauma</a:t>
            </a:r>
          </a:p>
          <a:p>
            <a:pPr lvl="2" algn="just"/>
            <a:r>
              <a:rPr lang="pt-BR" sz="2600" dirty="0"/>
              <a:t>Trauma Contuso </a:t>
            </a:r>
          </a:p>
          <a:p>
            <a:pPr lvl="2" algn="just"/>
            <a:r>
              <a:rPr lang="pt-BR" sz="2600" dirty="0"/>
              <a:t>Trauma penetrante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-1402080" y="-228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394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1040" y="304165"/>
            <a:ext cx="10515600" cy="1325563"/>
          </a:xfrm>
        </p:spPr>
        <p:txBody>
          <a:bodyPr>
            <a:normAutofit fontScale="90000"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pt-BR" sz="5300" dirty="0">
                <a:latin typeface="+mn-lt"/>
              </a:rPr>
              <a:t/>
            </a:r>
            <a:br>
              <a:rPr lang="pt-BR" sz="5300" dirty="0">
                <a:latin typeface="+mn-lt"/>
              </a:rPr>
            </a:br>
            <a:r>
              <a:rPr lang="pt-BR" sz="5300" dirty="0">
                <a:latin typeface="+mn-lt"/>
              </a:rPr>
              <a:t>Sistemas combinados de escore</a:t>
            </a:r>
            <a:br>
              <a:rPr lang="pt-BR" sz="5300" dirty="0">
                <a:latin typeface="+mn-lt"/>
              </a:rPr>
            </a:br>
            <a:r>
              <a:rPr lang="pt-BR" sz="4400" dirty="0">
                <a:latin typeface="+mn-lt"/>
              </a:rPr>
              <a:t>Trauma Score </a:t>
            </a:r>
            <a:r>
              <a:rPr lang="pt-BR" sz="4400" dirty="0" err="1">
                <a:latin typeface="+mn-lt"/>
              </a:rPr>
              <a:t>and</a:t>
            </a:r>
            <a:r>
              <a:rPr lang="pt-BR" sz="4400" dirty="0">
                <a:latin typeface="+mn-lt"/>
              </a:rPr>
              <a:t> </a:t>
            </a:r>
            <a:r>
              <a:rPr lang="pt-BR" sz="4400" dirty="0" err="1">
                <a:latin typeface="+mn-lt"/>
              </a:rPr>
              <a:t>Injury</a:t>
            </a:r>
            <a:r>
              <a:rPr lang="pt-BR" sz="4400" dirty="0">
                <a:latin typeface="+mn-lt"/>
              </a:rPr>
              <a:t> </a:t>
            </a:r>
            <a:r>
              <a:rPr lang="pt-BR" sz="4400" dirty="0" err="1">
                <a:latin typeface="+mn-lt"/>
              </a:rPr>
              <a:t>Severity</a:t>
            </a:r>
            <a:r>
              <a:rPr lang="pt-BR" sz="4400" dirty="0">
                <a:latin typeface="+mn-lt"/>
              </a:rPr>
              <a:t> Score (TRISS) </a:t>
            </a:r>
            <a:r>
              <a:rPr lang="pt-BR" sz="4800" dirty="0">
                <a:latin typeface="+mn-lt"/>
              </a:rPr>
              <a:t/>
            </a:r>
            <a:br>
              <a:rPr lang="pt-BR" sz="4800" dirty="0">
                <a:latin typeface="+mn-lt"/>
              </a:rPr>
            </a:br>
            <a:endParaRPr lang="pt-BR" sz="4800" dirty="0">
              <a:latin typeface="+mn-lt"/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838200" y="1981201"/>
            <a:ext cx="10515600" cy="3657599"/>
          </a:xfrm>
        </p:spPr>
        <p:txBody>
          <a:bodyPr>
            <a:normAutofit/>
          </a:bodyPr>
          <a:lstStyle/>
          <a:p>
            <a:pPr algn="just"/>
            <a:r>
              <a:rPr lang="pt-BR" dirty="0"/>
              <a:t>Probabilidade de sobrevida (</a:t>
            </a:r>
            <a:r>
              <a:rPr lang="pt-BR" dirty="0" err="1"/>
              <a:t>Ps</a:t>
            </a:r>
            <a:r>
              <a:rPr lang="pt-BR" dirty="0"/>
              <a:t>) </a:t>
            </a:r>
            <a:r>
              <a:rPr lang="mr-IN" dirty="0"/>
              <a:t>–</a:t>
            </a:r>
            <a:r>
              <a:rPr lang="pt-BR" dirty="0"/>
              <a:t> Modelo logístico</a:t>
            </a:r>
          </a:p>
          <a:p>
            <a:pPr algn="just"/>
            <a:r>
              <a:rPr lang="pt-BR" dirty="0" err="1"/>
              <a:t>Ps</a:t>
            </a:r>
            <a:r>
              <a:rPr lang="pt-BR" dirty="0"/>
              <a:t> = 1/(1 + e </a:t>
            </a:r>
            <a:r>
              <a:rPr lang="mr-IN" baseline="30000" dirty="0"/>
              <a:t>–</a:t>
            </a:r>
            <a:r>
              <a:rPr lang="pt-BR" baseline="30000" dirty="0" err="1"/>
              <a:t>j</a:t>
            </a:r>
            <a:r>
              <a:rPr lang="pt-BR" dirty="0"/>
              <a:t>)</a:t>
            </a:r>
          </a:p>
          <a:p>
            <a:pPr algn="just"/>
            <a:r>
              <a:rPr lang="pt-BR" dirty="0"/>
              <a:t>J = j</a:t>
            </a:r>
            <a:r>
              <a:rPr lang="pt-BR" baseline="-25000" dirty="0"/>
              <a:t>1</a:t>
            </a:r>
            <a:r>
              <a:rPr lang="pt-BR" dirty="0"/>
              <a:t> (RTS) + j</a:t>
            </a:r>
            <a:r>
              <a:rPr lang="pt-BR" baseline="-25000" dirty="0"/>
              <a:t>3</a:t>
            </a:r>
            <a:r>
              <a:rPr lang="pt-BR" dirty="0"/>
              <a:t> (ISS) + j</a:t>
            </a:r>
            <a:r>
              <a:rPr lang="pt-BR" baseline="-25000" dirty="0"/>
              <a:t>4 </a:t>
            </a:r>
            <a:r>
              <a:rPr lang="pt-BR" dirty="0"/>
              <a:t>(idade)</a:t>
            </a:r>
          </a:p>
          <a:p>
            <a:pPr marL="0" indent="0" algn="ctr">
              <a:buNone/>
            </a:pPr>
            <a:r>
              <a:rPr lang="pt-BR" dirty="0">
                <a:hlinkClick r:id="rId2"/>
              </a:rPr>
              <a:t>http://www.trauma.org/archive/scores/triss.html</a:t>
            </a:r>
            <a:r>
              <a:rPr lang="pt-BR" dirty="0"/>
              <a:t>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-1402080" y="-228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905" y="497992"/>
            <a:ext cx="5987870" cy="572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1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1040" y="304165"/>
            <a:ext cx="10515600" cy="1325563"/>
          </a:xfrm>
        </p:spPr>
        <p:txBody>
          <a:bodyPr>
            <a:normAutofit fontScale="90000"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pt-BR" sz="5300" dirty="0">
                <a:latin typeface="+mn-lt"/>
              </a:rPr>
              <a:t/>
            </a:r>
            <a:br>
              <a:rPr lang="pt-BR" sz="5300" dirty="0">
                <a:latin typeface="+mn-lt"/>
              </a:rPr>
            </a:br>
            <a:r>
              <a:rPr lang="pt-BR" sz="5300" dirty="0">
                <a:latin typeface="+mn-lt"/>
              </a:rPr>
              <a:t>Sistemas combinados de escore</a:t>
            </a:r>
            <a:br>
              <a:rPr lang="pt-BR" sz="5300" dirty="0">
                <a:latin typeface="+mn-lt"/>
              </a:rPr>
            </a:br>
            <a:r>
              <a:rPr lang="pt-BR" sz="4400" dirty="0">
                <a:latin typeface="+mn-lt"/>
              </a:rPr>
              <a:t>Trauma Score </a:t>
            </a:r>
            <a:r>
              <a:rPr lang="pt-BR" sz="4400" dirty="0" err="1">
                <a:latin typeface="+mn-lt"/>
              </a:rPr>
              <a:t>and</a:t>
            </a:r>
            <a:r>
              <a:rPr lang="pt-BR" sz="4400" dirty="0">
                <a:latin typeface="+mn-lt"/>
              </a:rPr>
              <a:t> </a:t>
            </a:r>
            <a:r>
              <a:rPr lang="pt-BR" sz="4400" dirty="0" err="1">
                <a:latin typeface="+mn-lt"/>
              </a:rPr>
              <a:t>Injury</a:t>
            </a:r>
            <a:r>
              <a:rPr lang="pt-BR" sz="4400" dirty="0">
                <a:latin typeface="+mn-lt"/>
              </a:rPr>
              <a:t> </a:t>
            </a:r>
            <a:r>
              <a:rPr lang="pt-BR" sz="4400" dirty="0" err="1">
                <a:latin typeface="+mn-lt"/>
              </a:rPr>
              <a:t>Severity</a:t>
            </a:r>
            <a:r>
              <a:rPr lang="pt-BR" sz="4400" dirty="0">
                <a:latin typeface="+mn-lt"/>
              </a:rPr>
              <a:t> Score  (TRISS)</a:t>
            </a:r>
            <a:r>
              <a:rPr lang="pt-BR" sz="4800" dirty="0">
                <a:latin typeface="+mn-lt"/>
              </a:rPr>
              <a:t/>
            </a:r>
            <a:br>
              <a:rPr lang="pt-BR" sz="4800" dirty="0">
                <a:latin typeface="+mn-lt"/>
              </a:rPr>
            </a:br>
            <a:endParaRPr lang="pt-BR" sz="4800" dirty="0">
              <a:latin typeface="+mn-lt"/>
            </a:endParaRPr>
          </a:p>
        </p:txBody>
      </p:sp>
      <p:pic>
        <p:nvPicPr>
          <p:cNvPr id="3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54" y="1783927"/>
            <a:ext cx="8348546" cy="4754033"/>
          </a:xfrm>
        </p:spPr>
      </p:pic>
      <p:sp>
        <p:nvSpPr>
          <p:cNvPr id="8" name="CaixaDeTexto 7"/>
          <p:cNvSpPr txBox="1"/>
          <p:nvPr/>
        </p:nvSpPr>
        <p:spPr>
          <a:xfrm>
            <a:off x="-1402080" y="-228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73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tx1"/>
                </a:solidFill>
              </a:rPr>
              <a:t>Triagem para acionamento da equipe de trauma</a:t>
            </a:r>
          </a:p>
        </p:txBody>
      </p:sp>
    </p:spTree>
    <p:extLst>
      <p:ext uri="{BB962C8B-B14F-4D97-AF65-F5344CB8AC3E}">
        <p14:creationId xmlns:p14="http://schemas.microsoft.com/office/powerpoint/2010/main" val="80460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0040" y="559771"/>
            <a:ext cx="11551920" cy="1021715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Índice de mortes </a:t>
            </a:r>
            <a:r>
              <a:rPr lang="pt-BR" dirty="0" err="1"/>
              <a:t>preveníveis</a:t>
            </a:r>
            <a:r>
              <a:rPr lang="pt-BR" dirty="0"/>
              <a:t> por trauma </a:t>
            </a:r>
            <a:r>
              <a:rPr lang="pt-BR" sz="4400" dirty="0"/>
              <a:t/>
            </a:r>
            <a:br>
              <a:rPr lang="pt-BR" sz="4400" dirty="0"/>
            </a:b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0932930"/>
              </p:ext>
            </p:extLst>
          </p:nvPr>
        </p:nvGraphicFramePr>
        <p:xfrm>
          <a:off x="1225732" y="1441947"/>
          <a:ext cx="9525000" cy="4092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3948116" y="5897882"/>
            <a:ext cx="446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PDR </a:t>
            </a:r>
            <a:r>
              <a:rPr lang="mr-IN" sz="2800" dirty="0"/>
              <a:t>–</a:t>
            </a:r>
            <a:r>
              <a:rPr lang="pt-BR" sz="2800" dirty="0"/>
              <a:t> </a:t>
            </a:r>
            <a:r>
              <a:rPr lang="pt-BR" sz="2800" dirty="0" err="1"/>
              <a:t>preventable</a:t>
            </a:r>
            <a:r>
              <a:rPr lang="pt-BR" sz="2800" dirty="0"/>
              <a:t> </a:t>
            </a:r>
            <a:r>
              <a:rPr lang="pt-BR" sz="2800" dirty="0" err="1"/>
              <a:t>death</a:t>
            </a:r>
            <a:r>
              <a:rPr lang="pt-BR" sz="2800" dirty="0"/>
              <a:t> rate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066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66537" y="1058779"/>
            <a:ext cx="10515600" cy="4186989"/>
          </a:xfrm>
        </p:spPr>
        <p:txBody>
          <a:bodyPr/>
          <a:lstStyle/>
          <a:p>
            <a:r>
              <a:rPr lang="pt-BR" dirty="0"/>
              <a:t>Presença de alterações dos parâmetros vitais ou lesões anatômicas graves.</a:t>
            </a:r>
          </a:p>
          <a:p>
            <a:endParaRPr lang="pt-BR" dirty="0"/>
          </a:p>
          <a:p>
            <a:r>
              <a:rPr lang="pt-BR" dirty="0"/>
              <a:t>Presença dos indicadores de impacto violento ou de condições clínicas de risco aumentado.</a:t>
            </a:r>
          </a:p>
        </p:txBody>
      </p:sp>
      <p:pic>
        <p:nvPicPr>
          <p:cNvPr id="4" name="Picture 4" descr="pelvis0003-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606" y="1185612"/>
            <a:ext cx="6378992" cy="425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5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Espaço Reservado para Conteúdo 2"/>
          <p:cNvSpPr>
            <a:spLocks noGrp="1"/>
          </p:cNvSpPr>
          <p:nvPr>
            <p:ph idx="1"/>
          </p:nvPr>
        </p:nvSpPr>
        <p:spPr>
          <a:xfrm>
            <a:off x="1190171" y="1839685"/>
            <a:ext cx="10134601" cy="3893457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pt-BR" sz="3200" dirty="0"/>
              <a:t>Parâmetros vitais: </a:t>
            </a:r>
          </a:p>
          <a:p>
            <a:pPr lvl="2">
              <a:lnSpc>
                <a:spcPct val="150000"/>
              </a:lnSpc>
            </a:pPr>
            <a:r>
              <a:rPr lang="pt-BR" sz="2800" dirty="0"/>
              <a:t>ECG &lt; 14 ou deterioração neurológica; </a:t>
            </a:r>
          </a:p>
          <a:p>
            <a:pPr lvl="2">
              <a:lnSpc>
                <a:spcPct val="150000"/>
              </a:lnSpc>
            </a:pPr>
            <a:r>
              <a:rPr lang="pt-BR" sz="2800" dirty="0"/>
              <a:t>PAS &lt; 90 mmHg; </a:t>
            </a:r>
          </a:p>
          <a:p>
            <a:pPr lvl="2">
              <a:lnSpc>
                <a:spcPct val="150000"/>
              </a:lnSpc>
            </a:pPr>
            <a:r>
              <a:rPr lang="pt-BR" sz="2800" dirty="0"/>
              <a:t>FR &lt; 10 ou &gt; 29 ou mecânica ventilatória que necessite de intubação pré-hospitalar.</a:t>
            </a:r>
          </a:p>
          <a:p>
            <a:pPr lvl="1">
              <a:lnSpc>
                <a:spcPct val="150000"/>
              </a:lnSpc>
            </a:pPr>
            <a:endParaRPr lang="pt-BR" sz="24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9172" y="219982"/>
            <a:ext cx="10515600" cy="1325563"/>
          </a:xfrm>
        </p:spPr>
        <p:txBody>
          <a:bodyPr>
            <a:noAutofit/>
          </a:bodyPr>
          <a:lstStyle/>
          <a:p>
            <a:r>
              <a:rPr lang="pt-BR" sz="4800" dirty="0">
                <a:solidFill>
                  <a:srgbClr val="FF0000"/>
                </a:solidFill>
                <a:latin typeface="+mn-lt"/>
              </a:rPr>
              <a:t>Código vermelho</a:t>
            </a:r>
            <a:endParaRPr lang="pt-BR" sz="4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375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Espaço Reservado para Conteúdo 2"/>
          <p:cNvSpPr>
            <a:spLocks noGrp="1"/>
          </p:cNvSpPr>
          <p:nvPr>
            <p:ph idx="1"/>
          </p:nvPr>
        </p:nvSpPr>
        <p:spPr>
          <a:xfrm>
            <a:off x="948985" y="1545545"/>
            <a:ext cx="10681541" cy="49291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pt-BR" sz="3000" b="1" dirty="0"/>
              <a:t>Anatomia da lesão: </a:t>
            </a:r>
          </a:p>
          <a:p>
            <a:pPr lvl="2">
              <a:lnSpc>
                <a:spcPct val="150000"/>
              </a:lnSpc>
            </a:pPr>
            <a:r>
              <a:rPr lang="pt-BR" sz="2800" dirty="0"/>
              <a:t>Ferimento penetrante de crânio, cervical, torácico, abdominal, extremidades proximais ao cotovelo e joelho;</a:t>
            </a:r>
          </a:p>
          <a:p>
            <a:pPr lvl="2">
              <a:lnSpc>
                <a:spcPct val="150000"/>
              </a:lnSpc>
            </a:pPr>
            <a:r>
              <a:rPr lang="pt-BR" sz="2800" dirty="0"/>
              <a:t>Combinação de traumas ou queimaduras de 2º ou 3º graus;</a:t>
            </a:r>
          </a:p>
          <a:p>
            <a:pPr lvl="2">
              <a:lnSpc>
                <a:spcPct val="150000"/>
              </a:lnSpc>
            </a:pPr>
            <a:r>
              <a:rPr lang="pt-BR" sz="2800" dirty="0"/>
              <a:t>Suspeita clínica de instabilidade pélvica, suspeita de fratura de dois ou mais ossos longos proximais (fêmur ou úmero);</a:t>
            </a:r>
          </a:p>
          <a:p>
            <a:pPr lvl="2">
              <a:lnSpc>
                <a:spcPct val="150000"/>
              </a:lnSpc>
            </a:pPr>
            <a:r>
              <a:rPr lang="pt-BR" sz="2800" dirty="0"/>
              <a:t>Paralisia de um ou mais membros, amputação completa ou incompleta proximal ao punho ou tornozelo.</a:t>
            </a:r>
          </a:p>
          <a:p>
            <a:pPr lvl="1">
              <a:lnSpc>
                <a:spcPct val="150000"/>
              </a:lnSpc>
            </a:pPr>
            <a:endParaRPr lang="pt-BR" sz="24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7571" y="219982"/>
            <a:ext cx="10515600" cy="1325563"/>
          </a:xfrm>
        </p:spPr>
        <p:txBody>
          <a:bodyPr>
            <a:normAutofit/>
          </a:bodyPr>
          <a:lstStyle/>
          <a:p>
            <a:r>
              <a:rPr lang="pt-BR" sz="4800" dirty="0">
                <a:solidFill>
                  <a:srgbClr val="FF0000"/>
                </a:solidFill>
                <a:latin typeface="+mn-lt"/>
              </a:rPr>
              <a:t>Código vermelho</a:t>
            </a:r>
            <a:endParaRPr lang="pt-BR" sz="4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236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>
            <a:spLocks noGrp="1"/>
          </p:cNvSpPr>
          <p:nvPr>
            <p:ph type="title"/>
          </p:nvPr>
        </p:nvSpPr>
        <p:spPr>
          <a:xfrm>
            <a:off x="689429" y="58060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t-BR" sz="4800" dirty="0">
                <a:solidFill>
                  <a:srgbClr val="B88A08"/>
                </a:solidFill>
                <a:latin typeface="+mn-lt"/>
              </a:rPr>
              <a:t>Código amarelo</a:t>
            </a:r>
          </a:p>
        </p:txBody>
      </p:sp>
      <p:sp>
        <p:nvSpPr>
          <p:cNvPr id="16387" name="Espaço Reservado para Conteúdo 2"/>
          <p:cNvSpPr>
            <a:spLocks noGrp="1"/>
          </p:cNvSpPr>
          <p:nvPr>
            <p:ph idx="1"/>
          </p:nvPr>
        </p:nvSpPr>
        <p:spPr>
          <a:xfrm>
            <a:off x="493486" y="1346200"/>
            <a:ext cx="10871199" cy="5145314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pt-BR" b="1" dirty="0"/>
              <a:t>Impacto violento</a:t>
            </a:r>
            <a:r>
              <a:rPr lang="pt-BR" dirty="0"/>
              <a:t>: </a:t>
            </a:r>
          </a:p>
          <a:p>
            <a:pPr lvl="2"/>
            <a:r>
              <a:rPr lang="pt-BR" sz="2800" dirty="0"/>
              <a:t>Ejeção do veículo, velocidade superior a 60 km/</a:t>
            </a:r>
            <a:r>
              <a:rPr lang="pt-BR" sz="2800" dirty="0" err="1"/>
              <a:t>h</a:t>
            </a:r>
            <a:r>
              <a:rPr lang="pt-BR" sz="2800" dirty="0"/>
              <a:t>;</a:t>
            </a:r>
          </a:p>
          <a:p>
            <a:pPr lvl="2"/>
            <a:r>
              <a:rPr lang="pt-BR" sz="2800" dirty="0"/>
              <a:t>Deformação externa superior a 50 cm, intrusão da lataria superior a 30 cm;</a:t>
            </a:r>
          </a:p>
          <a:p>
            <a:pPr lvl="2"/>
            <a:r>
              <a:rPr lang="pt-BR" sz="2800" dirty="0"/>
              <a:t>Capotamento do veículo, morte de um dos ocupantes do veículo;</a:t>
            </a:r>
          </a:p>
          <a:p>
            <a:pPr lvl="2"/>
            <a:r>
              <a:rPr lang="pt-BR" sz="2800" dirty="0"/>
              <a:t>Colisão de automóvel.</a:t>
            </a:r>
          </a:p>
          <a:p>
            <a:pPr marL="914400" lvl="2" indent="0">
              <a:buNone/>
            </a:pPr>
            <a:endParaRPr lang="pt-BR" sz="2800" dirty="0"/>
          </a:p>
          <a:p>
            <a:pPr lvl="1">
              <a:lnSpc>
                <a:spcPct val="150000"/>
              </a:lnSpc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67074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Espaço Reservado para Conteúdo 2"/>
          <p:cNvSpPr>
            <a:spLocks noGrp="1"/>
          </p:cNvSpPr>
          <p:nvPr>
            <p:ph idx="1"/>
          </p:nvPr>
        </p:nvSpPr>
        <p:spPr>
          <a:xfrm>
            <a:off x="417287" y="1429434"/>
            <a:ext cx="11339284" cy="5174566"/>
          </a:xfrm>
        </p:spPr>
        <p:txBody>
          <a:bodyPr>
            <a:normAutofit fontScale="77500" lnSpcReduction="20000"/>
          </a:bodyPr>
          <a:lstStyle/>
          <a:p>
            <a:pPr lvl="1" algn="just">
              <a:lnSpc>
                <a:spcPct val="150000"/>
              </a:lnSpc>
            </a:pPr>
            <a:r>
              <a:rPr lang="pt-BR" sz="3600" b="1" dirty="0"/>
              <a:t>Impacto violento</a:t>
            </a:r>
            <a:r>
              <a:rPr lang="pt-BR" sz="3600" dirty="0"/>
              <a:t>: </a:t>
            </a:r>
          </a:p>
          <a:p>
            <a:pPr lvl="2" algn="just"/>
            <a:r>
              <a:rPr lang="pt-BR" sz="3600" dirty="0"/>
              <a:t>Atropelamento de pedestre ou de ciclista com velocidade superior a 10 km/</a:t>
            </a:r>
            <a:r>
              <a:rPr lang="pt-BR" sz="3600" dirty="0" err="1"/>
              <a:t>h</a:t>
            </a:r>
            <a:r>
              <a:rPr lang="pt-BR" sz="3600" dirty="0"/>
              <a:t> ou com projeção a distância ou amputação traumática. </a:t>
            </a:r>
          </a:p>
          <a:p>
            <a:pPr lvl="2" algn="just">
              <a:lnSpc>
                <a:spcPct val="150000"/>
              </a:lnSpc>
            </a:pPr>
            <a:r>
              <a:rPr lang="pt-BR" sz="3600" dirty="0"/>
              <a:t>Queda de motociclista em velocidade superior a 40 km/h.</a:t>
            </a:r>
          </a:p>
          <a:p>
            <a:pPr lvl="2" algn="just">
              <a:lnSpc>
                <a:spcPct val="150000"/>
              </a:lnSpc>
            </a:pPr>
            <a:r>
              <a:rPr lang="pt-BR" sz="3600" dirty="0"/>
              <a:t>Queda de motociclista com projeção a distância, ou impacto secundário, ou amputação traumática, queda de altura superior a 6 metros, remoção de ferragens com tempo superior a 20 minutos. </a:t>
            </a:r>
          </a:p>
          <a:p>
            <a:pPr lvl="1">
              <a:lnSpc>
                <a:spcPct val="150000"/>
              </a:lnSpc>
            </a:pP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1" y="103871"/>
            <a:ext cx="10515600" cy="1325563"/>
          </a:xfrm>
        </p:spPr>
        <p:txBody>
          <a:bodyPr>
            <a:normAutofit/>
          </a:bodyPr>
          <a:lstStyle/>
          <a:p>
            <a:r>
              <a:rPr lang="pt-BR" sz="4800" dirty="0">
                <a:solidFill>
                  <a:srgbClr val="B88A08"/>
                </a:solidFill>
                <a:latin typeface="+mn-lt"/>
              </a:rPr>
              <a:t>Código amarelo</a:t>
            </a:r>
            <a:endParaRPr lang="pt-BR" sz="4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538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>
            <a:spLocks noGrp="1"/>
          </p:cNvSpPr>
          <p:nvPr>
            <p:ph type="title"/>
          </p:nvPr>
        </p:nvSpPr>
        <p:spPr>
          <a:xfrm>
            <a:off x="1086255" y="500064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t-BR" sz="4800" dirty="0">
                <a:solidFill>
                  <a:srgbClr val="B88A08"/>
                </a:solidFill>
                <a:latin typeface="+mn-lt"/>
              </a:rPr>
              <a:t>Código amarelo</a:t>
            </a:r>
          </a:p>
        </p:txBody>
      </p:sp>
      <p:sp>
        <p:nvSpPr>
          <p:cNvPr id="16387" name="Espaço Reservado para Conteúdo 2"/>
          <p:cNvSpPr>
            <a:spLocks noGrp="1"/>
          </p:cNvSpPr>
          <p:nvPr>
            <p:ph idx="1"/>
          </p:nvPr>
        </p:nvSpPr>
        <p:spPr>
          <a:xfrm>
            <a:off x="1349207" y="1928813"/>
            <a:ext cx="8715375" cy="4929187"/>
          </a:xfrm>
        </p:spPr>
        <p:txBody>
          <a:bodyPr/>
          <a:lstStyle/>
          <a:p>
            <a:pPr lvl="1">
              <a:lnSpc>
                <a:spcPct val="150000"/>
              </a:lnSpc>
            </a:pPr>
            <a:r>
              <a:rPr lang="pt-BR" b="1" dirty="0"/>
              <a:t>Condições clínicas de risco aumentado</a:t>
            </a:r>
            <a:r>
              <a:rPr lang="pt-BR" sz="2000" dirty="0"/>
              <a:t>: </a:t>
            </a:r>
          </a:p>
          <a:p>
            <a:pPr lvl="2"/>
            <a:r>
              <a:rPr lang="pt-BR" sz="2800" dirty="0"/>
              <a:t>Idade &lt;12 anos ou &gt; que 70 anos; </a:t>
            </a:r>
          </a:p>
          <a:p>
            <a:pPr lvl="2"/>
            <a:r>
              <a:rPr lang="pt-BR" sz="2800" dirty="0"/>
              <a:t>Gravidez confirmada ou presumida; </a:t>
            </a:r>
          </a:p>
          <a:p>
            <a:pPr lvl="2"/>
            <a:r>
              <a:rPr lang="pt-BR" sz="2800" dirty="0"/>
              <a:t>Doenças crônicas graves; </a:t>
            </a:r>
          </a:p>
          <a:p>
            <a:pPr lvl="2"/>
            <a:r>
              <a:rPr lang="pt-BR" sz="2800" dirty="0"/>
              <a:t>Terapia com anticoagulantes.</a:t>
            </a:r>
          </a:p>
          <a:p>
            <a:pPr lvl="1">
              <a:lnSpc>
                <a:spcPct val="150000"/>
              </a:lnSpc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06495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/>
              <a:t>Condições rapidamente fatais</a:t>
            </a:r>
            <a:br>
              <a:rPr lang="pt-BR" dirty="0"/>
            </a:b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3741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dirty="0"/>
              <a:t>1 </a:t>
            </a:r>
            <a:r>
              <a:rPr lang="mr-IN" sz="2800" dirty="0"/>
              <a:t>–</a:t>
            </a:r>
            <a:r>
              <a:rPr lang="pt-BR" sz="2800" dirty="0"/>
              <a:t> Ventilação inadequada</a:t>
            </a:r>
          </a:p>
          <a:p>
            <a:pPr marL="0" indent="0">
              <a:buNone/>
            </a:pPr>
            <a:r>
              <a:rPr lang="pt-BR" sz="2800" dirty="0"/>
              <a:t>2 </a:t>
            </a:r>
            <a:r>
              <a:rPr lang="mr-IN" sz="2800" dirty="0"/>
              <a:t>–</a:t>
            </a:r>
            <a:r>
              <a:rPr lang="pt-BR" sz="2800" dirty="0"/>
              <a:t> Circulação inadequada</a:t>
            </a:r>
          </a:p>
          <a:p>
            <a:pPr lvl="1"/>
            <a:r>
              <a:rPr lang="pt-BR" sz="2400" dirty="0"/>
              <a:t>Hipovolemia aguda (pulso, pressão arterial, diurese, palidez cutaneomucosa, sudorese, pressão venosa central, pressão arterial pulmonar.</a:t>
            </a:r>
          </a:p>
          <a:p>
            <a:r>
              <a:rPr lang="pt-BR" sz="2800" dirty="0"/>
              <a:t>3 </a:t>
            </a:r>
            <a:r>
              <a:rPr lang="mr-IN" sz="2800" dirty="0"/>
              <a:t>–</a:t>
            </a:r>
            <a:r>
              <a:rPr lang="pt-BR" sz="2800" dirty="0"/>
              <a:t> Tamponamento cardíaco</a:t>
            </a:r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9860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42972"/>
            <a:ext cx="10515600" cy="1460500"/>
          </a:xfrm>
        </p:spPr>
        <p:txBody>
          <a:bodyPr>
            <a:normAutofit/>
          </a:bodyPr>
          <a:lstStyle/>
          <a:p>
            <a:r>
              <a:rPr lang="pt-BR" sz="4400" dirty="0"/>
              <a:t>Condições rapidamente fatais </a:t>
            </a:r>
            <a:br>
              <a:rPr lang="pt-BR" sz="4400" dirty="0"/>
            </a:br>
            <a:r>
              <a:rPr lang="pt-BR" sz="4000" u="sng" dirty="0">
                <a:solidFill>
                  <a:srgbClr val="FF0000"/>
                </a:solidFill>
              </a:rPr>
              <a:t>Ventilação inadequada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934219"/>
            <a:ext cx="10515600" cy="4740049"/>
          </a:xfrm>
        </p:spPr>
        <p:txBody>
          <a:bodyPr/>
          <a:lstStyle/>
          <a:p>
            <a:pPr lvl="1"/>
            <a:r>
              <a:rPr lang="pt-BR" dirty="0"/>
              <a:t>A não oxigenação por mais de 4 minutos pode levar a danos irreversíveis.</a:t>
            </a:r>
          </a:p>
          <a:p>
            <a:pPr lvl="2"/>
            <a:r>
              <a:rPr lang="pt-BR" dirty="0"/>
              <a:t>Manutenção das vias aéreas permeáveis e ventilação adequada;</a:t>
            </a:r>
          </a:p>
          <a:p>
            <a:pPr lvl="2"/>
            <a:r>
              <a:rPr lang="pt-BR" dirty="0"/>
              <a:t>Limpeza da cavidade oral, retirada de corpos estranhos e próteses dentárias, secreção, sangue e muco.</a:t>
            </a:r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391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18383"/>
            <a:ext cx="10515600" cy="1460500"/>
          </a:xfrm>
        </p:spPr>
        <p:txBody>
          <a:bodyPr>
            <a:normAutofit/>
          </a:bodyPr>
          <a:lstStyle/>
          <a:p>
            <a:r>
              <a:rPr lang="pt-BR" sz="4400" dirty="0"/>
              <a:t>Condições rapidamente fatais </a:t>
            </a:r>
            <a:br>
              <a:rPr lang="pt-BR" sz="4400" dirty="0"/>
            </a:br>
            <a:r>
              <a:rPr lang="pt-BR" sz="4000" u="sng" dirty="0">
                <a:solidFill>
                  <a:srgbClr val="FF0000"/>
                </a:solidFill>
              </a:rPr>
              <a:t>Ventilação inadequada</a:t>
            </a:r>
            <a:endParaRPr lang="pt-BR" sz="4400" u="sng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54009"/>
            <a:ext cx="10515600" cy="4740049"/>
          </a:xfrm>
        </p:spPr>
        <p:txBody>
          <a:bodyPr/>
          <a:lstStyle/>
          <a:p>
            <a:pPr lvl="1"/>
            <a:r>
              <a:rPr lang="pt-BR" i="1" dirty="0"/>
              <a:t>Chin </a:t>
            </a:r>
            <a:r>
              <a:rPr lang="pt-BR" i="1" dirty="0" err="1"/>
              <a:t>lift</a:t>
            </a:r>
            <a:r>
              <a:rPr lang="pt-BR" i="1" dirty="0"/>
              <a:t> </a:t>
            </a:r>
            <a:r>
              <a:rPr lang="mr-IN" i="1" dirty="0"/>
              <a:t>–</a:t>
            </a:r>
            <a:r>
              <a:rPr lang="pt-BR" i="1" dirty="0"/>
              <a:t> </a:t>
            </a:r>
            <a:r>
              <a:rPr lang="pt-BR" dirty="0"/>
              <a:t>levantamento do queixo;</a:t>
            </a:r>
          </a:p>
          <a:p>
            <a:pPr lvl="1"/>
            <a:r>
              <a:rPr lang="pt-BR" i="1" dirty="0" err="1"/>
              <a:t>Jaw</a:t>
            </a:r>
            <a:r>
              <a:rPr lang="pt-BR" i="1" dirty="0"/>
              <a:t> </a:t>
            </a:r>
            <a:r>
              <a:rPr lang="pt-BR" i="1" dirty="0" err="1"/>
              <a:t>Thrust</a:t>
            </a:r>
            <a:r>
              <a:rPr lang="pt-BR" i="1" dirty="0"/>
              <a:t> </a:t>
            </a:r>
            <a:r>
              <a:rPr lang="mr-IN" i="1" dirty="0"/>
              <a:t>–</a:t>
            </a:r>
            <a:r>
              <a:rPr lang="pt-BR" i="1" dirty="0"/>
              <a:t> </a:t>
            </a:r>
            <a:r>
              <a:rPr lang="pt-BR" dirty="0" err="1"/>
              <a:t>anteriorização</a:t>
            </a:r>
            <a:r>
              <a:rPr lang="pt-BR" dirty="0"/>
              <a:t> da mandíbula;</a:t>
            </a:r>
          </a:p>
          <a:p>
            <a:pPr lvl="1"/>
            <a:r>
              <a:rPr lang="pt-BR" dirty="0"/>
              <a:t>Utilização de cânula orofaríngea;</a:t>
            </a:r>
          </a:p>
          <a:p>
            <a:pPr lvl="1"/>
            <a:r>
              <a:rPr lang="pt-BR" dirty="0"/>
              <a:t>ECG </a:t>
            </a:r>
            <a:r>
              <a:rPr lang="pt-BR" u="sng" dirty="0"/>
              <a:t>&lt;</a:t>
            </a:r>
            <a:r>
              <a:rPr lang="pt-BR" dirty="0"/>
              <a:t> 8 exigem estabelecimento de via aérea definitiva.</a:t>
            </a:r>
            <a:endParaRPr lang="pt-BR" u="sng" dirty="0"/>
          </a:p>
        </p:txBody>
      </p:sp>
      <p:pic>
        <p:nvPicPr>
          <p:cNvPr id="4" name="Imagem 5" descr="DSC0167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9179" y="1231231"/>
            <a:ext cx="3545305" cy="2658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5" descr="DSC0167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9258" y="1231231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642" y="1174081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18383"/>
            <a:ext cx="10515600" cy="1460500"/>
          </a:xfrm>
        </p:spPr>
        <p:txBody>
          <a:bodyPr>
            <a:normAutofit/>
          </a:bodyPr>
          <a:lstStyle/>
          <a:p>
            <a:r>
              <a:rPr lang="pt-BR" sz="4400" dirty="0"/>
              <a:t>Condições rapidamente fatais</a:t>
            </a:r>
            <a:br>
              <a:rPr lang="pt-BR" sz="4400" dirty="0"/>
            </a:br>
            <a:r>
              <a:rPr lang="pt-BR" sz="4000" u="sng" dirty="0">
                <a:solidFill>
                  <a:srgbClr val="FF0000"/>
                </a:solidFill>
              </a:rPr>
              <a:t>Ventilação inadequada</a:t>
            </a:r>
            <a:r>
              <a:rPr lang="pt-BR" sz="4400" u="sng" dirty="0"/>
              <a:t>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66537" y="1966304"/>
            <a:ext cx="10515600" cy="4740049"/>
          </a:xfrm>
        </p:spPr>
        <p:txBody>
          <a:bodyPr/>
          <a:lstStyle/>
          <a:p>
            <a:pPr lvl="1"/>
            <a:r>
              <a:rPr lang="pt-BR" dirty="0"/>
              <a:t>O pescoço e o tórax devem ser expostos;</a:t>
            </a:r>
          </a:p>
          <a:p>
            <a:pPr lvl="1"/>
            <a:r>
              <a:rPr lang="pt-BR" dirty="0"/>
              <a:t>Avaliar a distensão de veias jugulares;</a:t>
            </a:r>
          </a:p>
          <a:p>
            <a:pPr lvl="1"/>
            <a:r>
              <a:rPr lang="pt-BR" dirty="0"/>
              <a:t>Avaliar posição da traqueia e movimentação da parede torácica;</a:t>
            </a:r>
          </a:p>
          <a:p>
            <a:pPr lvl="1"/>
            <a:r>
              <a:rPr lang="pt-BR" dirty="0"/>
              <a:t>Realizar ausculta para confirmação de fluxo de ar para os pulmões;</a:t>
            </a:r>
          </a:p>
          <a:p>
            <a:pPr lvl="1"/>
            <a:endParaRPr lang="pt-BR" dirty="0"/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35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8687" y="78701"/>
            <a:ext cx="10515600" cy="1325563"/>
          </a:xfrm>
        </p:spPr>
        <p:txBody>
          <a:bodyPr>
            <a:normAutofit/>
          </a:bodyPr>
          <a:lstStyle/>
          <a:p>
            <a:r>
              <a:rPr lang="pt-BR" dirty="0"/>
              <a:t>Urgência </a:t>
            </a:r>
            <a:r>
              <a:rPr lang="pt-BR" dirty="0" err="1"/>
              <a:t>x</a:t>
            </a:r>
            <a:r>
              <a:rPr lang="pt-BR" dirty="0"/>
              <a:t> Emergência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368962" y="1404264"/>
            <a:ext cx="6175513" cy="4351338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dirty="0"/>
              <a:t>URGÊNCIA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Agravo à saúde sem risco potencial de morte. É necessário tratamento médico para não agravar, mas tem caráter menos imediato.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476" y="1804564"/>
            <a:ext cx="3960440" cy="3550738"/>
          </a:xfrm>
        </p:spPr>
      </p:pic>
    </p:spTree>
    <p:extLst>
      <p:ext uri="{BB962C8B-B14F-4D97-AF65-F5344CB8AC3E}">
        <p14:creationId xmlns:p14="http://schemas.microsoft.com/office/powerpoint/2010/main" val="237973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18383"/>
            <a:ext cx="10515600" cy="1460500"/>
          </a:xfrm>
        </p:spPr>
        <p:txBody>
          <a:bodyPr>
            <a:normAutofit/>
          </a:bodyPr>
          <a:lstStyle/>
          <a:p>
            <a:r>
              <a:rPr lang="pt-BR" sz="4400" dirty="0"/>
              <a:t>Condições rapidamente fatais</a:t>
            </a:r>
            <a:br>
              <a:rPr lang="pt-BR" sz="4400" dirty="0"/>
            </a:br>
            <a:r>
              <a:rPr lang="pt-BR" sz="4000" u="sng" dirty="0">
                <a:solidFill>
                  <a:srgbClr val="FF0000"/>
                </a:solidFill>
              </a:rPr>
              <a:t>Ventilação inadequada</a:t>
            </a:r>
            <a:endParaRPr lang="pt-BR" sz="4400" u="sng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709630"/>
            <a:ext cx="10515600" cy="4740049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Lesões que podem prejudicar gravemente a ventilação </a:t>
            </a:r>
          </a:p>
          <a:p>
            <a:pPr lvl="2"/>
            <a:r>
              <a:rPr lang="pt-BR" sz="2800" dirty="0"/>
              <a:t>Pneumotórax hipertensivo;</a:t>
            </a:r>
          </a:p>
          <a:p>
            <a:pPr lvl="2"/>
            <a:r>
              <a:rPr lang="pt-BR" sz="2800" dirty="0"/>
              <a:t>Tórax instável;</a:t>
            </a:r>
          </a:p>
          <a:p>
            <a:pPr lvl="2"/>
            <a:r>
              <a:rPr lang="pt-BR" sz="2800" dirty="0"/>
              <a:t>Contusão pulmonar;</a:t>
            </a:r>
          </a:p>
          <a:p>
            <a:pPr lvl="2"/>
            <a:r>
              <a:rPr lang="pt-BR" sz="2800" dirty="0"/>
              <a:t>Hemotórax maciço;</a:t>
            </a:r>
          </a:p>
          <a:p>
            <a:pPr lvl="2"/>
            <a:r>
              <a:rPr lang="pt-BR" sz="2800" dirty="0"/>
              <a:t>Pneumotórax aberto.</a:t>
            </a:r>
          </a:p>
        </p:txBody>
      </p:sp>
    </p:spTree>
    <p:extLst>
      <p:ext uri="{BB962C8B-B14F-4D97-AF65-F5344CB8AC3E}">
        <p14:creationId xmlns:p14="http://schemas.microsoft.com/office/powerpoint/2010/main" val="167691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18383"/>
            <a:ext cx="10515600" cy="1460500"/>
          </a:xfrm>
        </p:spPr>
        <p:txBody>
          <a:bodyPr>
            <a:normAutofit/>
          </a:bodyPr>
          <a:lstStyle/>
          <a:p>
            <a:r>
              <a:rPr lang="pt-BR" sz="4400" dirty="0"/>
              <a:t>Condições rapidamente fatais</a:t>
            </a:r>
            <a:br>
              <a:rPr lang="pt-BR" sz="4400" dirty="0"/>
            </a:br>
            <a:r>
              <a:rPr lang="pt-BR" sz="4000" u="sng" dirty="0">
                <a:solidFill>
                  <a:srgbClr val="FF0000"/>
                </a:solidFill>
              </a:rPr>
              <a:t>Ventilação inadequada</a:t>
            </a:r>
            <a:endParaRPr lang="pt-BR" sz="4400" u="sng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351315"/>
            <a:ext cx="10515600" cy="2525486"/>
          </a:xfrm>
        </p:spPr>
        <p:txBody>
          <a:bodyPr/>
          <a:lstStyle/>
          <a:p>
            <a:pPr marL="0" indent="0" algn="ctr">
              <a:buNone/>
            </a:pPr>
            <a:r>
              <a:rPr lang="pt-BR" sz="3600" dirty="0"/>
              <a:t>Todo doente traumatizado deve receber </a:t>
            </a:r>
            <a:r>
              <a:rPr lang="pt-BR" sz="3600" dirty="0" err="1"/>
              <a:t>oxigenioterapia</a:t>
            </a:r>
            <a:r>
              <a:rPr lang="pt-BR" sz="3600" dirty="0"/>
              <a:t> suplementar</a:t>
            </a:r>
          </a:p>
          <a:p>
            <a:pPr marL="0" indent="0">
              <a:buNone/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77366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6"/>
          <p:cNvSpPr>
            <a:spLocks/>
          </p:cNvSpPr>
          <p:nvPr/>
        </p:nvSpPr>
        <p:spPr bwMode="auto">
          <a:xfrm>
            <a:off x="1042738" y="1628776"/>
            <a:ext cx="9625264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88896" tIns="50798" rIns="88896" bIns="50798"/>
          <a:lstStyle>
            <a:lvl1pPr marL="66675" indent="-55563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D0D0D"/>
                </a:solidFill>
                <a:latin typeface="Calibri" charset="0"/>
                <a:ea typeface="MS PGothic" charset="-128"/>
              </a:defRPr>
            </a:lvl1pPr>
            <a:lvl2pPr marL="307975" indent="-55563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D0D0D"/>
                </a:solidFill>
                <a:latin typeface="Calibri" charset="0"/>
                <a:ea typeface="MS PGothic" charset="-128"/>
              </a:defRPr>
            </a:lvl2pPr>
            <a:lvl3pPr marL="11430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D0D0D"/>
                </a:solidFill>
                <a:latin typeface="Calibri" charset="0"/>
                <a:ea typeface="MS PGothic" charset="-128"/>
              </a:defRPr>
            </a:lvl3pPr>
            <a:lvl4pPr marL="16002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4pPr>
            <a:lvl5pPr marL="20574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5pPr>
            <a:lvl6pPr marL="25146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6pPr>
            <a:lvl7pPr marL="29718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7pPr>
            <a:lvl8pPr marL="34290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8pPr>
            <a:lvl9pPr marL="38862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Lucida Sans Unicode" charset="0"/>
              <a:buChar char="•"/>
            </a:pPr>
            <a:r>
              <a:rPr lang="en-US" altLang="pt-BR" dirty="0">
                <a:solidFill>
                  <a:srgbClr val="000000"/>
                </a:solidFill>
              </a:rPr>
              <a:t>Via </a:t>
            </a:r>
            <a:r>
              <a:rPr lang="en-US" altLang="pt-BR" dirty="0" err="1">
                <a:solidFill>
                  <a:srgbClr val="000000"/>
                </a:solidFill>
              </a:rPr>
              <a:t>Aérea</a:t>
            </a:r>
            <a:r>
              <a:rPr lang="en-US" altLang="pt-BR" dirty="0">
                <a:solidFill>
                  <a:srgbClr val="000000"/>
                </a:solidFill>
              </a:rPr>
              <a:t> </a:t>
            </a: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Lucida Sans Unicode" charset="0"/>
              <a:buChar char="•"/>
            </a:pPr>
            <a:r>
              <a:rPr lang="en-US" altLang="pt-BR" sz="3200" dirty="0" err="1">
                <a:solidFill>
                  <a:srgbClr val="000000"/>
                </a:solidFill>
              </a:rPr>
              <a:t>Está</a:t>
            </a:r>
            <a:r>
              <a:rPr lang="en-US" altLang="pt-BR" sz="3200" dirty="0">
                <a:solidFill>
                  <a:srgbClr val="000000"/>
                </a:solidFill>
              </a:rPr>
              <a:t> </a:t>
            </a:r>
            <a:r>
              <a:rPr lang="en-US" altLang="pt-BR" sz="3200" dirty="0" err="1">
                <a:solidFill>
                  <a:srgbClr val="000000"/>
                </a:solidFill>
              </a:rPr>
              <a:t>patente</a:t>
            </a:r>
            <a:r>
              <a:rPr lang="en-US" altLang="pt-BR" sz="3200" dirty="0">
                <a:solidFill>
                  <a:srgbClr val="000000"/>
                </a:solidFill>
              </a:rPr>
              <a:t>?</a:t>
            </a: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Lucida Sans Unicode" charset="0"/>
              <a:buChar char="•"/>
            </a:pPr>
            <a:r>
              <a:rPr lang="en-US" altLang="pt-BR" sz="3200" dirty="0" err="1">
                <a:solidFill>
                  <a:srgbClr val="000000"/>
                </a:solidFill>
              </a:rPr>
              <a:t>Há</a:t>
            </a:r>
            <a:r>
              <a:rPr lang="en-US" altLang="pt-BR" sz="3200" dirty="0">
                <a:solidFill>
                  <a:srgbClr val="000000"/>
                </a:solidFill>
              </a:rPr>
              <a:t> </a:t>
            </a:r>
            <a:r>
              <a:rPr lang="en-US" altLang="pt-BR" sz="3200" dirty="0" err="1">
                <a:solidFill>
                  <a:srgbClr val="000000"/>
                </a:solidFill>
              </a:rPr>
              <a:t>indicação</a:t>
            </a:r>
            <a:r>
              <a:rPr lang="en-US" altLang="pt-BR" sz="3200" dirty="0">
                <a:solidFill>
                  <a:srgbClr val="000000"/>
                </a:solidFill>
              </a:rPr>
              <a:t> de VA </a:t>
            </a:r>
            <a:r>
              <a:rPr lang="en-US" altLang="pt-BR" sz="3200" dirty="0" err="1">
                <a:solidFill>
                  <a:srgbClr val="000000"/>
                </a:solidFill>
              </a:rPr>
              <a:t>avançada</a:t>
            </a:r>
            <a:r>
              <a:rPr lang="en-US" altLang="pt-BR" sz="3200" dirty="0">
                <a:solidFill>
                  <a:srgbClr val="000000"/>
                </a:solidFill>
              </a:rPr>
              <a:t>?</a:t>
            </a: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Lucida Sans Unicode" charset="0"/>
              <a:buChar char="•"/>
            </a:pPr>
            <a:r>
              <a:rPr lang="en-US" altLang="pt-BR" sz="3200" dirty="0">
                <a:solidFill>
                  <a:srgbClr val="000000"/>
                </a:solidFill>
              </a:rPr>
              <a:t>O </a:t>
            </a:r>
            <a:r>
              <a:rPr lang="en-US" altLang="pt-BR" sz="3200" dirty="0" err="1">
                <a:solidFill>
                  <a:srgbClr val="000000"/>
                </a:solidFill>
              </a:rPr>
              <a:t>dispositivo</a:t>
            </a:r>
            <a:r>
              <a:rPr lang="en-US" altLang="pt-BR" sz="3200" dirty="0">
                <a:solidFill>
                  <a:srgbClr val="000000"/>
                </a:solidFill>
              </a:rPr>
              <a:t> </a:t>
            </a:r>
            <a:r>
              <a:rPr lang="en-US" altLang="pt-BR" sz="3200" dirty="0" err="1">
                <a:solidFill>
                  <a:srgbClr val="000000"/>
                </a:solidFill>
              </a:rPr>
              <a:t>está</a:t>
            </a:r>
            <a:r>
              <a:rPr lang="en-US" altLang="pt-BR" sz="3200" dirty="0">
                <a:solidFill>
                  <a:srgbClr val="000000"/>
                </a:solidFill>
              </a:rPr>
              <a:t> </a:t>
            </a:r>
            <a:r>
              <a:rPr lang="en-US" altLang="pt-BR" sz="3200" dirty="0" err="1">
                <a:solidFill>
                  <a:srgbClr val="000000"/>
                </a:solidFill>
              </a:rPr>
              <a:t>colocado</a:t>
            </a:r>
            <a:r>
              <a:rPr lang="en-US" altLang="pt-BR" sz="3200" dirty="0">
                <a:solidFill>
                  <a:srgbClr val="000000"/>
                </a:solidFill>
              </a:rPr>
              <a:t> de forma </a:t>
            </a:r>
            <a:r>
              <a:rPr lang="en-US" altLang="pt-BR" sz="3200" dirty="0" err="1">
                <a:solidFill>
                  <a:srgbClr val="000000"/>
                </a:solidFill>
              </a:rPr>
              <a:t>correta</a:t>
            </a:r>
            <a:r>
              <a:rPr lang="en-US" altLang="pt-BR" sz="3200" dirty="0">
                <a:solidFill>
                  <a:srgbClr val="000000"/>
                </a:solidFill>
              </a:rPr>
              <a:t>?</a:t>
            </a: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Lucida Sans Unicode" charset="0"/>
              <a:buChar char="•"/>
            </a:pPr>
            <a:r>
              <a:rPr lang="en-US" altLang="pt-BR" sz="3200" dirty="0">
                <a:solidFill>
                  <a:srgbClr val="000000"/>
                </a:solidFill>
              </a:rPr>
              <a:t>O </a:t>
            </a:r>
            <a:r>
              <a:rPr lang="en-US" altLang="pt-BR" sz="3200" dirty="0" err="1">
                <a:solidFill>
                  <a:srgbClr val="000000"/>
                </a:solidFill>
              </a:rPr>
              <a:t>tubo</a:t>
            </a:r>
            <a:r>
              <a:rPr lang="en-US" altLang="pt-BR" sz="3200" dirty="0">
                <a:solidFill>
                  <a:srgbClr val="000000"/>
                </a:solidFill>
              </a:rPr>
              <a:t> </a:t>
            </a:r>
            <a:r>
              <a:rPr lang="en-US" altLang="pt-BR" sz="3200" dirty="0" err="1">
                <a:solidFill>
                  <a:srgbClr val="000000"/>
                </a:solidFill>
              </a:rPr>
              <a:t>está</a:t>
            </a:r>
            <a:r>
              <a:rPr lang="en-US" altLang="pt-BR" sz="3200" dirty="0">
                <a:solidFill>
                  <a:srgbClr val="000000"/>
                </a:solidFill>
              </a:rPr>
              <a:t> </a:t>
            </a:r>
            <a:r>
              <a:rPr lang="en-US" altLang="pt-BR" sz="3200" dirty="0" err="1">
                <a:solidFill>
                  <a:srgbClr val="000000"/>
                </a:solidFill>
              </a:rPr>
              <a:t>fixado</a:t>
            </a:r>
            <a:r>
              <a:rPr lang="en-US" altLang="pt-BR" sz="3200" dirty="0">
                <a:solidFill>
                  <a:srgbClr val="000000"/>
                </a:solidFill>
              </a:rPr>
              <a:t> e o </a:t>
            </a:r>
            <a:r>
              <a:rPr lang="en-US" altLang="pt-BR" sz="3200" dirty="0" err="1">
                <a:solidFill>
                  <a:srgbClr val="000000"/>
                </a:solidFill>
              </a:rPr>
              <a:t>posicionamento</a:t>
            </a:r>
            <a:r>
              <a:rPr lang="en-US" altLang="pt-BR" sz="3200" dirty="0">
                <a:solidFill>
                  <a:srgbClr val="000000"/>
                </a:solidFill>
              </a:rPr>
              <a:t> </a:t>
            </a:r>
            <a:r>
              <a:rPr lang="en-US" altLang="pt-BR" sz="3200" dirty="0" err="1">
                <a:solidFill>
                  <a:srgbClr val="000000"/>
                </a:solidFill>
              </a:rPr>
              <a:t>reconfirmado</a:t>
            </a:r>
            <a:r>
              <a:rPr lang="en-US" altLang="pt-BR" sz="3200" dirty="0">
                <a:solidFill>
                  <a:srgbClr val="000000"/>
                </a:solidFill>
              </a:rPr>
              <a:t>?</a:t>
            </a:r>
            <a:endParaRPr lang="pt-BR" altLang="pt-BR" sz="3200" dirty="0">
              <a:solidFill>
                <a:srgbClr val="000000"/>
              </a:solidFill>
            </a:endParaRPr>
          </a:p>
        </p:txBody>
      </p:sp>
      <p:sp>
        <p:nvSpPr>
          <p:cNvPr id="21506" name="Rectangle 8"/>
          <p:cNvSpPr>
            <a:spLocks/>
          </p:cNvSpPr>
          <p:nvPr/>
        </p:nvSpPr>
        <p:spPr bwMode="auto">
          <a:xfrm>
            <a:off x="2351089" y="549276"/>
            <a:ext cx="7272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88896" tIns="50798" rIns="88896" bIns="50798"/>
          <a:lstStyle>
            <a:lvl1pPr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D0D0D"/>
                </a:solidFill>
                <a:latin typeface="Calibri" charset="0"/>
                <a:ea typeface="MS PGothic" charset="-128"/>
              </a:defRPr>
            </a:lvl1pPr>
            <a:lvl2pPr marL="742950" indent="-28575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D0D0D"/>
                </a:solidFill>
                <a:latin typeface="Calibri" charset="0"/>
                <a:ea typeface="MS PGothic" charset="-128"/>
              </a:defRPr>
            </a:lvl2pPr>
            <a:lvl3pPr marL="11430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D0D0D"/>
                </a:solidFill>
                <a:latin typeface="Calibri" charset="0"/>
                <a:ea typeface="MS PGothic" charset="-128"/>
              </a:defRPr>
            </a:lvl3pPr>
            <a:lvl4pPr marL="16002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4pPr>
            <a:lvl5pPr marL="20574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5pPr>
            <a:lvl6pPr marL="25146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6pPr>
            <a:lvl7pPr marL="29718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7pPr>
            <a:lvl8pPr marL="34290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8pPr>
            <a:lvl9pPr marL="38862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900" dirty="0">
                <a:solidFill>
                  <a:schemeClr val="tx1"/>
                </a:solidFill>
                <a:latin typeface="Helvetica" charset="0"/>
                <a:sym typeface="Helvetica" charset="0"/>
              </a:rPr>
              <a:t>ABCD   do  Suporte Avançado</a:t>
            </a:r>
            <a:endParaRPr lang="pt-BR" altLang="pt-B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6225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6"/>
          <p:cNvSpPr>
            <a:spLocks/>
          </p:cNvSpPr>
          <p:nvPr/>
        </p:nvSpPr>
        <p:spPr bwMode="auto">
          <a:xfrm>
            <a:off x="1687514" y="958850"/>
            <a:ext cx="8955087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88896" tIns="50798" rIns="88896" bIns="50798"/>
          <a:lstStyle>
            <a:lvl1pPr marL="342900" indent="-3429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D0D0D"/>
                </a:solidFill>
                <a:latin typeface="Calibri" charset="0"/>
                <a:ea typeface="MS PGothic" charset="-128"/>
              </a:defRPr>
            </a:lvl1pPr>
            <a:lvl2pPr marL="307975" indent="-55563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D0D0D"/>
                </a:solidFill>
                <a:latin typeface="Calibri" charset="0"/>
                <a:ea typeface="MS PGothic" charset="-128"/>
              </a:defRPr>
            </a:lvl2pPr>
            <a:lvl3pPr marL="11430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D0D0D"/>
                </a:solidFill>
                <a:latin typeface="Calibri" charset="0"/>
                <a:ea typeface="MS PGothic" charset="-128"/>
              </a:defRPr>
            </a:lvl3pPr>
            <a:lvl4pPr marL="16002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4pPr>
            <a:lvl5pPr marL="20574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5pPr>
            <a:lvl6pPr marL="25146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6pPr>
            <a:lvl7pPr marL="29718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7pPr>
            <a:lvl8pPr marL="34290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8pPr>
            <a:lvl9pPr marL="38862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9pPr>
          </a:lstStyle>
          <a:p>
            <a:pPr lvl="1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lang="en-US" altLang="pt-BR" sz="2000">
              <a:solidFill>
                <a:srgbClr val="000000"/>
              </a:solidFill>
              <a:latin typeface="+mn-lt"/>
            </a:endParaRP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Lucida Sans Unicode" charset="0"/>
              <a:buChar char="•"/>
            </a:pPr>
            <a:endParaRPr lang="en-US" altLang="pt-BR" sz="2000">
              <a:solidFill>
                <a:srgbClr val="000000"/>
              </a:solidFill>
              <a:latin typeface="+mn-lt"/>
            </a:endParaRP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Lucida Sans Unicode" charset="0"/>
              <a:buChar char="•"/>
            </a:pPr>
            <a:endParaRPr lang="en-US" altLang="pt-BR" sz="2000">
              <a:solidFill>
                <a:srgbClr val="000000"/>
              </a:solidFill>
              <a:latin typeface="+mn-lt"/>
            </a:endParaRP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Lucida Sans Unicode" charset="0"/>
              <a:buChar char="•"/>
            </a:pPr>
            <a:endParaRPr lang="pt-BR" altLang="pt-BR" sz="20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4578" name="Rectangle 8"/>
          <p:cNvSpPr>
            <a:spLocks/>
          </p:cNvSpPr>
          <p:nvPr/>
        </p:nvSpPr>
        <p:spPr bwMode="auto">
          <a:xfrm>
            <a:off x="2397125" y="404814"/>
            <a:ext cx="72723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88896" tIns="50798" rIns="88896" bIns="50798"/>
          <a:lstStyle>
            <a:lvl1pPr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D0D0D"/>
                </a:solidFill>
                <a:latin typeface="Calibri" charset="0"/>
                <a:ea typeface="MS PGothic" charset="-128"/>
              </a:defRPr>
            </a:lvl1pPr>
            <a:lvl2pPr marL="742950" indent="-28575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D0D0D"/>
                </a:solidFill>
                <a:latin typeface="Calibri" charset="0"/>
                <a:ea typeface="MS PGothic" charset="-128"/>
              </a:defRPr>
            </a:lvl2pPr>
            <a:lvl3pPr marL="11430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D0D0D"/>
                </a:solidFill>
                <a:latin typeface="Calibri" charset="0"/>
                <a:ea typeface="MS PGothic" charset="-128"/>
              </a:defRPr>
            </a:lvl3pPr>
            <a:lvl4pPr marL="16002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4pPr>
            <a:lvl5pPr marL="20574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5pPr>
            <a:lvl6pPr marL="25146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6pPr>
            <a:lvl7pPr marL="29718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7pPr>
            <a:lvl8pPr marL="34290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8pPr>
            <a:lvl9pPr marL="38862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4000" dirty="0">
                <a:solidFill>
                  <a:srgbClr val="000000"/>
                </a:solidFill>
                <a:latin typeface="+mn-lt"/>
                <a:sym typeface="Helvetica" charset="0"/>
              </a:rPr>
              <a:t>Via aérea - Suporte Avançado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800" dirty="0">
                <a:solidFill>
                  <a:srgbClr val="000000"/>
                </a:solidFill>
                <a:latin typeface="+mn-lt"/>
                <a:sym typeface="Helvetica" charset="0"/>
              </a:rPr>
              <a:t>Cânula orofaríngea</a:t>
            </a:r>
            <a:endParaRPr lang="pt-BR" altLang="pt-BR" sz="1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4579" name="Imagem 11" descr="foto 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722" y="2921837"/>
            <a:ext cx="241617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Imagem 12" descr="foto1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617" y="2884906"/>
            <a:ext cx="2379662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Imagem 13" descr="foto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577" y="2349496"/>
            <a:ext cx="4324560" cy="334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7812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6"/>
          <p:cNvSpPr>
            <a:spLocks/>
          </p:cNvSpPr>
          <p:nvPr/>
        </p:nvSpPr>
        <p:spPr bwMode="auto">
          <a:xfrm>
            <a:off x="1714500" y="958850"/>
            <a:ext cx="8955088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88896" tIns="50798" rIns="88896" bIns="50798"/>
          <a:lstStyle>
            <a:lvl1pPr marL="342900" indent="-3429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D0D0D"/>
                </a:solidFill>
                <a:latin typeface="Calibri" charset="0"/>
                <a:ea typeface="MS PGothic" charset="-128"/>
              </a:defRPr>
            </a:lvl1pPr>
            <a:lvl2pPr marL="307975" indent="-55563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D0D0D"/>
                </a:solidFill>
                <a:latin typeface="Calibri" charset="0"/>
                <a:ea typeface="MS PGothic" charset="-128"/>
              </a:defRPr>
            </a:lvl2pPr>
            <a:lvl3pPr marL="11430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D0D0D"/>
                </a:solidFill>
                <a:latin typeface="Calibri" charset="0"/>
                <a:ea typeface="MS PGothic" charset="-128"/>
              </a:defRPr>
            </a:lvl3pPr>
            <a:lvl4pPr marL="16002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4pPr>
            <a:lvl5pPr marL="20574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5pPr>
            <a:lvl6pPr marL="25146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6pPr>
            <a:lvl7pPr marL="29718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7pPr>
            <a:lvl8pPr marL="34290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8pPr>
            <a:lvl9pPr marL="38862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9pPr>
          </a:lstStyle>
          <a:p>
            <a:pPr lvl="1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lang="en-US" altLang="pt-BR" sz="200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Lucida Sans Unicode" charset="0"/>
              <a:buChar char="•"/>
            </a:pPr>
            <a:endParaRPr lang="en-US" altLang="pt-BR" sz="200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Lucida Sans Unicode" charset="0"/>
              <a:buChar char="•"/>
            </a:pPr>
            <a:endParaRPr lang="en-US" altLang="pt-BR" sz="200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Lucida Sans Unicode" charset="0"/>
              <a:buChar char="•"/>
            </a:pPr>
            <a:endParaRPr lang="pt-BR" altLang="pt-BR" sz="2000">
              <a:solidFill>
                <a:srgbClr val="000000"/>
              </a:solidFill>
            </a:endParaRPr>
          </a:p>
        </p:txBody>
      </p:sp>
      <p:sp>
        <p:nvSpPr>
          <p:cNvPr id="25602" name="Rectangle 8"/>
          <p:cNvSpPr>
            <a:spLocks/>
          </p:cNvSpPr>
          <p:nvPr/>
        </p:nvSpPr>
        <p:spPr bwMode="auto">
          <a:xfrm>
            <a:off x="2711449" y="449432"/>
            <a:ext cx="7272338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88896" tIns="50798" rIns="88896" bIns="50798"/>
          <a:lstStyle>
            <a:lvl1pPr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D0D0D"/>
                </a:solidFill>
                <a:latin typeface="Calibri" charset="0"/>
                <a:ea typeface="MS PGothic" charset="-128"/>
              </a:defRPr>
            </a:lvl1pPr>
            <a:lvl2pPr marL="742950" indent="-28575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D0D0D"/>
                </a:solidFill>
                <a:latin typeface="Calibri" charset="0"/>
                <a:ea typeface="MS PGothic" charset="-128"/>
              </a:defRPr>
            </a:lvl2pPr>
            <a:lvl3pPr marL="11430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D0D0D"/>
                </a:solidFill>
                <a:latin typeface="Calibri" charset="0"/>
                <a:ea typeface="MS PGothic" charset="-128"/>
              </a:defRPr>
            </a:lvl3pPr>
            <a:lvl4pPr marL="16002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4pPr>
            <a:lvl5pPr marL="20574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5pPr>
            <a:lvl6pPr marL="25146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6pPr>
            <a:lvl7pPr marL="29718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7pPr>
            <a:lvl8pPr marL="34290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8pPr>
            <a:lvl9pPr marL="38862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900" dirty="0">
                <a:solidFill>
                  <a:srgbClr val="000000"/>
                </a:solidFill>
                <a:latin typeface="Helvetica" charset="0"/>
                <a:sym typeface="Helvetica" charset="0"/>
              </a:rPr>
              <a:t>Via aérea - Suporte Avançado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 dirty="0">
                <a:solidFill>
                  <a:srgbClr val="000000"/>
                </a:solidFill>
                <a:latin typeface="Helvetica" charset="0"/>
                <a:sym typeface="Helvetica" charset="0"/>
              </a:rPr>
              <a:t>Cânula </a:t>
            </a:r>
            <a:r>
              <a:rPr lang="pt-BR" altLang="pt-BR" sz="2400" dirty="0" err="1">
                <a:solidFill>
                  <a:srgbClr val="000000"/>
                </a:solidFill>
                <a:latin typeface="Helvetica" charset="0"/>
                <a:sym typeface="Helvetica" charset="0"/>
              </a:rPr>
              <a:t>nasofaríngea</a:t>
            </a:r>
            <a:endParaRPr lang="pt-BR" altLang="pt-BR" sz="1800" dirty="0">
              <a:solidFill>
                <a:srgbClr val="000000"/>
              </a:solidFill>
            </a:endParaRPr>
          </a:p>
        </p:txBody>
      </p:sp>
      <p:pic>
        <p:nvPicPr>
          <p:cNvPr id="25603" name="Imagem 10" descr="foto 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567739" y="1964867"/>
            <a:ext cx="25273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Imagem 9" descr="foto 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23206" y="2275224"/>
            <a:ext cx="2376487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Imagem 8" descr="foto 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65688" y="2230774"/>
            <a:ext cx="2652712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306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6"/>
          <p:cNvSpPr>
            <a:spLocks/>
          </p:cNvSpPr>
          <p:nvPr/>
        </p:nvSpPr>
        <p:spPr bwMode="auto">
          <a:xfrm>
            <a:off x="850232" y="1341438"/>
            <a:ext cx="9798719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96" tIns="50798" rIns="88896" bIns="50798"/>
          <a:lstStyle>
            <a:lvl1pPr marL="66675" indent="-55563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D0D0D"/>
                </a:solidFill>
                <a:latin typeface="Calibri" charset="0"/>
                <a:ea typeface="MS PGothic" charset="-128"/>
              </a:defRPr>
            </a:lvl1pPr>
            <a:lvl2pPr marL="307975" indent="-55563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D0D0D"/>
                </a:solidFill>
                <a:latin typeface="Calibri" charset="0"/>
                <a:ea typeface="MS PGothic" charset="-128"/>
              </a:defRPr>
            </a:lvl2pPr>
            <a:lvl3pPr marL="765175" indent="-55563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D0D0D"/>
                </a:solidFill>
                <a:latin typeface="Calibri" charset="0"/>
                <a:ea typeface="MS PGothic" charset="-128"/>
              </a:defRPr>
            </a:lvl3pPr>
            <a:lvl4pPr marL="16002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4pPr>
            <a:lvl5pPr marL="20574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5pPr>
            <a:lvl6pPr marL="25146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6pPr>
            <a:lvl7pPr marL="29718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7pPr>
            <a:lvl8pPr marL="34290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8pPr>
            <a:lvl9pPr marL="38862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lnSpc>
                <a:spcPct val="140000"/>
              </a:lnSpc>
              <a:spcBef>
                <a:spcPts val="275"/>
              </a:spcBef>
              <a:buClr>
                <a:srgbClr val="000000"/>
              </a:buClr>
              <a:buFont typeface="Lucida Sans Unicode" charset="0"/>
              <a:buChar char="•"/>
            </a:pPr>
            <a:r>
              <a:rPr lang="en-US" altLang="pt-BR" dirty="0" err="1">
                <a:solidFill>
                  <a:srgbClr val="000000"/>
                </a:solidFill>
              </a:rPr>
              <a:t>Dispositivos</a:t>
            </a:r>
            <a:r>
              <a:rPr lang="en-US" altLang="pt-BR" dirty="0">
                <a:solidFill>
                  <a:srgbClr val="000000"/>
                </a:solidFill>
              </a:rPr>
              <a:t> de </a:t>
            </a:r>
            <a:r>
              <a:rPr lang="en-US" altLang="pt-BR" dirty="0" err="1">
                <a:solidFill>
                  <a:srgbClr val="000000"/>
                </a:solidFill>
              </a:rPr>
              <a:t>oferta</a:t>
            </a:r>
            <a:r>
              <a:rPr lang="en-US" altLang="pt-BR" dirty="0">
                <a:solidFill>
                  <a:srgbClr val="000000"/>
                </a:solidFill>
              </a:rPr>
              <a:t> de </a:t>
            </a:r>
            <a:r>
              <a:rPr lang="en-US" altLang="pt-BR" dirty="0" err="1">
                <a:solidFill>
                  <a:srgbClr val="000000"/>
                </a:solidFill>
              </a:rPr>
              <a:t>oxigênio</a:t>
            </a:r>
            <a:endParaRPr lang="en-US" altLang="pt-BR" dirty="0">
              <a:solidFill>
                <a:srgbClr val="000000"/>
              </a:solidFill>
            </a:endParaRPr>
          </a:p>
          <a:p>
            <a:pPr>
              <a:lnSpc>
                <a:spcPct val="140000"/>
              </a:lnSpc>
              <a:spcBef>
                <a:spcPts val="275"/>
              </a:spcBef>
              <a:buClr>
                <a:srgbClr val="000000"/>
              </a:buClr>
              <a:buNone/>
            </a:pPr>
            <a:r>
              <a:rPr lang="en-US" altLang="pt-BR" sz="2800" dirty="0">
                <a:solidFill>
                  <a:srgbClr val="000000"/>
                </a:solidFill>
              </a:rPr>
              <a:t>	</a:t>
            </a:r>
            <a:r>
              <a:rPr lang="en-US" altLang="pt-BR" sz="2800" dirty="0" err="1">
                <a:solidFill>
                  <a:srgbClr val="000000"/>
                </a:solidFill>
              </a:rPr>
              <a:t>Só</a:t>
            </a:r>
            <a:r>
              <a:rPr lang="en-US" altLang="pt-BR" sz="2800" dirty="0">
                <a:solidFill>
                  <a:srgbClr val="000000"/>
                </a:solidFill>
              </a:rPr>
              <a:t> </a:t>
            </a:r>
            <a:r>
              <a:rPr lang="en-US" altLang="pt-BR" sz="2800" dirty="0" err="1">
                <a:solidFill>
                  <a:srgbClr val="000000"/>
                </a:solidFill>
              </a:rPr>
              <a:t>podem</a:t>
            </a:r>
            <a:r>
              <a:rPr lang="en-US" altLang="pt-BR" sz="2800" dirty="0">
                <a:solidFill>
                  <a:srgbClr val="000000"/>
                </a:solidFill>
              </a:rPr>
              <a:t> </a:t>
            </a:r>
            <a:r>
              <a:rPr lang="en-US" altLang="pt-BR" sz="2800" dirty="0" err="1">
                <a:solidFill>
                  <a:srgbClr val="000000"/>
                </a:solidFill>
              </a:rPr>
              <a:t>ser</a:t>
            </a:r>
            <a:r>
              <a:rPr lang="en-US" altLang="pt-BR" sz="2800" dirty="0">
                <a:solidFill>
                  <a:srgbClr val="000000"/>
                </a:solidFill>
              </a:rPr>
              <a:t> </a:t>
            </a:r>
            <a:r>
              <a:rPr lang="en-US" altLang="pt-BR" sz="2800" dirty="0" err="1">
                <a:solidFill>
                  <a:srgbClr val="000000"/>
                </a:solidFill>
              </a:rPr>
              <a:t>usados</a:t>
            </a:r>
            <a:r>
              <a:rPr lang="en-US" altLang="pt-BR" sz="2800" dirty="0">
                <a:solidFill>
                  <a:srgbClr val="000000"/>
                </a:solidFill>
              </a:rPr>
              <a:t> </a:t>
            </a:r>
            <a:r>
              <a:rPr lang="en-US" altLang="pt-BR" sz="2800" dirty="0" err="1">
                <a:solidFill>
                  <a:srgbClr val="000000"/>
                </a:solidFill>
              </a:rPr>
              <a:t>em</a:t>
            </a:r>
            <a:r>
              <a:rPr lang="en-US" altLang="pt-BR" sz="2800" dirty="0">
                <a:solidFill>
                  <a:srgbClr val="000000"/>
                </a:solidFill>
              </a:rPr>
              <a:t> </a:t>
            </a:r>
            <a:r>
              <a:rPr lang="en-US" altLang="pt-BR" sz="2800" dirty="0" err="1">
                <a:solidFill>
                  <a:srgbClr val="000000"/>
                </a:solidFill>
              </a:rPr>
              <a:t>pacientes</a:t>
            </a:r>
            <a:r>
              <a:rPr lang="en-US" altLang="pt-BR" sz="2800" dirty="0">
                <a:solidFill>
                  <a:srgbClr val="000000"/>
                </a:solidFill>
              </a:rPr>
              <a:t> com </a:t>
            </a:r>
            <a:r>
              <a:rPr lang="en-US" altLang="pt-BR" sz="2800" dirty="0" err="1">
                <a:solidFill>
                  <a:srgbClr val="000000"/>
                </a:solidFill>
              </a:rPr>
              <a:t>respiração</a:t>
            </a:r>
            <a:r>
              <a:rPr lang="en-US" altLang="pt-BR" sz="2800" dirty="0">
                <a:solidFill>
                  <a:srgbClr val="000000"/>
                </a:solidFill>
              </a:rPr>
              <a:t> </a:t>
            </a:r>
            <a:r>
              <a:rPr lang="en-US" altLang="pt-BR" sz="2800" dirty="0" err="1">
                <a:solidFill>
                  <a:srgbClr val="000000"/>
                </a:solidFill>
              </a:rPr>
              <a:t>espontânea</a:t>
            </a:r>
            <a:endParaRPr lang="en-US" altLang="pt-BR" sz="2800" dirty="0">
              <a:solidFill>
                <a:srgbClr val="000000"/>
              </a:solidFill>
            </a:endParaRPr>
          </a:p>
          <a:p>
            <a:pPr lvl="2" eaLnBrk="1" hangingPunct="1">
              <a:lnSpc>
                <a:spcPct val="140000"/>
              </a:lnSpc>
              <a:spcBef>
                <a:spcPct val="0"/>
              </a:spcBef>
              <a:buClr>
                <a:srgbClr val="000000"/>
              </a:buClr>
              <a:buFont typeface="Lucida Sans Unicode" charset="0"/>
              <a:buChar char="•"/>
            </a:pPr>
            <a:r>
              <a:rPr lang="en-US" altLang="pt-BR" sz="2800" dirty="0" err="1">
                <a:solidFill>
                  <a:srgbClr val="000000"/>
                </a:solidFill>
              </a:rPr>
              <a:t>Cânula</a:t>
            </a:r>
            <a:r>
              <a:rPr lang="en-US" altLang="pt-BR" sz="2800" dirty="0">
                <a:solidFill>
                  <a:srgbClr val="000000"/>
                </a:solidFill>
              </a:rPr>
              <a:t> nasal – 4 x o </a:t>
            </a:r>
            <a:r>
              <a:rPr lang="en-US" altLang="pt-BR" sz="2800" dirty="0" err="1">
                <a:solidFill>
                  <a:srgbClr val="000000"/>
                </a:solidFill>
              </a:rPr>
              <a:t>fluxo</a:t>
            </a:r>
            <a:r>
              <a:rPr lang="en-US" altLang="pt-BR" sz="2800" dirty="0">
                <a:solidFill>
                  <a:srgbClr val="000000"/>
                </a:solidFill>
              </a:rPr>
              <a:t> de O</a:t>
            </a:r>
            <a:r>
              <a:rPr lang="en-US" altLang="pt-BR" sz="2800" baseline="-25000" dirty="0">
                <a:solidFill>
                  <a:srgbClr val="000000"/>
                </a:solidFill>
              </a:rPr>
              <a:t>2</a:t>
            </a:r>
            <a:r>
              <a:rPr lang="en-US" altLang="pt-BR" sz="2800" dirty="0">
                <a:solidFill>
                  <a:srgbClr val="000000"/>
                </a:solidFill>
              </a:rPr>
              <a:t> </a:t>
            </a:r>
            <a:r>
              <a:rPr lang="en-US" altLang="pt-BR" sz="2800" dirty="0" err="1">
                <a:solidFill>
                  <a:srgbClr val="000000"/>
                </a:solidFill>
              </a:rPr>
              <a:t>em</a:t>
            </a:r>
            <a:r>
              <a:rPr lang="en-US" altLang="pt-BR" sz="2800" dirty="0">
                <a:solidFill>
                  <a:srgbClr val="000000"/>
                </a:solidFill>
              </a:rPr>
              <a:t> L/min) + 21;</a:t>
            </a:r>
          </a:p>
          <a:p>
            <a:pPr lvl="2" eaLnBrk="1" hangingPunct="1">
              <a:lnSpc>
                <a:spcPct val="140000"/>
              </a:lnSpc>
              <a:spcBef>
                <a:spcPct val="0"/>
              </a:spcBef>
              <a:buClr>
                <a:srgbClr val="000000"/>
              </a:buClr>
              <a:buFont typeface="Lucida Sans Unicode" charset="0"/>
              <a:buChar char="•"/>
            </a:pPr>
            <a:r>
              <a:rPr lang="en-US" altLang="pt-BR" sz="2800" dirty="0" err="1">
                <a:solidFill>
                  <a:srgbClr val="000000"/>
                </a:solidFill>
              </a:rPr>
              <a:t>Máscara</a:t>
            </a:r>
            <a:r>
              <a:rPr lang="en-US" altLang="pt-BR" sz="2800" dirty="0">
                <a:solidFill>
                  <a:srgbClr val="000000"/>
                </a:solidFill>
              </a:rPr>
              <a:t> facial simple - </a:t>
            </a:r>
            <a:r>
              <a:rPr lang="en-US" altLang="pt-BR" sz="2800" dirty="0" err="1">
                <a:solidFill>
                  <a:srgbClr val="000000"/>
                </a:solidFill>
              </a:rPr>
              <a:t>mínimo</a:t>
            </a:r>
            <a:r>
              <a:rPr lang="en-US" altLang="pt-BR" sz="2800" dirty="0">
                <a:solidFill>
                  <a:srgbClr val="000000"/>
                </a:solidFill>
              </a:rPr>
              <a:t> 5 </a:t>
            </a:r>
            <a:r>
              <a:rPr lang="en-US" altLang="pt-BR" sz="2800" dirty="0" err="1">
                <a:solidFill>
                  <a:srgbClr val="000000"/>
                </a:solidFill>
              </a:rPr>
              <a:t>litros</a:t>
            </a:r>
            <a:r>
              <a:rPr lang="en-US" altLang="pt-BR" sz="2800" dirty="0">
                <a:solidFill>
                  <a:srgbClr val="000000"/>
                </a:solidFill>
              </a:rPr>
              <a:t>;</a:t>
            </a:r>
          </a:p>
          <a:p>
            <a:pPr lvl="2" eaLnBrk="1" hangingPunct="1">
              <a:lnSpc>
                <a:spcPct val="140000"/>
              </a:lnSpc>
              <a:spcBef>
                <a:spcPct val="0"/>
              </a:spcBef>
              <a:buClr>
                <a:srgbClr val="000000"/>
              </a:buClr>
              <a:buFont typeface="Lucida Sans Unicode" charset="0"/>
              <a:buChar char="•"/>
            </a:pPr>
            <a:r>
              <a:rPr lang="en-US" altLang="pt-BR" sz="2800" dirty="0" err="1">
                <a:solidFill>
                  <a:srgbClr val="000000"/>
                </a:solidFill>
              </a:rPr>
              <a:t>Máscara</a:t>
            </a:r>
            <a:r>
              <a:rPr lang="en-US" altLang="pt-BR" sz="2800" dirty="0">
                <a:solidFill>
                  <a:srgbClr val="000000"/>
                </a:solidFill>
              </a:rPr>
              <a:t> com </a:t>
            </a:r>
            <a:r>
              <a:rPr lang="en-US" altLang="pt-BR" sz="2800" dirty="0" err="1">
                <a:solidFill>
                  <a:srgbClr val="000000"/>
                </a:solidFill>
              </a:rPr>
              <a:t>reservatótio</a:t>
            </a:r>
            <a:r>
              <a:rPr lang="en-US" altLang="pt-BR" sz="2800" dirty="0">
                <a:solidFill>
                  <a:srgbClr val="000000"/>
                </a:solidFill>
              </a:rPr>
              <a:t> de O</a:t>
            </a:r>
            <a:r>
              <a:rPr lang="en-US" altLang="pt-BR" sz="2800" baseline="-25000" dirty="0">
                <a:solidFill>
                  <a:srgbClr val="000000"/>
                </a:solidFill>
              </a:rPr>
              <a:t>2</a:t>
            </a:r>
            <a:r>
              <a:rPr lang="en-US" altLang="pt-BR" sz="2800" dirty="0">
                <a:solidFill>
                  <a:srgbClr val="000000"/>
                </a:solidFill>
              </a:rPr>
              <a:t> e </a:t>
            </a:r>
            <a:r>
              <a:rPr lang="en-US" altLang="pt-BR" sz="2800" dirty="0" err="1">
                <a:solidFill>
                  <a:srgbClr val="000000"/>
                </a:solidFill>
              </a:rPr>
              <a:t>válvula</a:t>
            </a:r>
            <a:r>
              <a:rPr lang="en-US" altLang="pt-BR" sz="2800" dirty="0">
                <a:solidFill>
                  <a:srgbClr val="000000"/>
                </a:solidFill>
              </a:rPr>
              <a:t> </a:t>
            </a:r>
            <a:r>
              <a:rPr lang="en-US" altLang="pt-BR" sz="2800" dirty="0" err="1">
                <a:solidFill>
                  <a:srgbClr val="000000"/>
                </a:solidFill>
              </a:rPr>
              <a:t>bidirecional</a:t>
            </a:r>
            <a:r>
              <a:rPr lang="en-US" altLang="pt-BR" sz="2800" dirty="0">
                <a:solidFill>
                  <a:srgbClr val="000000"/>
                </a:solidFill>
              </a:rPr>
              <a:t> com </a:t>
            </a:r>
            <a:r>
              <a:rPr lang="en-US" altLang="pt-BR" sz="2800" dirty="0" err="1">
                <a:solidFill>
                  <a:srgbClr val="000000"/>
                </a:solidFill>
              </a:rPr>
              <a:t>reinalação</a:t>
            </a:r>
            <a:r>
              <a:rPr lang="en-US" altLang="pt-BR" sz="2800" dirty="0">
                <a:solidFill>
                  <a:srgbClr val="000000"/>
                </a:solidFill>
              </a:rPr>
              <a:t>.</a:t>
            </a: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Lucida Sans Unicode" charset="0"/>
              <a:buChar char="•"/>
            </a:pPr>
            <a:endParaRPr lang="en-US" altLang="pt-BR" sz="2000" dirty="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Lucida Sans Unicode" charset="0"/>
              <a:buChar char="•"/>
            </a:pPr>
            <a:endParaRPr lang="pt-BR" altLang="pt-BR" sz="2000" dirty="0">
              <a:solidFill>
                <a:srgbClr val="000000"/>
              </a:solidFill>
            </a:endParaRPr>
          </a:p>
        </p:txBody>
      </p:sp>
      <p:sp>
        <p:nvSpPr>
          <p:cNvPr id="26626" name="Rectangle 8"/>
          <p:cNvSpPr>
            <a:spLocks/>
          </p:cNvSpPr>
          <p:nvPr/>
        </p:nvSpPr>
        <p:spPr bwMode="auto">
          <a:xfrm>
            <a:off x="2279651" y="188914"/>
            <a:ext cx="7294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96" tIns="50798" rIns="88896" bIns="50798"/>
          <a:lstStyle>
            <a:lvl1pPr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D0D0D"/>
                </a:solidFill>
                <a:latin typeface="Calibri" charset="0"/>
                <a:ea typeface="MS PGothic" charset="-128"/>
              </a:defRPr>
            </a:lvl1pPr>
            <a:lvl2pPr marL="742950" indent="-28575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D0D0D"/>
                </a:solidFill>
                <a:latin typeface="Calibri" charset="0"/>
                <a:ea typeface="MS PGothic" charset="-128"/>
              </a:defRPr>
            </a:lvl2pPr>
            <a:lvl3pPr marL="11430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D0D0D"/>
                </a:solidFill>
                <a:latin typeface="Calibri" charset="0"/>
                <a:ea typeface="MS PGothic" charset="-128"/>
              </a:defRPr>
            </a:lvl3pPr>
            <a:lvl4pPr marL="16002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4pPr>
            <a:lvl5pPr marL="20574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5pPr>
            <a:lvl6pPr marL="25146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6pPr>
            <a:lvl7pPr marL="29718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7pPr>
            <a:lvl8pPr marL="34290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8pPr>
            <a:lvl9pPr marL="38862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4400">
                <a:solidFill>
                  <a:srgbClr val="000000"/>
                </a:solidFill>
                <a:sym typeface="Helvetica" charset="0"/>
              </a:rPr>
              <a:t>Via aérea - Suporte Avançado</a:t>
            </a:r>
            <a:endParaRPr lang="pt-BR" altLang="pt-BR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394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6"/>
          <p:cNvSpPr>
            <a:spLocks/>
          </p:cNvSpPr>
          <p:nvPr/>
        </p:nvSpPr>
        <p:spPr bwMode="auto">
          <a:xfrm>
            <a:off x="1099762" y="1662280"/>
            <a:ext cx="965434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96" tIns="50798" rIns="88896" bIns="50798"/>
          <a:lstStyle>
            <a:lvl1pPr marL="66675" indent="-55563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D0D0D"/>
                </a:solidFill>
                <a:latin typeface="Calibri" charset="0"/>
                <a:ea typeface="MS PGothic" charset="-128"/>
              </a:defRPr>
            </a:lvl1pPr>
            <a:lvl2pPr marL="523875" indent="-55563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D0D0D"/>
                </a:solidFill>
                <a:latin typeface="Calibri" charset="0"/>
                <a:ea typeface="MS PGothic" charset="-128"/>
              </a:defRPr>
            </a:lvl2pPr>
            <a:lvl3pPr marL="11430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D0D0D"/>
                </a:solidFill>
                <a:latin typeface="Calibri" charset="0"/>
                <a:ea typeface="MS PGothic" charset="-128"/>
              </a:defRPr>
            </a:lvl3pPr>
            <a:lvl4pPr marL="16002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4pPr>
            <a:lvl5pPr marL="20574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5pPr>
            <a:lvl6pPr marL="25146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6pPr>
            <a:lvl7pPr marL="29718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7pPr>
            <a:lvl8pPr marL="34290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8pPr>
            <a:lvl9pPr marL="38862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lnSpc>
                <a:spcPct val="140000"/>
              </a:lnSpc>
              <a:spcBef>
                <a:spcPts val="275"/>
              </a:spcBef>
              <a:buClr>
                <a:srgbClr val="000000"/>
              </a:buClr>
              <a:buFont typeface="Lucida Sans Unicode" charset="0"/>
              <a:buChar char="•"/>
            </a:pPr>
            <a:r>
              <a:rPr lang="en-US" altLang="pt-BR" dirty="0" err="1">
                <a:solidFill>
                  <a:srgbClr val="000000"/>
                </a:solidFill>
              </a:rPr>
              <a:t>Dispositivos</a:t>
            </a:r>
            <a:r>
              <a:rPr lang="en-US" altLang="pt-BR" dirty="0">
                <a:solidFill>
                  <a:srgbClr val="000000"/>
                </a:solidFill>
              </a:rPr>
              <a:t> de </a:t>
            </a:r>
            <a:r>
              <a:rPr lang="en-US" altLang="pt-BR" dirty="0" err="1">
                <a:solidFill>
                  <a:srgbClr val="000000"/>
                </a:solidFill>
              </a:rPr>
              <a:t>oferta</a:t>
            </a:r>
            <a:r>
              <a:rPr lang="en-US" altLang="pt-BR" dirty="0">
                <a:solidFill>
                  <a:srgbClr val="000000"/>
                </a:solidFill>
              </a:rPr>
              <a:t> de </a:t>
            </a:r>
            <a:r>
              <a:rPr lang="en-US" altLang="pt-BR" dirty="0" err="1">
                <a:solidFill>
                  <a:srgbClr val="000000"/>
                </a:solidFill>
              </a:rPr>
              <a:t>oxigênio</a:t>
            </a:r>
            <a:endParaRPr lang="en-US" altLang="pt-BR" dirty="0">
              <a:solidFill>
                <a:srgbClr val="000000"/>
              </a:solidFill>
            </a:endParaRPr>
          </a:p>
          <a:p>
            <a:pPr lvl="1">
              <a:lnSpc>
                <a:spcPct val="140000"/>
              </a:lnSpc>
              <a:spcBef>
                <a:spcPts val="275"/>
              </a:spcBef>
              <a:buClr>
                <a:srgbClr val="000000"/>
              </a:buClr>
              <a:buFont typeface="Lucida Sans Unicode" charset="0"/>
              <a:buChar char="•"/>
            </a:pPr>
            <a:r>
              <a:rPr lang="en-US" altLang="pt-BR" dirty="0" err="1">
                <a:solidFill>
                  <a:srgbClr val="000000"/>
                </a:solidFill>
              </a:rPr>
              <a:t>Máscara</a:t>
            </a:r>
            <a:r>
              <a:rPr lang="en-US" altLang="pt-BR" dirty="0">
                <a:solidFill>
                  <a:srgbClr val="000000"/>
                </a:solidFill>
              </a:rPr>
              <a:t> com </a:t>
            </a:r>
            <a:r>
              <a:rPr lang="en-US" altLang="pt-BR" dirty="0" err="1">
                <a:solidFill>
                  <a:srgbClr val="000000"/>
                </a:solidFill>
              </a:rPr>
              <a:t>reservatótio</a:t>
            </a:r>
            <a:r>
              <a:rPr lang="en-US" altLang="pt-BR" dirty="0">
                <a:solidFill>
                  <a:srgbClr val="000000"/>
                </a:solidFill>
              </a:rPr>
              <a:t> de O</a:t>
            </a:r>
            <a:r>
              <a:rPr lang="en-US" altLang="pt-BR" baseline="-25000" dirty="0">
                <a:solidFill>
                  <a:srgbClr val="000000"/>
                </a:solidFill>
              </a:rPr>
              <a:t>2</a:t>
            </a:r>
            <a:r>
              <a:rPr lang="en-US" altLang="pt-BR" dirty="0">
                <a:solidFill>
                  <a:srgbClr val="000000"/>
                </a:solidFill>
              </a:rPr>
              <a:t> e </a:t>
            </a:r>
            <a:r>
              <a:rPr lang="en-US" altLang="pt-BR" dirty="0" err="1">
                <a:solidFill>
                  <a:srgbClr val="000000"/>
                </a:solidFill>
              </a:rPr>
              <a:t>válvula</a:t>
            </a:r>
            <a:r>
              <a:rPr lang="en-US" altLang="pt-BR" dirty="0">
                <a:solidFill>
                  <a:srgbClr val="000000"/>
                </a:solidFill>
              </a:rPr>
              <a:t> </a:t>
            </a:r>
            <a:r>
              <a:rPr lang="en-US" altLang="pt-BR" dirty="0" err="1">
                <a:solidFill>
                  <a:srgbClr val="000000"/>
                </a:solidFill>
              </a:rPr>
              <a:t>bidirecional</a:t>
            </a:r>
            <a:r>
              <a:rPr lang="en-US" altLang="pt-BR" dirty="0">
                <a:solidFill>
                  <a:srgbClr val="000000"/>
                </a:solidFill>
              </a:rPr>
              <a:t> </a:t>
            </a:r>
            <a:r>
              <a:rPr lang="en-US" altLang="pt-BR" dirty="0" err="1">
                <a:solidFill>
                  <a:srgbClr val="000000"/>
                </a:solidFill>
              </a:rPr>
              <a:t>sem</a:t>
            </a:r>
            <a:r>
              <a:rPr lang="en-US" altLang="pt-BR" dirty="0">
                <a:solidFill>
                  <a:srgbClr val="000000"/>
                </a:solidFill>
              </a:rPr>
              <a:t> </a:t>
            </a:r>
            <a:r>
              <a:rPr lang="en-US" altLang="pt-BR" dirty="0" err="1">
                <a:solidFill>
                  <a:srgbClr val="000000"/>
                </a:solidFill>
              </a:rPr>
              <a:t>reinalação</a:t>
            </a:r>
            <a:r>
              <a:rPr lang="en-US" altLang="pt-BR" dirty="0">
                <a:solidFill>
                  <a:srgbClr val="000000"/>
                </a:solidFill>
              </a:rPr>
              <a:t>;</a:t>
            </a:r>
          </a:p>
          <a:p>
            <a:pPr lvl="1">
              <a:lnSpc>
                <a:spcPct val="140000"/>
              </a:lnSpc>
              <a:spcBef>
                <a:spcPts val="275"/>
              </a:spcBef>
              <a:buClr>
                <a:srgbClr val="000000"/>
              </a:buClr>
              <a:buFont typeface="Lucida Sans Unicode" charset="0"/>
              <a:buChar char="•"/>
            </a:pPr>
            <a:r>
              <a:rPr lang="en-US" altLang="pt-BR" dirty="0" err="1">
                <a:solidFill>
                  <a:srgbClr val="000000"/>
                </a:solidFill>
              </a:rPr>
              <a:t>Máscara</a:t>
            </a:r>
            <a:r>
              <a:rPr lang="en-US" altLang="pt-BR" dirty="0">
                <a:solidFill>
                  <a:srgbClr val="000000"/>
                </a:solidFill>
              </a:rPr>
              <a:t> de </a:t>
            </a:r>
            <a:r>
              <a:rPr lang="en-US" altLang="pt-BR" dirty="0" err="1">
                <a:solidFill>
                  <a:srgbClr val="000000"/>
                </a:solidFill>
              </a:rPr>
              <a:t>Venturi</a:t>
            </a:r>
            <a:r>
              <a:rPr lang="en-US" altLang="pt-BR" dirty="0">
                <a:solidFill>
                  <a:srgbClr val="000000"/>
                </a:solidFill>
              </a:rPr>
              <a:t>.</a:t>
            </a: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Lucida Sans Unicode" charset="0"/>
              <a:buChar char="•"/>
            </a:pPr>
            <a:endParaRPr lang="en-US" altLang="pt-BR" sz="2000" dirty="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Lucida Sans Unicode" charset="0"/>
              <a:buChar char="•"/>
            </a:pPr>
            <a:endParaRPr lang="pt-BR" altLang="pt-BR" sz="2000" dirty="0">
              <a:solidFill>
                <a:srgbClr val="000000"/>
              </a:solidFill>
            </a:endParaRPr>
          </a:p>
        </p:txBody>
      </p:sp>
      <p:sp>
        <p:nvSpPr>
          <p:cNvPr id="27650" name="Rectangle 8"/>
          <p:cNvSpPr>
            <a:spLocks/>
          </p:cNvSpPr>
          <p:nvPr/>
        </p:nvSpPr>
        <p:spPr bwMode="auto">
          <a:xfrm>
            <a:off x="2279651" y="188914"/>
            <a:ext cx="7294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96" tIns="50798" rIns="88896" bIns="50798"/>
          <a:lstStyle>
            <a:lvl1pPr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D0D0D"/>
                </a:solidFill>
                <a:latin typeface="Calibri" charset="0"/>
                <a:ea typeface="MS PGothic" charset="-128"/>
              </a:defRPr>
            </a:lvl1pPr>
            <a:lvl2pPr marL="742950" indent="-28575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D0D0D"/>
                </a:solidFill>
                <a:latin typeface="Calibri" charset="0"/>
                <a:ea typeface="MS PGothic" charset="-128"/>
              </a:defRPr>
            </a:lvl2pPr>
            <a:lvl3pPr marL="11430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D0D0D"/>
                </a:solidFill>
                <a:latin typeface="Calibri" charset="0"/>
                <a:ea typeface="MS PGothic" charset="-128"/>
              </a:defRPr>
            </a:lvl3pPr>
            <a:lvl4pPr marL="16002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4pPr>
            <a:lvl5pPr marL="20574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5pPr>
            <a:lvl6pPr marL="25146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6pPr>
            <a:lvl7pPr marL="29718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7pPr>
            <a:lvl8pPr marL="34290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8pPr>
            <a:lvl9pPr marL="38862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4400">
                <a:solidFill>
                  <a:srgbClr val="000000"/>
                </a:solidFill>
                <a:sym typeface="Helvetica" charset="0"/>
              </a:rPr>
              <a:t>Via aérea - Suporte Avançado</a:t>
            </a:r>
            <a:endParaRPr lang="pt-BR" altLang="pt-BR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114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0825" y="573089"/>
            <a:ext cx="3365500" cy="2505075"/>
          </a:xfrm>
        </p:spPr>
      </p:pic>
      <p:pic>
        <p:nvPicPr>
          <p:cNvPr id="158722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4" y="3352800"/>
            <a:ext cx="246062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3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3494089"/>
            <a:ext cx="2087563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4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3494089"/>
            <a:ext cx="3132138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5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573089"/>
            <a:ext cx="36353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22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6963" y="4149725"/>
            <a:ext cx="5810250" cy="2038350"/>
          </a:xfrm>
        </p:spPr>
      </p:pic>
      <p:pic>
        <p:nvPicPr>
          <p:cNvPr id="159746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4" y="450851"/>
            <a:ext cx="5773737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7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4" y="2492375"/>
            <a:ext cx="5773737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8" name="CaixaDeTexto 6"/>
          <p:cNvSpPr txBox="1">
            <a:spLocks noChangeArrowheads="1"/>
          </p:cNvSpPr>
          <p:nvPr/>
        </p:nvSpPr>
        <p:spPr bwMode="auto">
          <a:xfrm>
            <a:off x="8543925" y="1412875"/>
            <a:ext cx="134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r>
              <a:rPr lang="pt-BR" altLang="x-none"/>
              <a:t>Ar ambiente</a:t>
            </a:r>
          </a:p>
        </p:txBody>
      </p:sp>
      <p:sp>
        <p:nvSpPr>
          <p:cNvPr id="159749" name="CaixaDeTexto 7"/>
          <p:cNvSpPr txBox="1">
            <a:spLocks noChangeArrowheads="1"/>
          </p:cNvSpPr>
          <p:nvPr/>
        </p:nvSpPr>
        <p:spPr bwMode="auto">
          <a:xfrm>
            <a:off x="8543926" y="2916238"/>
            <a:ext cx="1693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r>
              <a:rPr lang="pt-BR" altLang="x-none"/>
              <a:t>Alto fluxo de O</a:t>
            </a:r>
            <a:r>
              <a:rPr lang="pt-BR" altLang="x-none" baseline="-25000"/>
              <a:t>2</a:t>
            </a:r>
          </a:p>
        </p:txBody>
      </p:sp>
      <p:sp>
        <p:nvSpPr>
          <p:cNvPr id="159750" name="CaixaDeTexto 8"/>
          <p:cNvSpPr txBox="1">
            <a:spLocks noChangeArrowheads="1"/>
          </p:cNvSpPr>
          <p:nvPr/>
        </p:nvSpPr>
        <p:spPr bwMode="auto">
          <a:xfrm>
            <a:off x="8502651" y="4775201"/>
            <a:ext cx="1781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r>
              <a:rPr lang="pt-BR" altLang="x-none"/>
              <a:t>Alto fluxo de O</a:t>
            </a:r>
            <a:r>
              <a:rPr lang="pt-BR" altLang="x-none" baseline="-25000"/>
              <a:t>2</a:t>
            </a:r>
          </a:p>
          <a:p>
            <a:r>
              <a:rPr lang="pt-BR" altLang="x-none"/>
              <a:t>com reservatório</a:t>
            </a:r>
          </a:p>
        </p:txBody>
      </p:sp>
    </p:spTree>
    <p:extLst>
      <p:ext uri="{BB962C8B-B14F-4D97-AF65-F5344CB8AC3E}">
        <p14:creationId xmlns:p14="http://schemas.microsoft.com/office/powerpoint/2010/main" val="14366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6"/>
          <p:cNvSpPr>
            <a:spLocks/>
          </p:cNvSpPr>
          <p:nvPr/>
        </p:nvSpPr>
        <p:spPr bwMode="auto">
          <a:xfrm>
            <a:off x="1849439" y="1903413"/>
            <a:ext cx="8955087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88896" tIns="50798" rIns="88896" bIns="50798"/>
          <a:lstStyle>
            <a:lvl1pPr marL="342900" indent="-3429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D0D0D"/>
                </a:solidFill>
                <a:latin typeface="Calibri" charset="0"/>
                <a:ea typeface="MS PGothic" charset="-128"/>
              </a:defRPr>
            </a:lvl1pPr>
            <a:lvl2pPr marL="307975" indent="-55563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D0D0D"/>
                </a:solidFill>
                <a:latin typeface="Calibri" charset="0"/>
                <a:ea typeface="MS PGothic" charset="-128"/>
              </a:defRPr>
            </a:lvl2pPr>
            <a:lvl3pPr marL="11430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D0D0D"/>
                </a:solidFill>
                <a:latin typeface="Calibri" charset="0"/>
                <a:ea typeface="MS PGothic" charset="-128"/>
              </a:defRPr>
            </a:lvl3pPr>
            <a:lvl4pPr marL="16002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4pPr>
            <a:lvl5pPr marL="20574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5pPr>
            <a:lvl6pPr marL="25146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6pPr>
            <a:lvl7pPr marL="29718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7pPr>
            <a:lvl8pPr marL="34290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8pPr>
            <a:lvl9pPr marL="38862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9pPr>
          </a:lstStyle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Lucida Sans Unicode" charset="0"/>
              <a:buChar char="•"/>
            </a:pPr>
            <a:endParaRPr lang="en-US" altLang="pt-BR" sz="2000">
              <a:solidFill>
                <a:schemeClr val="tx1"/>
              </a:solidFill>
            </a:endParaRP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Lucida Sans Unicode" charset="0"/>
              <a:buChar char="•"/>
            </a:pPr>
            <a:endParaRPr lang="pt-BR" altLang="pt-BR" sz="2000">
              <a:solidFill>
                <a:schemeClr val="tx1"/>
              </a:solidFill>
            </a:endParaRPr>
          </a:p>
        </p:txBody>
      </p:sp>
      <p:sp>
        <p:nvSpPr>
          <p:cNvPr id="28674" name="Rectangle 8"/>
          <p:cNvSpPr>
            <a:spLocks/>
          </p:cNvSpPr>
          <p:nvPr/>
        </p:nvSpPr>
        <p:spPr bwMode="auto">
          <a:xfrm>
            <a:off x="2566989" y="620714"/>
            <a:ext cx="7272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96" tIns="50798" rIns="88896" bIns="50798"/>
          <a:lstStyle>
            <a:lvl1pPr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D0D0D"/>
                </a:solidFill>
                <a:latin typeface="Calibri" charset="0"/>
                <a:ea typeface="MS PGothic" charset="-128"/>
              </a:defRPr>
            </a:lvl1pPr>
            <a:lvl2pPr marL="742950" indent="-28575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D0D0D"/>
                </a:solidFill>
                <a:latin typeface="Calibri" charset="0"/>
                <a:ea typeface="MS PGothic" charset="-128"/>
              </a:defRPr>
            </a:lvl2pPr>
            <a:lvl3pPr marL="11430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D0D0D"/>
                </a:solidFill>
                <a:latin typeface="Calibri" charset="0"/>
                <a:ea typeface="MS PGothic" charset="-128"/>
              </a:defRPr>
            </a:lvl3pPr>
            <a:lvl4pPr marL="16002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4pPr>
            <a:lvl5pPr marL="20574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5pPr>
            <a:lvl6pPr marL="25146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6pPr>
            <a:lvl7pPr marL="29718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7pPr>
            <a:lvl8pPr marL="34290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8pPr>
            <a:lvl9pPr marL="38862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4400">
                <a:solidFill>
                  <a:srgbClr val="000000"/>
                </a:solidFill>
                <a:sym typeface="Helvetica" charset="0"/>
              </a:rPr>
              <a:t>Via aérea - Suporte Avançado</a:t>
            </a:r>
            <a:endParaRPr lang="pt-BR" altLang="pt-BR" sz="4400">
              <a:solidFill>
                <a:srgbClr val="000000"/>
              </a:solidFill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5480621"/>
              </p:ext>
            </p:extLst>
          </p:nvPr>
        </p:nvGraphicFramePr>
        <p:xfrm>
          <a:off x="1895476" y="1989138"/>
          <a:ext cx="8448675" cy="3998914"/>
        </p:xfrm>
        <a:graphic>
          <a:graphicData uri="http://schemas.openxmlformats.org/drawingml/2006/table">
            <a:tbl>
              <a:tblPr/>
              <a:tblGrid>
                <a:gridCol w="36433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20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32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4200">
                <a:tc gridSpan="3"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Porcentagem de Oxigênio ofertado por dispositivo</a:t>
                      </a:r>
                      <a:endParaRPr kumimoji="0" lang="pt-BR" altLang="pt-BR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4287" marR="64287" marT="32142" marB="321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0725"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Dispositivo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4287" marR="64287" marT="32142" marB="321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Concentração aproximadada de O</a:t>
                      </a:r>
                      <a:r>
                        <a:rPr kumimoji="0" lang="en-US" altLang="pt-BR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2</a:t>
                      </a: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  Inspirada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4287" marR="64287" marT="32142" marB="321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Fluxo em litros (L/min)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4287" marR="64287" marT="32142" marB="321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7513"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Cânula nasal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4287" marR="64287" marT="32142" marB="321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25% - 45% </a:t>
                      </a:r>
                      <a:endParaRPr kumimoji="0" lang="pt-BR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4287" marR="64287" marT="32142" marB="321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1 – 6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4287" marR="64287" marT="32142" marB="321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7513"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Máscara facial simples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4287" marR="64287" marT="32142" marB="321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40% - 60%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4287" marR="64287" marT="32142" marB="321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6 – 10 (8 – 10)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4287" marR="64287" marT="32142" marB="321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0725"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Máscara com reservatório de O</a:t>
                      </a:r>
                      <a:r>
                        <a:rPr kumimoji="0" lang="en-US" altLang="pt-BR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2</a:t>
                      </a: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 e válvula bidirecional com reinalação 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4287" marR="64287" marT="32142" marB="321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35% - 60%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4287" marR="64287" marT="32142" marB="321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6 – 10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4287" marR="64287" marT="32142" marB="321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20725"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Máscara com reservatório de O</a:t>
                      </a:r>
                      <a:r>
                        <a:rPr kumimoji="0" lang="en-US" altLang="pt-BR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2</a:t>
                      </a: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 e válvula bidirecional sem reinalação 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4287" marR="64287" marT="32142" marB="321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60% - 100%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4287" marR="64287" marT="32142" marB="321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10 – 15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4287" marR="64287" marT="32142" marB="321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7513"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Máscara de Venturi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4287" marR="64287" marT="32142" marB="321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24% - 50%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4287" marR="64287" marT="32142" marB="321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D0D0D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4 - 8</a:t>
                      </a:r>
                      <a:endParaRPr kumimoji="0" lang="pt-BR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64287" marR="64287" marT="32142" marB="321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28940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0351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pt-BR" dirty="0"/>
              <a:t>URGÊNCIA X EMERGÊNCIA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703511" y="1516707"/>
            <a:ext cx="5624045" cy="4351338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E</a:t>
            </a:r>
            <a:r>
              <a:rPr lang="pt-BR" dirty="0">
                <a:solidFill>
                  <a:srgbClr val="FF0000"/>
                </a:solidFill>
              </a:rPr>
              <a:t>M</a:t>
            </a:r>
            <a:r>
              <a:rPr lang="pt-BR" dirty="0"/>
              <a:t>ERGÊNCIA</a:t>
            </a:r>
          </a:p>
          <a:p>
            <a:pPr marL="0" indent="0">
              <a:buNone/>
            </a:pPr>
            <a:endParaRPr lang="pt-BR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Agravo à saúde que implica em risco iminente de morte ou sofrimento intenso exigindo tratamento imediato.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331" y="1417638"/>
            <a:ext cx="3648129" cy="4186505"/>
          </a:xfrm>
        </p:spPr>
      </p:pic>
    </p:spTree>
    <p:extLst>
      <p:ext uri="{BB962C8B-B14F-4D97-AF65-F5344CB8AC3E}">
        <p14:creationId xmlns:p14="http://schemas.microsoft.com/office/powerpoint/2010/main" val="392404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6"/>
          <p:cNvSpPr>
            <a:spLocks/>
          </p:cNvSpPr>
          <p:nvPr/>
        </p:nvSpPr>
        <p:spPr bwMode="auto">
          <a:xfrm>
            <a:off x="1203159" y="1541212"/>
            <a:ext cx="10347157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88896" tIns="50798" rIns="88896" bIns="50798"/>
          <a:lstStyle>
            <a:lvl1pPr marL="66675" indent="-55563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D0D0D"/>
                </a:solidFill>
                <a:latin typeface="Calibri" charset="0"/>
                <a:ea typeface="MS PGothic" charset="-128"/>
              </a:defRPr>
            </a:lvl1pPr>
            <a:lvl2pPr marL="307975" indent="-55563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D0D0D"/>
                </a:solidFill>
                <a:latin typeface="Calibri" charset="0"/>
                <a:ea typeface="MS PGothic" charset="-128"/>
              </a:defRPr>
            </a:lvl2pPr>
            <a:lvl3pPr marL="11430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D0D0D"/>
                </a:solidFill>
                <a:latin typeface="Calibri" charset="0"/>
                <a:ea typeface="MS PGothic" charset="-128"/>
              </a:defRPr>
            </a:lvl3pPr>
            <a:lvl4pPr marL="16002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4pPr>
            <a:lvl5pPr marL="20574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5pPr>
            <a:lvl6pPr marL="25146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6pPr>
            <a:lvl7pPr marL="29718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7pPr>
            <a:lvl8pPr marL="34290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8pPr>
            <a:lvl9pPr marL="38862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lnSpc>
                <a:spcPct val="140000"/>
              </a:lnSpc>
              <a:spcBef>
                <a:spcPts val="275"/>
              </a:spcBef>
              <a:buClr>
                <a:srgbClr val="000000"/>
              </a:buClr>
              <a:buFont typeface="Lucida Sans Unicode" charset="0"/>
              <a:buChar char="•"/>
            </a:pPr>
            <a:r>
              <a:rPr lang="en-US" altLang="pt-BR" dirty="0" err="1">
                <a:solidFill>
                  <a:srgbClr val="000000"/>
                </a:solidFill>
              </a:rPr>
              <a:t>Dispositivos</a:t>
            </a:r>
            <a:r>
              <a:rPr lang="en-US" altLang="pt-BR" dirty="0">
                <a:solidFill>
                  <a:srgbClr val="000000"/>
                </a:solidFill>
              </a:rPr>
              <a:t> de </a:t>
            </a:r>
            <a:r>
              <a:rPr lang="en-US" altLang="pt-BR" dirty="0" err="1">
                <a:solidFill>
                  <a:srgbClr val="000000"/>
                </a:solidFill>
              </a:rPr>
              <a:t>oferta</a:t>
            </a:r>
            <a:r>
              <a:rPr lang="en-US" altLang="pt-BR" dirty="0">
                <a:solidFill>
                  <a:srgbClr val="000000"/>
                </a:solidFill>
              </a:rPr>
              <a:t> de </a:t>
            </a:r>
            <a:r>
              <a:rPr lang="en-US" altLang="pt-BR" dirty="0" err="1">
                <a:solidFill>
                  <a:srgbClr val="000000"/>
                </a:solidFill>
              </a:rPr>
              <a:t>oxigênio</a:t>
            </a:r>
            <a:endParaRPr lang="en-US" altLang="pt-BR" sz="2800" dirty="0">
              <a:solidFill>
                <a:srgbClr val="000000"/>
              </a:solidFill>
            </a:endParaRPr>
          </a:p>
          <a:p>
            <a:pPr>
              <a:lnSpc>
                <a:spcPct val="140000"/>
              </a:lnSpc>
              <a:spcBef>
                <a:spcPts val="275"/>
              </a:spcBef>
              <a:buClr>
                <a:srgbClr val="000000"/>
              </a:buClr>
              <a:buFont typeface="Lucida Sans Unicode" charset="0"/>
              <a:buChar char="•"/>
            </a:pPr>
            <a:r>
              <a:rPr lang="en-US" altLang="pt-BR" sz="2800" dirty="0" err="1">
                <a:solidFill>
                  <a:srgbClr val="000000"/>
                </a:solidFill>
              </a:rPr>
              <a:t>Técnicas</a:t>
            </a:r>
            <a:r>
              <a:rPr lang="en-US" altLang="pt-BR" sz="2800" dirty="0">
                <a:solidFill>
                  <a:srgbClr val="000000"/>
                </a:solidFill>
              </a:rPr>
              <a:t> de </a:t>
            </a:r>
            <a:r>
              <a:rPr lang="en-US" altLang="pt-BR" sz="2800" dirty="0" err="1">
                <a:solidFill>
                  <a:srgbClr val="000000"/>
                </a:solidFill>
              </a:rPr>
              <a:t>ventilação</a:t>
            </a:r>
            <a:r>
              <a:rPr lang="en-US" altLang="pt-BR" sz="2800" dirty="0">
                <a:solidFill>
                  <a:srgbClr val="000000"/>
                </a:solidFill>
              </a:rPr>
              <a:t> artificial</a:t>
            </a:r>
          </a:p>
          <a:p>
            <a:pPr lvl="1" eaLnBrk="1" hangingPunct="1">
              <a:lnSpc>
                <a:spcPct val="140000"/>
              </a:lnSpc>
              <a:spcBef>
                <a:spcPct val="0"/>
              </a:spcBef>
              <a:buClr>
                <a:srgbClr val="000000"/>
              </a:buClr>
              <a:buFont typeface="Lucida Sans Unicode" charset="0"/>
              <a:buChar char="•"/>
            </a:pPr>
            <a:r>
              <a:rPr lang="en-US" altLang="pt-BR" dirty="0" err="1">
                <a:solidFill>
                  <a:srgbClr val="000000"/>
                </a:solidFill>
              </a:rPr>
              <a:t>Ventilação</a:t>
            </a:r>
            <a:r>
              <a:rPr lang="en-US" altLang="pt-BR" dirty="0">
                <a:solidFill>
                  <a:srgbClr val="000000"/>
                </a:solidFill>
              </a:rPr>
              <a:t> Boca-</a:t>
            </a:r>
            <a:r>
              <a:rPr lang="en-US" altLang="pt-BR" dirty="0" err="1">
                <a:solidFill>
                  <a:srgbClr val="000000"/>
                </a:solidFill>
              </a:rPr>
              <a:t>Máscara</a:t>
            </a:r>
            <a:endParaRPr lang="en-US" altLang="pt-BR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140000"/>
              </a:lnSpc>
              <a:spcBef>
                <a:spcPct val="0"/>
              </a:spcBef>
              <a:buClr>
                <a:srgbClr val="000000"/>
              </a:buClr>
              <a:buFont typeface="Lucida Sans Unicode" charset="0"/>
              <a:buChar char="•"/>
            </a:pPr>
            <a:r>
              <a:rPr lang="en-US" altLang="pt-BR" dirty="0" err="1">
                <a:solidFill>
                  <a:srgbClr val="000000"/>
                </a:solidFill>
              </a:rPr>
              <a:t>Ventilação</a:t>
            </a:r>
            <a:r>
              <a:rPr lang="en-US" altLang="pt-BR" dirty="0">
                <a:solidFill>
                  <a:srgbClr val="000000"/>
                </a:solidFill>
              </a:rPr>
              <a:t> </a:t>
            </a:r>
            <a:r>
              <a:rPr lang="en-US" altLang="pt-BR" dirty="0" err="1">
                <a:solidFill>
                  <a:srgbClr val="000000"/>
                </a:solidFill>
              </a:rPr>
              <a:t>Bolsa-Válvula-Máscara</a:t>
            </a:r>
            <a:r>
              <a:rPr lang="en-US" altLang="pt-BR" dirty="0">
                <a:solidFill>
                  <a:srgbClr val="000000"/>
                </a:solidFill>
              </a:rPr>
              <a:t> (BVM)</a:t>
            </a:r>
          </a:p>
          <a:p>
            <a:pPr lvl="1" eaLnBrk="1" hangingPunct="1">
              <a:lnSpc>
                <a:spcPct val="140000"/>
              </a:lnSpc>
              <a:spcBef>
                <a:spcPct val="0"/>
              </a:spcBef>
              <a:buClr>
                <a:srgbClr val="000000"/>
              </a:buClr>
              <a:buFont typeface="Lucida Sans Unicode" charset="0"/>
              <a:buChar char="•"/>
            </a:pPr>
            <a:r>
              <a:rPr lang="en-US" altLang="pt-BR" dirty="0" err="1">
                <a:solidFill>
                  <a:srgbClr val="000000"/>
                </a:solidFill>
              </a:rPr>
              <a:t>Máscara</a:t>
            </a:r>
            <a:r>
              <a:rPr lang="en-US" altLang="pt-BR" dirty="0">
                <a:solidFill>
                  <a:srgbClr val="000000"/>
                </a:solidFill>
              </a:rPr>
              <a:t> </a:t>
            </a:r>
            <a:r>
              <a:rPr lang="en-US" altLang="pt-BR" dirty="0" err="1">
                <a:solidFill>
                  <a:srgbClr val="000000"/>
                </a:solidFill>
              </a:rPr>
              <a:t>laríngea</a:t>
            </a:r>
            <a:endParaRPr lang="en-US" altLang="pt-BR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140000"/>
              </a:lnSpc>
              <a:spcBef>
                <a:spcPct val="0"/>
              </a:spcBef>
              <a:buClr>
                <a:srgbClr val="000000"/>
              </a:buClr>
              <a:buFont typeface="Lucida Sans Unicode" charset="0"/>
              <a:buChar char="•"/>
            </a:pPr>
            <a:r>
              <a:rPr lang="en-US" altLang="pt-BR" dirty="0" err="1">
                <a:solidFill>
                  <a:srgbClr val="000000"/>
                </a:solidFill>
              </a:rPr>
              <a:t>Intubação</a:t>
            </a:r>
            <a:r>
              <a:rPr lang="en-US" altLang="pt-BR" dirty="0">
                <a:solidFill>
                  <a:srgbClr val="000000"/>
                </a:solidFill>
              </a:rPr>
              <a:t> </a:t>
            </a:r>
            <a:r>
              <a:rPr lang="en-US" altLang="pt-BR" dirty="0" err="1">
                <a:solidFill>
                  <a:srgbClr val="000000"/>
                </a:solidFill>
              </a:rPr>
              <a:t>endotraqueal</a:t>
            </a:r>
            <a:endParaRPr lang="en-US" altLang="pt-BR" dirty="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lang="en-US" altLang="pt-BR" sz="2000" dirty="0">
              <a:solidFill>
                <a:srgbClr val="000000"/>
              </a:solidFill>
            </a:endParaRPr>
          </a:p>
        </p:txBody>
      </p:sp>
      <p:sp>
        <p:nvSpPr>
          <p:cNvPr id="29698" name="Rectangle 8"/>
          <p:cNvSpPr>
            <a:spLocks/>
          </p:cNvSpPr>
          <p:nvPr/>
        </p:nvSpPr>
        <p:spPr bwMode="auto">
          <a:xfrm>
            <a:off x="2371725" y="468898"/>
            <a:ext cx="7272338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88896" tIns="50798" rIns="88896" bIns="50798"/>
          <a:lstStyle>
            <a:lvl1pPr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D0D0D"/>
                </a:solidFill>
                <a:latin typeface="Calibri" charset="0"/>
                <a:ea typeface="MS PGothic" charset="-128"/>
              </a:defRPr>
            </a:lvl1pPr>
            <a:lvl2pPr marL="742950" indent="-28575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D0D0D"/>
                </a:solidFill>
                <a:latin typeface="Calibri" charset="0"/>
                <a:ea typeface="MS PGothic" charset="-128"/>
              </a:defRPr>
            </a:lvl2pPr>
            <a:lvl3pPr marL="11430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D0D0D"/>
                </a:solidFill>
                <a:latin typeface="Calibri" charset="0"/>
                <a:ea typeface="MS PGothic" charset="-128"/>
              </a:defRPr>
            </a:lvl3pPr>
            <a:lvl4pPr marL="16002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4pPr>
            <a:lvl5pPr marL="20574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5pPr>
            <a:lvl6pPr marL="25146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6pPr>
            <a:lvl7pPr marL="29718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7pPr>
            <a:lvl8pPr marL="34290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8pPr>
            <a:lvl9pPr marL="38862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900">
                <a:solidFill>
                  <a:srgbClr val="000000"/>
                </a:solidFill>
                <a:latin typeface="Helvetica" charset="0"/>
                <a:sym typeface="Helvetica" charset="0"/>
              </a:rPr>
              <a:t>Via aérea - Suporte Avançado</a:t>
            </a:r>
            <a:endParaRPr lang="pt-BR" altLang="pt-BR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9678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2171" y="356603"/>
            <a:ext cx="8228012" cy="6540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t-BR" altLang="pt-BR" sz="4400" dirty="0">
                <a:latin typeface="+mn-lt"/>
                <a:ea typeface="MS PGothic" charset="-128"/>
              </a:rPr>
              <a:t>Intubação Traqueal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43416" y="1341437"/>
            <a:ext cx="6711699" cy="518770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>
              <a:buFontTx/>
              <a:buNone/>
              <a:defRPr/>
            </a:pPr>
            <a:r>
              <a:rPr lang="pt-BR" altLang="pt-BR" sz="2800" b="1" dirty="0">
                <a:ea typeface="MS PGothic" charset="-128"/>
              </a:rPr>
              <a:t>Indicações:</a:t>
            </a:r>
          </a:p>
          <a:p>
            <a:pPr>
              <a:defRPr/>
            </a:pPr>
            <a:r>
              <a:rPr lang="pt-BR" altLang="pt-BR" sz="2400" dirty="0">
                <a:ea typeface="MS PGothic" charset="-128"/>
              </a:rPr>
              <a:t>Insuficiência Respiratória</a:t>
            </a:r>
          </a:p>
          <a:p>
            <a:pPr>
              <a:defRPr/>
            </a:pPr>
            <a:r>
              <a:rPr lang="pt-BR" altLang="pt-BR" sz="2400" dirty="0">
                <a:ea typeface="MS PGothic" charset="-128"/>
              </a:rPr>
              <a:t>Rebaixamento do sensório</a:t>
            </a:r>
          </a:p>
          <a:p>
            <a:pPr>
              <a:defRPr/>
            </a:pPr>
            <a:r>
              <a:rPr lang="pt-BR" altLang="pt-BR" sz="2400" dirty="0">
                <a:ea typeface="MS PGothic" charset="-128"/>
              </a:rPr>
              <a:t>Instabilidade Hemodinâmica</a:t>
            </a:r>
          </a:p>
          <a:p>
            <a:pPr>
              <a:defRPr/>
            </a:pPr>
            <a:r>
              <a:rPr lang="pt-BR" altLang="pt-BR" sz="2400" dirty="0">
                <a:ea typeface="MS PGothic" charset="-128"/>
              </a:rPr>
              <a:t>Manutenção da permeabilidade das VA</a:t>
            </a:r>
          </a:p>
          <a:p>
            <a:pPr>
              <a:defRPr/>
            </a:pPr>
            <a:r>
              <a:rPr lang="pt-BR" altLang="pt-BR" sz="2400" dirty="0">
                <a:ea typeface="MS PGothic" charset="-128"/>
              </a:rPr>
              <a:t>PCR</a:t>
            </a:r>
          </a:p>
          <a:p>
            <a:pPr>
              <a:defRPr/>
            </a:pPr>
            <a:r>
              <a:rPr lang="pt-BR" altLang="pt-BR" sz="2400" dirty="0">
                <a:ea typeface="MS PGothic" charset="-128"/>
              </a:rPr>
              <a:t>Anestesia Geral</a:t>
            </a:r>
          </a:p>
        </p:txBody>
      </p:sp>
      <p:pic>
        <p:nvPicPr>
          <p:cNvPr id="32771" name="Espaço Reservado para Conteúdo 3" descr="2011-05-06_08-07-17_88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99" y="1681956"/>
            <a:ext cx="3492500" cy="378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12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8"/>
          <p:cNvSpPr>
            <a:spLocks/>
          </p:cNvSpPr>
          <p:nvPr/>
        </p:nvSpPr>
        <p:spPr bwMode="auto">
          <a:xfrm>
            <a:off x="2599156" y="500982"/>
            <a:ext cx="7270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88896" tIns="50798" rIns="88896" bIns="50798"/>
          <a:lstStyle>
            <a:lvl1pPr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D0D0D"/>
                </a:solidFill>
                <a:latin typeface="Calibri" charset="0"/>
                <a:ea typeface="MS PGothic" charset="-128"/>
              </a:defRPr>
            </a:lvl1pPr>
            <a:lvl2pPr marL="742950" indent="-28575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D0D0D"/>
                </a:solidFill>
                <a:latin typeface="Calibri" charset="0"/>
                <a:ea typeface="MS PGothic" charset="-128"/>
              </a:defRPr>
            </a:lvl2pPr>
            <a:lvl3pPr marL="11430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D0D0D"/>
                </a:solidFill>
                <a:latin typeface="Calibri" charset="0"/>
                <a:ea typeface="MS PGothic" charset="-128"/>
              </a:defRPr>
            </a:lvl3pPr>
            <a:lvl4pPr marL="16002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4pPr>
            <a:lvl5pPr marL="2057400" indent="-228600" defTabSz="912813">
              <a:lnSpc>
                <a:spcPct val="150000"/>
              </a:lnSpc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5pPr>
            <a:lvl6pPr marL="25146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6pPr>
            <a:lvl7pPr marL="29718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7pPr>
            <a:lvl8pPr marL="34290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8pPr>
            <a:lvl9pPr marL="3886200" indent="-228600" defTabSz="91281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D0D0D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4400" dirty="0">
                <a:solidFill>
                  <a:srgbClr val="000000"/>
                </a:solidFill>
                <a:latin typeface="+mn-lt"/>
                <a:sym typeface="Helvetica" charset="0"/>
              </a:rPr>
              <a:t>Via aérea - Suporte Avançado</a:t>
            </a:r>
            <a:endParaRPr lang="pt-BR" altLang="pt-BR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9938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446882" y="1587919"/>
            <a:ext cx="9205075" cy="4033837"/>
          </a:xfrm>
        </p:spPr>
        <p:txBody>
          <a:bodyPr>
            <a:normAutofit/>
          </a:bodyPr>
          <a:lstStyle/>
          <a:p>
            <a:r>
              <a:rPr lang="pt-BR" altLang="x-none" sz="2800" dirty="0">
                <a:ea typeface="MS PGothic" charset="-128"/>
              </a:rPr>
              <a:t>Preparar o material para intubação</a:t>
            </a:r>
          </a:p>
          <a:p>
            <a:r>
              <a:rPr lang="pt-BR" altLang="x-none" sz="2800" dirty="0">
                <a:ea typeface="MS PGothic" charset="-128"/>
              </a:rPr>
              <a:t>Ventilar e oxigenar o paciente com bolsa e máscara por três minutos.</a:t>
            </a:r>
          </a:p>
          <a:p>
            <a:r>
              <a:rPr lang="pt-BR" altLang="x-none" sz="2800" dirty="0">
                <a:ea typeface="MS PGothic" charset="-128"/>
              </a:rPr>
              <a:t>Obter acesso venoso periférico</a:t>
            </a:r>
          </a:p>
          <a:p>
            <a:r>
              <a:rPr lang="pt-BR" altLang="x-none" sz="2800" dirty="0">
                <a:ea typeface="MS PGothic" charset="-128"/>
              </a:rPr>
              <a:t>Monitorizar com </a:t>
            </a:r>
            <a:r>
              <a:rPr lang="pt-BR" altLang="x-none" sz="2800" dirty="0" err="1">
                <a:ea typeface="MS PGothic" charset="-128"/>
              </a:rPr>
              <a:t>oxímetro</a:t>
            </a:r>
            <a:endParaRPr lang="pt-BR" altLang="x-none" sz="2800" dirty="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18280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Circulação com controle da hemorragia</a:t>
            </a:r>
          </a:p>
        </p:txBody>
      </p:sp>
    </p:spTree>
    <p:extLst>
      <p:ext uri="{BB962C8B-B14F-4D97-AF65-F5344CB8AC3E}">
        <p14:creationId xmlns:p14="http://schemas.microsoft.com/office/powerpoint/2010/main" val="14570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39224"/>
            <a:ext cx="10515600" cy="1460500"/>
          </a:xfrm>
        </p:spPr>
        <p:txBody>
          <a:bodyPr>
            <a:normAutofit fontScale="90000"/>
          </a:bodyPr>
          <a:lstStyle/>
          <a:p>
            <a:r>
              <a:rPr lang="pt-BR" sz="4900" dirty="0"/>
              <a:t>Condições rapidamente fatais </a:t>
            </a:r>
            <a:br>
              <a:rPr lang="pt-BR" sz="4900" dirty="0"/>
            </a:br>
            <a:r>
              <a:rPr lang="pt-BR" sz="4400" u="sng" dirty="0">
                <a:solidFill>
                  <a:srgbClr val="FF0000"/>
                </a:solidFill>
              </a:rPr>
              <a:t>Circulação inadequada</a:t>
            </a:r>
            <a:r>
              <a:rPr lang="pt-BR" sz="4400" dirty="0"/>
              <a:t/>
            </a:r>
            <a:br>
              <a:rPr lang="pt-BR" sz="4400" dirty="0"/>
            </a:br>
            <a:endParaRPr lang="pt-BR" sz="4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668379"/>
            <a:ext cx="10515600" cy="478513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pt-BR" dirty="0" err="1"/>
              <a:t>Hipovolêmia</a:t>
            </a:r>
            <a:r>
              <a:rPr lang="pt-BR" dirty="0"/>
              <a:t> aguda ou restrição diastólica aguda do coração </a:t>
            </a:r>
            <a:r>
              <a:rPr lang="pt-BR" sz="2600" dirty="0"/>
              <a:t>(tamponamento cardíaco)</a:t>
            </a:r>
          </a:p>
          <a:p>
            <a:pPr lvl="2"/>
            <a:r>
              <a:rPr lang="pt-BR" sz="2800" dirty="0"/>
              <a:t>Identificar a fonte de hemorragia</a:t>
            </a:r>
          </a:p>
          <a:p>
            <a:pPr lvl="3"/>
            <a:r>
              <a:rPr lang="pt-BR" sz="2400" dirty="0"/>
              <a:t>Compressão direta</a:t>
            </a:r>
          </a:p>
          <a:p>
            <a:pPr lvl="3"/>
            <a:r>
              <a:rPr lang="pt-BR" sz="2400" dirty="0"/>
              <a:t>Torniquetes</a:t>
            </a:r>
          </a:p>
          <a:p>
            <a:pPr lvl="3"/>
            <a:r>
              <a:rPr lang="pt-BR" sz="2400" dirty="0"/>
              <a:t>Pinças hemostáticas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926" y="4801218"/>
            <a:ext cx="3878179" cy="172363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231" y="2540662"/>
            <a:ext cx="2677695" cy="204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4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10889"/>
            <a:ext cx="10515600" cy="1460500"/>
          </a:xfrm>
        </p:spPr>
        <p:txBody>
          <a:bodyPr>
            <a:normAutofit fontScale="90000"/>
          </a:bodyPr>
          <a:lstStyle/>
          <a:p>
            <a:r>
              <a:rPr lang="pt-BR" sz="4900" dirty="0"/>
              <a:t>Condições rapidamente fatais </a:t>
            </a:r>
            <a:r>
              <a:rPr lang="pt-BR" sz="4400" dirty="0"/>
              <a:t/>
            </a:r>
            <a:br>
              <a:rPr lang="pt-BR" sz="4400" dirty="0"/>
            </a:br>
            <a:r>
              <a:rPr lang="pt-BR" sz="4400" u="sng" dirty="0">
                <a:solidFill>
                  <a:srgbClr val="FF0000"/>
                </a:solidFill>
              </a:rPr>
              <a:t>Circulação inadequada</a:t>
            </a:r>
            <a:r>
              <a:rPr lang="pt-BR" sz="4400" dirty="0"/>
              <a:t/>
            </a:r>
            <a:br>
              <a:rPr lang="pt-BR" sz="4400" dirty="0"/>
            </a:br>
            <a:endParaRPr lang="pt-BR" sz="4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66537" y="1565252"/>
            <a:ext cx="10515600" cy="42901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dirty="0"/>
              <a:t>Principais áreas de hemorragia interna:</a:t>
            </a:r>
          </a:p>
          <a:p>
            <a:pPr lvl="2"/>
            <a:r>
              <a:rPr lang="pt-BR" sz="2800" dirty="0"/>
              <a:t>Tórax</a:t>
            </a:r>
          </a:p>
          <a:p>
            <a:pPr lvl="2"/>
            <a:r>
              <a:rPr lang="pt-BR" sz="2800" dirty="0"/>
              <a:t>Abdome</a:t>
            </a:r>
          </a:p>
          <a:p>
            <a:pPr lvl="2"/>
            <a:r>
              <a:rPr lang="pt-BR" sz="2800" dirty="0"/>
              <a:t>Retroperitônio</a:t>
            </a:r>
          </a:p>
          <a:p>
            <a:pPr lvl="2"/>
            <a:r>
              <a:rPr lang="pt-BR" sz="2800" dirty="0"/>
              <a:t>Pelve</a:t>
            </a:r>
          </a:p>
          <a:p>
            <a:pPr lvl="2"/>
            <a:r>
              <a:rPr lang="pt-BR" sz="2800" dirty="0"/>
              <a:t>Ossos longos</a:t>
            </a:r>
          </a:p>
        </p:txBody>
      </p:sp>
      <p:pic>
        <p:nvPicPr>
          <p:cNvPr id="4" name="Picture 8" descr="C:\Documents and Settings\All Users\Documentos\Monitores\Bernardo\Site\FOTOS\Trauma de torax\Tt_manubrio01- bicicle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947" y="2232671"/>
            <a:ext cx="2108025" cy="158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nts and Settings\All Users\Documentos\Monitores\Bernardo\Site\FOTOS\Trauma pelvico\Geneva Bel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26905" y="4360324"/>
            <a:ext cx="2626895" cy="1751969"/>
          </a:xfrm>
          <a:prstGeom prst="rect">
            <a:avLst/>
          </a:prstGeom>
          <a:noFill/>
        </p:spPr>
      </p:pic>
      <p:pic>
        <p:nvPicPr>
          <p:cNvPr id="6" name="Espaço Reservado para Conteúdo 9" descr="Foto_072108_0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0844" y="3261774"/>
            <a:ext cx="2928938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7571" y="466726"/>
            <a:ext cx="10515600" cy="1460500"/>
          </a:xfrm>
        </p:spPr>
        <p:txBody>
          <a:bodyPr>
            <a:normAutofit fontScale="90000"/>
          </a:bodyPr>
          <a:lstStyle/>
          <a:p>
            <a:r>
              <a:rPr lang="pt-BR" sz="4900" dirty="0"/>
              <a:t>Condições rapidamente fatais </a:t>
            </a:r>
            <a:br>
              <a:rPr lang="pt-BR" sz="4900" dirty="0"/>
            </a:br>
            <a:r>
              <a:rPr lang="pt-BR" sz="4400" u="sng" dirty="0">
                <a:solidFill>
                  <a:srgbClr val="FF0000"/>
                </a:solidFill>
              </a:rPr>
              <a:t>Circulação inadequada</a:t>
            </a:r>
            <a:r>
              <a:rPr lang="pt-BR" sz="4400" dirty="0"/>
              <a:t/>
            </a:r>
            <a:br>
              <a:rPr lang="pt-BR" sz="4400" dirty="0"/>
            </a:br>
            <a:endParaRPr lang="pt-BR" sz="4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46747" y="1673726"/>
            <a:ext cx="10515600" cy="3628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/>
              <a:t>Pulso</a:t>
            </a:r>
          </a:p>
          <a:p>
            <a:r>
              <a:rPr lang="pt-BR" sz="2600" dirty="0"/>
              <a:t>A perda sanguínea pode ser volumosa antes que ocorra taquicardia acentuada;</a:t>
            </a:r>
          </a:p>
          <a:p>
            <a:r>
              <a:rPr lang="pt-BR" sz="2600" dirty="0"/>
              <a:t>A ansiedade e o estresse podem causar taquicardia, sem que tenha ocorrido perda sanguínea correspondente;</a:t>
            </a:r>
          </a:p>
        </p:txBody>
      </p:sp>
    </p:spTree>
    <p:extLst>
      <p:ext uri="{BB962C8B-B14F-4D97-AF65-F5344CB8AC3E}">
        <p14:creationId xmlns:p14="http://schemas.microsoft.com/office/powerpoint/2010/main" val="190622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9514" y="350612"/>
            <a:ext cx="10515600" cy="1460500"/>
          </a:xfrm>
        </p:spPr>
        <p:txBody>
          <a:bodyPr>
            <a:normAutofit fontScale="90000"/>
          </a:bodyPr>
          <a:lstStyle/>
          <a:p>
            <a:r>
              <a:rPr lang="pt-BR" sz="4900" dirty="0"/>
              <a:t>Condições rapidamente fatais </a:t>
            </a:r>
            <a:br>
              <a:rPr lang="pt-BR" sz="4900" dirty="0"/>
            </a:br>
            <a:r>
              <a:rPr lang="pt-BR" sz="4400" u="sng" dirty="0">
                <a:solidFill>
                  <a:srgbClr val="FF0000"/>
                </a:solidFill>
              </a:rPr>
              <a:t>Circulação inadequada</a:t>
            </a:r>
            <a:r>
              <a:rPr lang="pt-BR" sz="4400" dirty="0"/>
              <a:t/>
            </a:r>
            <a:br>
              <a:rPr lang="pt-BR" sz="4400" dirty="0"/>
            </a:br>
            <a:endParaRPr lang="pt-BR" sz="4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68209" y="1629419"/>
            <a:ext cx="10515600" cy="4702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/>
              <a:t>Pressão arterial</a:t>
            </a:r>
          </a:p>
          <a:p>
            <a:r>
              <a:rPr lang="pt-BR" sz="2800" dirty="0"/>
              <a:t>Pode não ser representativa da perda sanguínea;</a:t>
            </a:r>
          </a:p>
          <a:p>
            <a:r>
              <a:rPr lang="pt-BR" sz="2800" dirty="0"/>
              <a:t>A hipotensão pode ocorrer por choque neurogênico;</a:t>
            </a:r>
          </a:p>
          <a:p>
            <a:pPr lvl="1"/>
            <a:r>
              <a:rPr lang="pt-BR" sz="2400" dirty="0"/>
              <a:t>Descarga vagal levando a hipotensão e </a:t>
            </a:r>
            <a:r>
              <a:rPr lang="pt-BR" sz="2400" dirty="0" err="1"/>
              <a:t>bradicardial</a:t>
            </a:r>
            <a:r>
              <a:rPr lang="pt-BR" sz="2400" dirty="0"/>
              <a:t> inicial.</a:t>
            </a:r>
          </a:p>
          <a:p>
            <a:r>
              <a:rPr lang="pt-BR" sz="2800" dirty="0"/>
              <a:t>Pode indicar hipovolemia ou choque hipovolêmico</a:t>
            </a:r>
            <a:r>
              <a:rPr lang="pt-BR" sz="2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005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9514" y="350612"/>
            <a:ext cx="10515600" cy="1460500"/>
          </a:xfrm>
        </p:spPr>
        <p:txBody>
          <a:bodyPr>
            <a:normAutofit fontScale="90000"/>
          </a:bodyPr>
          <a:lstStyle/>
          <a:p>
            <a:r>
              <a:rPr lang="pt-BR" sz="4900" dirty="0"/>
              <a:t>Condições rapidamente fatais </a:t>
            </a:r>
            <a:br>
              <a:rPr lang="pt-BR" sz="4900" dirty="0"/>
            </a:br>
            <a:r>
              <a:rPr lang="pt-BR" sz="4400" u="sng" dirty="0">
                <a:solidFill>
                  <a:srgbClr val="FF0000"/>
                </a:solidFill>
              </a:rPr>
              <a:t>Circulação inadequada</a:t>
            </a:r>
            <a:r>
              <a:rPr lang="pt-BR" sz="4400" dirty="0"/>
              <a:t/>
            </a:r>
            <a:br>
              <a:rPr lang="pt-BR" sz="4400" dirty="0"/>
            </a:br>
            <a:endParaRPr lang="pt-BR" sz="4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55914" y="1811112"/>
            <a:ext cx="10515600" cy="4702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/>
              <a:t>Pressão arterial</a:t>
            </a:r>
          </a:p>
          <a:p>
            <a:r>
              <a:rPr lang="pt-BR" sz="2600" dirty="0"/>
              <a:t>Hipertensão</a:t>
            </a:r>
          </a:p>
          <a:p>
            <a:pPr lvl="1"/>
            <a:r>
              <a:rPr lang="pt-BR" sz="2600" dirty="0"/>
              <a:t>Hipertensão prévia;</a:t>
            </a:r>
          </a:p>
          <a:p>
            <a:pPr lvl="1"/>
            <a:r>
              <a:rPr lang="pt-BR" sz="2600" dirty="0"/>
              <a:t>Lesão do sistema nervoso central.</a:t>
            </a:r>
          </a:p>
        </p:txBody>
      </p:sp>
    </p:spTree>
    <p:extLst>
      <p:ext uri="{BB962C8B-B14F-4D97-AF65-F5344CB8AC3E}">
        <p14:creationId xmlns:p14="http://schemas.microsoft.com/office/powerpoint/2010/main" val="52716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057" y="379640"/>
            <a:ext cx="10515600" cy="1460500"/>
          </a:xfrm>
        </p:spPr>
        <p:txBody>
          <a:bodyPr>
            <a:normAutofit fontScale="90000"/>
          </a:bodyPr>
          <a:lstStyle/>
          <a:p>
            <a:r>
              <a:rPr lang="pt-BR" sz="4900" dirty="0"/>
              <a:t>Condições rapidamente fatais </a:t>
            </a:r>
            <a:r>
              <a:rPr lang="pt-BR" sz="4400" dirty="0"/>
              <a:t/>
            </a:r>
            <a:br>
              <a:rPr lang="pt-BR" sz="4400" dirty="0"/>
            </a:br>
            <a:r>
              <a:rPr lang="pt-BR" sz="4400" u="sng" dirty="0">
                <a:solidFill>
                  <a:srgbClr val="FF0000"/>
                </a:solidFill>
              </a:rPr>
              <a:t>Circulação inadequada</a:t>
            </a:r>
            <a:r>
              <a:rPr lang="pt-BR" sz="4400" dirty="0"/>
              <a:t/>
            </a:r>
            <a:br>
              <a:rPr lang="pt-BR" sz="4400" dirty="0"/>
            </a:br>
            <a:endParaRPr lang="pt-BR" sz="4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57298" y="1840140"/>
            <a:ext cx="10515600" cy="4740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/>
              <a:t>Diurese</a:t>
            </a:r>
          </a:p>
          <a:p>
            <a:pPr lvl="1"/>
            <a:r>
              <a:rPr lang="pt-BR" dirty="0"/>
              <a:t>Diurese mínima aceitável  40 ml/hora;</a:t>
            </a:r>
          </a:p>
          <a:p>
            <a:pPr lvl="1"/>
            <a:r>
              <a:rPr lang="pt-BR" sz="2800" dirty="0"/>
              <a:t>Valores inferiores </a:t>
            </a:r>
            <a:r>
              <a:rPr lang="mr-IN" sz="2800" dirty="0"/>
              <a:t>–</a:t>
            </a:r>
            <a:r>
              <a:rPr lang="pt-BR" sz="2800" dirty="0"/>
              <a:t> lesão de uretra, de bexiga ou </a:t>
            </a:r>
            <a:r>
              <a:rPr lang="pt-BR" sz="2800" dirty="0" err="1"/>
              <a:t>arteria</a:t>
            </a:r>
            <a:r>
              <a:rPr lang="pt-BR" sz="2800" dirty="0"/>
              <a:t> renal; ou choque hipovolêmico instalado.</a:t>
            </a:r>
          </a:p>
          <a:p>
            <a:pPr marL="0" indent="0">
              <a:buNone/>
            </a:pPr>
            <a:r>
              <a:rPr lang="pt-BR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6226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ÉTICA NO APH</a:t>
            </a:r>
            <a:endParaRPr lang="pt-BR" dirty="0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ÉTICA :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pt-BR" dirty="0"/>
          </a:p>
          <a:p>
            <a:r>
              <a:rPr lang="pt-BR" dirty="0"/>
              <a:t>Conjunto de regras e preceitos de ordem valorativa e moral de um indivíduo, de um grupo social ou de uma sociedade. É agir dentro dos padrões convencionais, é proceder bem e não prejudicar o próximo.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2" name="Espaço Reservado para Conteúdo 1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2420888"/>
            <a:ext cx="3888432" cy="3600400"/>
          </a:xfrm>
        </p:spPr>
      </p:pic>
    </p:spTree>
    <p:extLst>
      <p:ext uri="{BB962C8B-B14F-4D97-AF65-F5344CB8AC3E}">
        <p14:creationId xmlns:p14="http://schemas.microsoft.com/office/powerpoint/2010/main" val="313539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87351"/>
            <a:ext cx="10515600" cy="1460500"/>
          </a:xfrm>
        </p:spPr>
        <p:txBody>
          <a:bodyPr>
            <a:normAutofit fontScale="90000"/>
          </a:bodyPr>
          <a:lstStyle/>
          <a:p>
            <a:r>
              <a:rPr lang="pt-BR" sz="4900" dirty="0"/>
              <a:t>Condições rapidamente fatais </a:t>
            </a:r>
            <a:r>
              <a:rPr lang="pt-BR" sz="4400" dirty="0"/>
              <a:t/>
            </a:r>
            <a:br>
              <a:rPr lang="pt-BR" sz="4400" dirty="0"/>
            </a:br>
            <a:r>
              <a:rPr lang="pt-BR" sz="4400" u="sng" dirty="0">
                <a:solidFill>
                  <a:srgbClr val="FF0000"/>
                </a:solidFill>
              </a:rPr>
              <a:t>Circulação inadequada</a:t>
            </a:r>
            <a:r>
              <a:rPr lang="pt-BR" sz="4400" dirty="0"/>
              <a:t/>
            </a:r>
            <a:br>
              <a:rPr lang="pt-BR" sz="4400" dirty="0"/>
            </a:br>
            <a:endParaRPr lang="pt-BR" sz="4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947851"/>
            <a:ext cx="10515600" cy="4740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/>
              <a:t>Palidez cutaneomucosa</a:t>
            </a:r>
          </a:p>
          <a:p>
            <a:pPr lvl="1"/>
            <a:r>
              <a:rPr lang="pt-BR" dirty="0"/>
              <a:t>Perda volêmica </a:t>
            </a:r>
            <a:r>
              <a:rPr lang="mr-IN" dirty="0"/>
              <a:t>–</a:t>
            </a:r>
            <a:r>
              <a:rPr lang="pt-BR" dirty="0"/>
              <a:t> a palidez é persistente;</a:t>
            </a:r>
          </a:p>
          <a:p>
            <a:pPr lvl="1"/>
            <a:r>
              <a:rPr lang="pt-BR" dirty="0"/>
              <a:t>Choque neurogênico -  a palidez regride rapidamente frente a infusão de solução salina.</a:t>
            </a:r>
          </a:p>
          <a:p>
            <a:pPr lvl="1"/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195022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900" dirty="0"/>
              <a:t>Condições rapidamente fatais </a:t>
            </a:r>
            <a:r>
              <a:rPr lang="pt-BR" sz="4400" dirty="0"/>
              <a:t/>
            </a:r>
            <a:br>
              <a:rPr lang="pt-BR" sz="4400" dirty="0"/>
            </a:br>
            <a:r>
              <a:rPr lang="pt-BR" sz="4400" u="sng" dirty="0">
                <a:solidFill>
                  <a:srgbClr val="FF0000"/>
                </a:solidFill>
              </a:rPr>
              <a:t>Circulação inadequada</a:t>
            </a:r>
            <a:r>
              <a:rPr lang="pt-BR" sz="4400" dirty="0"/>
              <a:t/>
            </a:r>
            <a:br>
              <a:rPr lang="pt-BR" sz="4400" dirty="0"/>
            </a:br>
            <a:endParaRPr lang="pt-BR" sz="4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/>
              <a:t>Sudorese</a:t>
            </a:r>
          </a:p>
          <a:p>
            <a:pPr lvl="1" algn="just"/>
            <a:r>
              <a:rPr lang="pt-BR" dirty="0"/>
              <a:t>O quadro de sudorese fria e profusa aparece em TODOS os pacientes chocados, independente da etiologia do choque.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952" y="1825625"/>
            <a:ext cx="3890096" cy="4351338"/>
          </a:xfrm>
        </p:spPr>
      </p:pic>
    </p:spTree>
    <p:extLst>
      <p:ext uri="{BB962C8B-B14F-4D97-AF65-F5344CB8AC3E}">
        <p14:creationId xmlns:p14="http://schemas.microsoft.com/office/powerpoint/2010/main" val="201285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423183"/>
            <a:ext cx="10515600" cy="1460500"/>
          </a:xfrm>
        </p:spPr>
        <p:txBody>
          <a:bodyPr>
            <a:normAutofit fontScale="90000"/>
          </a:bodyPr>
          <a:lstStyle/>
          <a:p>
            <a:r>
              <a:rPr lang="pt-BR" sz="4900" dirty="0"/>
              <a:t>Condições rapidamente fatais </a:t>
            </a:r>
            <a:r>
              <a:rPr lang="pt-BR" sz="4400" dirty="0"/>
              <a:t/>
            </a:r>
            <a:br>
              <a:rPr lang="pt-BR" sz="4400" dirty="0"/>
            </a:br>
            <a:r>
              <a:rPr lang="pt-BR" sz="4400" u="sng" dirty="0">
                <a:solidFill>
                  <a:srgbClr val="FF0000"/>
                </a:solidFill>
              </a:rPr>
              <a:t>Circulação inadequada</a:t>
            </a:r>
            <a:r>
              <a:rPr lang="pt-BR" sz="4400" dirty="0"/>
              <a:t/>
            </a:r>
            <a:br>
              <a:rPr lang="pt-BR" sz="4400" dirty="0"/>
            </a:br>
            <a:endParaRPr lang="pt-BR" sz="4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62000" y="1578883"/>
            <a:ext cx="10515600" cy="4740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/>
              <a:t>Pressão venosa central</a:t>
            </a:r>
          </a:p>
          <a:p>
            <a:pPr lvl="1"/>
            <a:r>
              <a:rPr lang="pt-BR" dirty="0"/>
              <a:t>Para que a medida seja fidedigna é necessário que:</a:t>
            </a:r>
          </a:p>
          <a:p>
            <a:pPr lvl="2"/>
            <a:r>
              <a:rPr lang="pt-BR" dirty="0"/>
              <a:t>A ponta do cateter esteja posicionada na junção da veia cava superior com o átrio direito.</a:t>
            </a:r>
          </a:p>
          <a:p>
            <a:pPr lvl="2"/>
            <a:r>
              <a:rPr lang="pt-BR" dirty="0"/>
              <a:t>Utilização do mesmo ponto de leitura da PVC no paciente.</a:t>
            </a:r>
          </a:p>
        </p:txBody>
      </p:sp>
    </p:spTree>
    <p:extLst>
      <p:ext uri="{BB962C8B-B14F-4D97-AF65-F5344CB8AC3E}">
        <p14:creationId xmlns:p14="http://schemas.microsoft.com/office/powerpoint/2010/main" val="105141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535477"/>
            <a:ext cx="10515600" cy="1460500"/>
          </a:xfrm>
        </p:spPr>
        <p:txBody>
          <a:bodyPr>
            <a:normAutofit fontScale="90000"/>
          </a:bodyPr>
          <a:lstStyle/>
          <a:p>
            <a:r>
              <a:rPr lang="pt-BR" sz="4900" dirty="0"/>
              <a:t>Condições rapidamente fatais </a:t>
            </a:r>
            <a:r>
              <a:rPr lang="pt-BR" sz="4400" dirty="0"/>
              <a:t/>
            </a:r>
            <a:br>
              <a:rPr lang="pt-BR" sz="4400" dirty="0"/>
            </a:br>
            <a:r>
              <a:rPr lang="pt-BR" sz="4400" u="sng" dirty="0">
                <a:solidFill>
                  <a:srgbClr val="FF0000"/>
                </a:solidFill>
              </a:rPr>
              <a:t>Circulação inadequada</a:t>
            </a:r>
            <a:r>
              <a:rPr lang="pt-BR" sz="4400" dirty="0"/>
              <a:t/>
            </a:r>
            <a:br>
              <a:rPr lang="pt-BR" sz="4400" dirty="0"/>
            </a:br>
            <a:endParaRPr lang="pt-BR" sz="4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62000" y="1578883"/>
            <a:ext cx="10515600" cy="4740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/>
              <a:t>Pressão venosa central</a:t>
            </a:r>
          </a:p>
          <a:p>
            <a:pPr lvl="1"/>
            <a:r>
              <a:rPr lang="pt-BR" dirty="0"/>
              <a:t>PVC elevada (maior que 15 cm de água)</a:t>
            </a:r>
          </a:p>
          <a:p>
            <a:pPr lvl="2"/>
            <a:r>
              <a:rPr lang="pt-BR" dirty="0" err="1"/>
              <a:t>Hiperhidratação</a:t>
            </a:r>
            <a:r>
              <a:rPr lang="pt-BR" dirty="0"/>
              <a:t>, por falência de bomba cardíaca, tamponamento cardíaco.</a:t>
            </a:r>
          </a:p>
          <a:p>
            <a:pPr lvl="1"/>
            <a:r>
              <a:rPr lang="pt-BR" dirty="0"/>
              <a:t>PVC Baixa (menor que 5 cm de água)</a:t>
            </a:r>
          </a:p>
          <a:p>
            <a:pPr lvl="2"/>
            <a:r>
              <a:rPr lang="pt-BR" dirty="0"/>
              <a:t>Hipovolemia severa</a:t>
            </a:r>
          </a:p>
        </p:txBody>
      </p:sp>
    </p:spTree>
    <p:extLst>
      <p:ext uri="{BB962C8B-B14F-4D97-AF65-F5344CB8AC3E}">
        <p14:creationId xmlns:p14="http://schemas.microsoft.com/office/powerpoint/2010/main" val="46847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471310"/>
            <a:ext cx="10515600" cy="1460500"/>
          </a:xfrm>
        </p:spPr>
        <p:txBody>
          <a:bodyPr>
            <a:normAutofit fontScale="90000"/>
          </a:bodyPr>
          <a:lstStyle/>
          <a:p>
            <a:r>
              <a:rPr lang="pt-BR" sz="4900" dirty="0"/>
              <a:t>Condições rapidamente fatais </a:t>
            </a:r>
            <a:r>
              <a:rPr lang="pt-BR" sz="4400" dirty="0"/>
              <a:t/>
            </a:r>
            <a:br>
              <a:rPr lang="pt-BR" sz="4400" dirty="0"/>
            </a:br>
            <a:r>
              <a:rPr lang="pt-BR" sz="4400" u="sng" dirty="0">
                <a:solidFill>
                  <a:srgbClr val="FF0000"/>
                </a:solidFill>
              </a:rPr>
              <a:t>Circulação inadequada</a:t>
            </a:r>
            <a:r>
              <a:rPr lang="pt-BR" sz="4400" dirty="0"/>
              <a:t/>
            </a:r>
            <a:br>
              <a:rPr lang="pt-BR" sz="4400" dirty="0"/>
            </a:br>
            <a:endParaRPr lang="pt-BR" sz="4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62000" y="1578883"/>
            <a:ext cx="10515600" cy="4740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/>
              <a:t>Pressão venosa central</a:t>
            </a:r>
          </a:p>
          <a:p>
            <a:pPr marL="0" indent="0">
              <a:buNone/>
            </a:pPr>
            <a:r>
              <a:rPr lang="pt-BR" sz="2800" dirty="0"/>
              <a:t>Pode ser medida em centímetros de água ou em milímetros de mercúrio.</a:t>
            </a:r>
          </a:p>
          <a:p>
            <a:pPr marL="0" indent="0">
              <a:buNone/>
            </a:pPr>
            <a:endParaRPr lang="pt-BR" sz="2800" dirty="0"/>
          </a:p>
          <a:p>
            <a:pPr marL="0" indent="0" algn="ctr">
              <a:buNone/>
            </a:pPr>
            <a:r>
              <a:rPr lang="pt-BR" sz="2800" dirty="0">
                <a:solidFill>
                  <a:srgbClr val="FF0000"/>
                </a:solidFill>
              </a:rPr>
              <a:t>Pressão em cm de H</a:t>
            </a:r>
            <a:r>
              <a:rPr lang="pt-BR" sz="2800" baseline="-25000" dirty="0">
                <a:solidFill>
                  <a:srgbClr val="FF0000"/>
                </a:solidFill>
              </a:rPr>
              <a:t>2</a:t>
            </a:r>
            <a:r>
              <a:rPr lang="pt-BR" sz="2800" dirty="0">
                <a:solidFill>
                  <a:srgbClr val="FF0000"/>
                </a:solidFill>
              </a:rPr>
              <a:t>0 / por 1,36 = Pressão em mm de mercúrio</a:t>
            </a:r>
          </a:p>
          <a:p>
            <a:pPr marL="0" indent="0">
              <a:buNone/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53983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397855"/>
            <a:ext cx="10515600" cy="1460500"/>
          </a:xfrm>
        </p:spPr>
        <p:txBody>
          <a:bodyPr>
            <a:normAutofit fontScale="90000"/>
          </a:bodyPr>
          <a:lstStyle/>
          <a:p>
            <a:r>
              <a:rPr lang="pt-BR" sz="4900" dirty="0"/>
              <a:t>Condições rapidamente fatais </a:t>
            </a:r>
            <a:r>
              <a:rPr lang="pt-BR" sz="4400" dirty="0"/>
              <a:t/>
            </a:r>
            <a:br>
              <a:rPr lang="pt-BR" sz="4400" dirty="0"/>
            </a:br>
            <a:r>
              <a:rPr lang="pt-BR" sz="4900" u="sng" dirty="0">
                <a:solidFill>
                  <a:srgbClr val="FF0000"/>
                </a:solidFill>
              </a:rPr>
              <a:t>Circulação inadequada</a:t>
            </a:r>
            <a:r>
              <a:rPr lang="pt-BR" sz="4400" dirty="0"/>
              <a:t/>
            </a:r>
            <a:br>
              <a:rPr lang="pt-BR" sz="4400" dirty="0"/>
            </a:br>
            <a:endParaRPr lang="pt-BR" sz="4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62000" y="1578883"/>
            <a:ext cx="10515600" cy="4740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/>
              <a:t>Pressão artéria pulmonar</a:t>
            </a:r>
          </a:p>
          <a:p>
            <a:pPr lvl="1"/>
            <a:r>
              <a:rPr lang="pt-BR" sz="2600" dirty="0"/>
              <a:t>Gera informação  sobre a pressão de enchimento do coração esquerdo;</a:t>
            </a:r>
          </a:p>
          <a:p>
            <a:pPr lvl="1"/>
            <a:r>
              <a:rPr lang="pt-BR" sz="2600" dirty="0"/>
              <a:t>Permite a medida do débito cardíaco.</a:t>
            </a:r>
          </a:p>
          <a:p>
            <a:pPr lvl="1"/>
            <a:r>
              <a:rPr lang="pt-BR" sz="2600" dirty="0"/>
              <a:t>O cateter de </a:t>
            </a:r>
            <a:r>
              <a:rPr lang="pt-BR" sz="2600" dirty="0" err="1"/>
              <a:t>Swan</a:t>
            </a:r>
            <a:r>
              <a:rPr lang="pt-BR" sz="2600" dirty="0"/>
              <a:t>- </a:t>
            </a:r>
            <a:r>
              <a:rPr lang="pt-BR" sz="2600" dirty="0" err="1"/>
              <a:t>Ganz</a:t>
            </a:r>
            <a:r>
              <a:rPr lang="pt-BR" sz="2600" dirty="0"/>
              <a:t> permite a verificação da pressão em cunha da artéria pulmonar. </a:t>
            </a:r>
          </a:p>
          <a:p>
            <a:pPr lvl="2"/>
            <a:r>
              <a:rPr lang="pt-BR" sz="2200" dirty="0"/>
              <a:t>Punção de veia subclávia ou veia jugular interna. </a:t>
            </a:r>
          </a:p>
          <a:p>
            <a:r>
              <a:rPr lang="pt-BR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5657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341767"/>
            <a:ext cx="10515600" cy="1460500"/>
          </a:xfrm>
        </p:spPr>
        <p:txBody>
          <a:bodyPr>
            <a:normAutofit fontScale="90000"/>
          </a:bodyPr>
          <a:lstStyle/>
          <a:p>
            <a:r>
              <a:rPr lang="pt-BR" sz="4900" dirty="0"/>
              <a:t>Condições rapidamente fatais </a:t>
            </a:r>
            <a:br>
              <a:rPr lang="pt-BR" sz="4900" dirty="0"/>
            </a:br>
            <a:r>
              <a:rPr lang="pt-BR" sz="4400" u="sng" dirty="0">
                <a:solidFill>
                  <a:srgbClr val="FF0000"/>
                </a:solidFill>
              </a:rPr>
              <a:t>Circulação inadequada</a:t>
            </a:r>
            <a:r>
              <a:rPr lang="pt-BR" sz="4400" dirty="0"/>
              <a:t/>
            </a:r>
            <a:br>
              <a:rPr lang="pt-BR" sz="4400" dirty="0"/>
            </a:br>
            <a:endParaRPr lang="pt-BR" sz="4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62000" y="1578883"/>
            <a:ext cx="10515600" cy="4740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dirty="0"/>
              <a:t>	</a:t>
            </a:r>
          </a:p>
          <a:p>
            <a:pPr lvl="1"/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44" y="2025651"/>
            <a:ext cx="4196443" cy="300745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530" y="1771925"/>
            <a:ext cx="5805714" cy="399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3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9514" y="350612"/>
            <a:ext cx="10515600" cy="1460500"/>
          </a:xfrm>
        </p:spPr>
        <p:txBody>
          <a:bodyPr>
            <a:normAutofit fontScale="90000"/>
          </a:bodyPr>
          <a:lstStyle/>
          <a:p>
            <a:r>
              <a:rPr lang="pt-BR" sz="4900" dirty="0"/>
              <a:t>Condições rapidamente fatais </a:t>
            </a:r>
            <a:br>
              <a:rPr lang="pt-BR" sz="4900" dirty="0"/>
            </a:br>
            <a:r>
              <a:rPr lang="pt-BR" sz="4400" u="sng" dirty="0">
                <a:solidFill>
                  <a:srgbClr val="FF0000"/>
                </a:solidFill>
              </a:rPr>
              <a:t>Circulação inadequada</a:t>
            </a:r>
            <a:r>
              <a:rPr lang="pt-BR" sz="4400" dirty="0"/>
              <a:t/>
            </a:r>
            <a:br>
              <a:rPr lang="pt-BR" sz="4400" dirty="0"/>
            </a:br>
            <a:endParaRPr lang="pt-BR" sz="4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39872" y="1545770"/>
            <a:ext cx="10515600" cy="42775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/>
              <a:t>Identificação da fonte de sangramento</a:t>
            </a:r>
          </a:p>
          <a:p>
            <a:pPr lvl="1"/>
            <a:r>
              <a:rPr lang="pt-BR" dirty="0"/>
              <a:t>Radio</a:t>
            </a:r>
            <a:r>
              <a:rPr lang="pt-BR" sz="3200" dirty="0"/>
              <a:t>g</a:t>
            </a:r>
            <a:r>
              <a:rPr lang="pt-BR" dirty="0"/>
              <a:t>rafia de tórax e pelve;</a:t>
            </a:r>
          </a:p>
          <a:p>
            <a:pPr lvl="1"/>
            <a:r>
              <a:rPr lang="pt-BR" dirty="0"/>
              <a:t>Avaliação </a:t>
            </a:r>
            <a:r>
              <a:rPr lang="pt-BR" dirty="0" err="1"/>
              <a:t>ultrassonografica</a:t>
            </a:r>
            <a:r>
              <a:rPr lang="pt-BR" dirty="0"/>
              <a:t> direcionada para trauma;</a:t>
            </a:r>
          </a:p>
        </p:txBody>
      </p:sp>
    </p:spTree>
    <p:extLst>
      <p:ext uri="{BB962C8B-B14F-4D97-AF65-F5344CB8AC3E}">
        <p14:creationId xmlns:p14="http://schemas.microsoft.com/office/powerpoint/2010/main" val="173869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900" dirty="0"/>
              <a:t>Condições rapidamente fatais </a:t>
            </a:r>
            <a:br>
              <a:rPr lang="pt-BR" sz="4900" dirty="0"/>
            </a:br>
            <a:r>
              <a:rPr lang="pt-BR" sz="4400" u="sng" dirty="0">
                <a:solidFill>
                  <a:srgbClr val="FF0000"/>
                </a:solidFill>
              </a:rPr>
              <a:t>Circulação inadequada</a:t>
            </a:r>
            <a:r>
              <a:rPr lang="pt-BR" sz="4400" dirty="0"/>
              <a:t/>
            </a:r>
            <a:br>
              <a:rPr lang="pt-BR" sz="4400" dirty="0"/>
            </a:br>
            <a:endParaRPr lang="pt-BR" sz="4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pt-BR" b="1" dirty="0"/>
              <a:t>Conduta</a:t>
            </a:r>
            <a:endParaRPr lang="pt-BR" dirty="0"/>
          </a:p>
          <a:p>
            <a:r>
              <a:rPr lang="pt-BR" sz="2800" dirty="0"/>
              <a:t>Acesso venoso periférico.</a:t>
            </a:r>
          </a:p>
          <a:p>
            <a:r>
              <a:rPr lang="pt-BR" sz="2800" dirty="0"/>
              <a:t>Realizar </a:t>
            </a:r>
            <a:r>
              <a:rPr lang="pt-BR" sz="2800" dirty="0" err="1"/>
              <a:t>tipagem</a:t>
            </a:r>
            <a:r>
              <a:rPr lang="pt-BR" sz="2800" dirty="0"/>
              <a:t> sanguínea, prova cruzada, exames </a:t>
            </a:r>
            <a:r>
              <a:rPr lang="pt-BR" sz="2800" dirty="0" err="1"/>
              <a:t>laboratóriais</a:t>
            </a:r>
            <a:r>
              <a:rPr lang="pt-BR" sz="2800" dirty="0"/>
              <a:t> de rotina, gasometria e nível de lactato.</a:t>
            </a:r>
          </a:p>
          <a:p>
            <a:r>
              <a:rPr lang="pt-BR" sz="2800" dirty="0"/>
              <a:t>Solução </a:t>
            </a:r>
            <a:r>
              <a:rPr lang="pt-BR" sz="2800" dirty="0" err="1"/>
              <a:t>istônica</a:t>
            </a:r>
            <a:r>
              <a:rPr lang="pt-BR" sz="2800" dirty="0"/>
              <a:t> em </a:t>
            </a:r>
            <a:r>
              <a:rPr lang="pt-BR" sz="2800" dirty="0" err="1"/>
              <a:t>bolus</a:t>
            </a:r>
            <a:r>
              <a:rPr lang="pt-BR" sz="2800" dirty="0"/>
              <a:t> de 1 a 2 litros aquecidos, após avaliação.</a:t>
            </a:r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9111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900" dirty="0"/>
              <a:t>Condições rapidamente fatais </a:t>
            </a:r>
            <a:br>
              <a:rPr lang="pt-BR" sz="4900" dirty="0"/>
            </a:br>
            <a:r>
              <a:rPr lang="pt-BR" sz="4400" u="sng" dirty="0">
                <a:solidFill>
                  <a:srgbClr val="FF0000"/>
                </a:solidFill>
              </a:rPr>
              <a:t>Circulação inadequada</a:t>
            </a:r>
            <a:r>
              <a:rPr lang="pt-BR" sz="4400" dirty="0"/>
              <a:t/>
            </a:r>
            <a:br>
              <a:rPr lang="pt-BR" sz="4400" dirty="0"/>
            </a:br>
            <a:endParaRPr lang="pt-BR" sz="4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pt-BR" b="1" dirty="0"/>
              <a:t>Conduta</a:t>
            </a:r>
            <a:endParaRPr lang="pt-BR" dirty="0"/>
          </a:p>
          <a:p>
            <a:r>
              <a:rPr lang="pt-BR" sz="2800" dirty="0"/>
              <a:t>Aquecer a vítima</a:t>
            </a:r>
          </a:p>
          <a:p>
            <a:r>
              <a:rPr lang="pt-BR" sz="2800" dirty="0"/>
              <a:t>Monitoração eletrocardiográfica</a:t>
            </a:r>
          </a:p>
          <a:p>
            <a:r>
              <a:rPr lang="pt-BR" sz="2800" dirty="0" err="1"/>
              <a:t>Cateterização</a:t>
            </a:r>
            <a:r>
              <a:rPr lang="pt-BR" sz="2800" dirty="0"/>
              <a:t> urinária e gástrica</a:t>
            </a:r>
          </a:p>
          <a:p>
            <a:r>
              <a:rPr lang="pt-BR" sz="2800" dirty="0"/>
              <a:t>Outras monitorizações </a:t>
            </a:r>
            <a:r>
              <a:rPr lang="mr-IN" sz="2800" dirty="0"/>
              <a:t>–</a:t>
            </a:r>
            <a:r>
              <a:rPr lang="pt-BR" sz="2800" dirty="0"/>
              <a:t> frequência </a:t>
            </a:r>
            <a:r>
              <a:rPr lang="pt-BR" sz="2800" dirty="0" err="1"/>
              <a:t>cardáica</a:t>
            </a:r>
            <a:r>
              <a:rPr lang="pt-BR" sz="2800" dirty="0"/>
              <a:t>, </a:t>
            </a:r>
            <a:r>
              <a:rPr lang="pt-BR" sz="2800" dirty="0" err="1"/>
              <a:t>oximetria</a:t>
            </a:r>
            <a:r>
              <a:rPr lang="pt-BR" sz="2800" dirty="0"/>
              <a:t>, pressão arterial, exames radiológicos de tórax e pelve</a:t>
            </a:r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205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ÉTICA NO APH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ÉTICA PROFISSIONAL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pt-BR" dirty="0"/>
          </a:p>
          <a:p>
            <a:r>
              <a:rPr lang="pt-BR" dirty="0"/>
              <a:t>Conjunto de normas e princípios que formam a consciência do profissional, orientando sua conduta entre seus pares, cidadãos, instituições à que prestam serviços, entre outros.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2636913"/>
            <a:ext cx="3888432" cy="2664295"/>
          </a:xfrm>
        </p:spPr>
      </p:pic>
    </p:spTree>
    <p:extLst>
      <p:ext uri="{BB962C8B-B14F-4D97-AF65-F5344CB8AC3E}">
        <p14:creationId xmlns:p14="http://schemas.microsoft.com/office/powerpoint/2010/main" val="236697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900" dirty="0"/>
              <a:t>Condições rapidamente fatais </a:t>
            </a:r>
            <a:br>
              <a:rPr lang="pt-BR" sz="4900" dirty="0"/>
            </a:br>
            <a:r>
              <a:rPr lang="pt-BR" sz="4400" u="sng" dirty="0">
                <a:solidFill>
                  <a:srgbClr val="FF0000"/>
                </a:solidFill>
              </a:rPr>
              <a:t>Circulação inadequada</a:t>
            </a:r>
            <a:r>
              <a:rPr lang="pt-BR" sz="4400" dirty="0"/>
              <a:t/>
            </a:r>
            <a:br>
              <a:rPr lang="pt-BR" sz="4400" dirty="0"/>
            </a:br>
            <a:endParaRPr lang="pt-BR" sz="4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Tratamento</a:t>
            </a:r>
            <a:r>
              <a:rPr lang="pt-BR" dirty="0"/>
              <a:t> </a:t>
            </a:r>
          </a:p>
          <a:p>
            <a:pPr lvl="1"/>
            <a:r>
              <a:rPr lang="pt-BR" dirty="0"/>
              <a:t>Descompressão de tórax</a:t>
            </a:r>
          </a:p>
          <a:p>
            <a:pPr lvl="1"/>
            <a:r>
              <a:rPr lang="pt-BR" dirty="0"/>
              <a:t>Compressão de pelve</a:t>
            </a:r>
          </a:p>
          <a:p>
            <a:pPr lvl="1"/>
            <a:r>
              <a:rPr lang="pt-BR" dirty="0"/>
              <a:t>Imobilizadores</a:t>
            </a:r>
          </a:p>
          <a:p>
            <a:pPr lvl="1"/>
            <a:r>
              <a:rPr lang="pt-BR" dirty="0"/>
              <a:t>Intervenções cirúrgicas</a:t>
            </a:r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485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Tamponamento Cardíaco</a:t>
            </a:r>
          </a:p>
        </p:txBody>
      </p:sp>
    </p:spTree>
    <p:extLst>
      <p:ext uri="{BB962C8B-B14F-4D97-AF65-F5344CB8AC3E}">
        <p14:creationId xmlns:p14="http://schemas.microsoft.com/office/powerpoint/2010/main" val="37096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900" dirty="0"/>
              <a:t>Condições rapidamente fatais </a:t>
            </a:r>
            <a:br>
              <a:rPr lang="pt-BR" sz="4900" dirty="0"/>
            </a:br>
            <a:r>
              <a:rPr lang="pt-BR" sz="4400" u="sng" dirty="0">
                <a:solidFill>
                  <a:srgbClr val="FF0000"/>
                </a:solidFill>
              </a:rPr>
              <a:t>Tamponamento Cardíaco</a:t>
            </a:r>
            <a:r>
              <a:rPr lang="pt-BR" sz="4400" dirty="0"/>
              <a:t/>
            </a:r>
            <a:br>
              <a:rPr lang="pt-BR" sz="4400" dirty="0"/>
            </a:br>
            <a:endParaRPr lang="pt-BR" sz="4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Restrição diastólica</a:t>
            </a:r>
          </a:p>
          <a:p>
            <a:pPr lvl="1"/>
            <a:r>
              <a:rPr lang="pt-BR" sz="2400" dirty="0">
                <a:solidFill>
                  <a:srgbClr val="222222"/>
                </a:solidFill>
                <a:latin typeface="Arial" charset="0"/>
              </a:rPr>
              <a:t>veias do pescoço distendidas, </a:t>
            </a:r>
          </a:p>
          <a:p>
            <a:pPr lvl="1"/>
            <a:r>
              <a:rPr lang="pt-BR" sz="2400" dirty="0">
                <a:solidFill>
                  <a:srgbClr val="222222"/>
                </a:solidFill>
                <a:latin typeface="Arial" charset="0"/>
              </a:rPr>
              <a:t>cianose em graus variados</a:t>
            </a:r>
          </a:p>
          <a:p>
            <a:pPr lvl="1"/>
            <a:r>
              <a:rPr lang="pt-BR" sz="2400" dirty="0">
                <a:solidFill>
                  <a:srgbClr val="222222"/>
                </a:solidFill>
                <a:latin typeface="Arial" charset="0"/>
              </a:rPr>
              <a:t>hipotensão ou choque. </a:t>
            </a:r>
          </a:p>
          <a:p>
            <a:pPr lvl="1"/>
            <a:r>
              <a:rPr lang="pt-BR" sz="2400" dirty="0">
                <a:solidFill>
                  <a:srgbClr val="222222"/>
                </a:solidFill>
                <a:latin typeface="Arial" charset="0"/>
              </a:rPr>
              <a:t>Congestão pulmonar</a:t>
            </a:r>
          </a:p>
          <a:p>
            <a:pPr lvl="1"/>
            <a:r>
              <a:rPr lang="pt-BR" sz="2400" dirty="0">
                <a:solidFill>
                  <a:srgbClr val="222222"/>
                </a:solidFill>
                <a:latin typeface="Arial" charset="0"/>
              </a:rPr>
              <a:t>Pulso paradoxal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418943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rgbClr val="222222"/>
                </a:solidFill>
                <a:latin typeface="Arial" charset="0"/>
              </a:rPr>
              <a:t>A tríade de Beck </a:t>
            </a:r>
          </a:p>
          <a:p>
            <a:r>
              <a:rPr lang="pt-BR" sz="2400" dirty="0">
                <a:solidFill>
                  <a:srgbClr val="222222"/>
                </a:solidFill>
                <a:latin typeface="Arial" charset="0"/>
              </a:rPr>
              <a:t>veias distendidas do pescoço, </a:t>
            </a:r>
          </a:p>
          <a:p>
            <a:r>
              <a:rPr lang="pt-BR" sz="2400" dirty="0">
                <a:solidFill>
                  <a:srgbClr val="222222"/>
                </a:solidFill>
                <a:latin typeface="Arial" charset="0"/>
              </a:rPr>
              <a:t>bulhas abafadas </a:t>
            </a:r>
          </a:p>
          <a:p>
            <a:r>
              <a:rPr lang="pt-BR" sz="2400" dirty="0">
                <a:solidFill>
                  <a:srgbClr val="222222"/>
                </a:solidFill>
                <a:latin typeface="Arial" charset="0"/>
              </a:rPr>
              <a:t>hipotensão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771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342972"/>
            <a:ext cx="10515600" cy="1460500"/>
          </a:xfrm>
        </p:spPr>
        <p:txBody>
          <a:bodyPr>
            <a:normAutofit fontScale="90000"/>
          </a:bodyPr>
          <a:lstStyle/>
          <a:p>
            <a:r>
              <a:rPr lang="pt-BR" sz="4900" dirty="0"/>
              <a:t>Condições rapidamente fatais </a:t>
            </a:r>
            <a:r>
              <a:rPr lang="pt-BR" sz="4400" dirty="0"/>
              <a:t/>
            </a:r>
            <a:br>
              <a:rPr lang="pt-BR" sz="4400" dirty="0"/>
            </a:br>
            <a:r>
              <a:rPr lang="pt-BR" sz="4400" u="sng" dirty="0">
                <a:solidFill>
                  <a:srgbClr val="FF0000"/>
                </a:solidFill>
              </a:rPr>
              <a:t>Tamponamento Cardíaco</a:t>
            </a:r>
            <a:r>
              <a:rPr lang="pt-BR" sz="4400" dirty="0"/>
              <a:t/>
            </a:r>
            <a:br>
              <a:rPr lang="pt-BR" sz="4400" dirty="0"/>
            </a:br>
            <a:endParaRPr lang="pt-BR" sz="4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62000" y="1578883"/>
            <a:ext cx="10515600" cy="47400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/>
              <a:t>Restrição diastólica</a:t>
            </a:r>
          </a:p>
          <a:p>
            <a:pPr lvl="2"/>
            <a:r>
              <a:rPr lang="pt-BR" sz="2800" dirty="0"/>
              <a:t>O volume de sangue no saco pericárdico aumenta progressivamente, até levar à restrição completa e a parada cardíaca.</a:t>
            </a:r>
          </a:p>
          <a:p>
            <a:pPr lvl="2"/>
            <a:r>
              <a:rPr lang="pt-BR" sz="2800" dirty="0"/>
              <a:t>Infusão de volume</a:t>
            </a:r>
          </a:p>
          <a:p>
            <a:pPr lvl="2"/>
            <a:r>
              <a:rPr lang="pt-BR" sz="2800" dirty="0" err="1">
                <a:solidFill>
                  <a:srgbClr val="222222"/>
                </a:solidFill>
                <a:latin typeface="Arial" charset="0"/>
              </a:rPr>
              <a:t>ecocardiograma</a:t>
            </a:r>
            <a:r>
              <a:rPr lang="pt-BR" sz="2800" dirty="0">
                <a:solidFill>
                  <a:srgbClr val="222222"/>
                </a:solidFill>
                <a:latin typeface="Arial" charset="0"/>
              </a:rPr>
              <a:t> </a:t>
            </a:r>
            <a:r>
              <a:rPr lang="pt-BR" sz="2800" dirty="0" err="1">
                <a:solidFill>
                  <a:srgbClr val="222222"/>
                </a:solidFill>
                <a:latin typeface="Arial" charset="0"/>
              </a:rPr>
              <a:t>transtorácico</a:t>
            </a:r>
            <a:endParaRPr lang="pt-BR" sz="2800" dirty="0"/>
          </a:p>
          <a:p>
            <a:pPr lvl="2"/>
            <a:r>
              <a:rPr lang="pt-BR" sz="2800" dirty="0"/>
              <a:t>Punção pericárdica - </a:t>
            </a:r>
            <a:r>
              <a:rPr lang="pt-BR" sz="2800" dirty="0" err="1"/>
              <a:t>subxifoidiana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72843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dirty="0"/>
              <a:t>Condições rapidamente fatais </a:t>
            </a:r>
            <a:br>
              <a:rPr lang="pt-BR" sz="4400" dirty="0"/>
            </a:br>
            <a:r>
              <a:rPr lang="pt-BR" sz="4000" u="sng" dirty="0">
                <a:solidFill>
                  <a:srgbClr val="FF0000"/>
                </a:solidFill>
              </a:rPr>
              <a:t>Outras lesões em pacientes </a:t>
            </a:r>
            <a:r>
              <a:rPr lang="pt-BR" sz="4000" u="sng" dirty="0" err="1">
                <a:solidFill>
                  <a:srgbClr val="FF0000"/>
                </a:solidFill>
              </a:rPr>
              <a:t>politraumatizados</a:t>
            </a:r>
            <a:endParaRPr lang="pt-BR" sz="4800" u="sng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31799" y="1709513"/>
            <a:ext cx="562065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/>
              <a:t>Traumatismo </a:t>
            </a:r>
            <a:r>
              <a:rPr lang="pt-BR" sz="2400" dirty="0" err="1"/>
              <a:t>cranioencefálico</a:t>
            </a:r>
            <a:r>
              <a:rPr lang="pt-BR" sz="2400" dirty="0"/>
              <a:t> mais brando</a:t>
            </a:r>
          </a:p>
          <a:p>
            <a:pPr marL="0" indent="0">
              <a:buNone/>
            </a:pPr>
            <a:r>
              <a:rPr lang="pt-BR" sz="2400" dirty="0"/>
              <a:t>Trauma fechado de tórax e/ou abdominal</a:t>
            </a:r>
          </a:p>
          <a:p>
            <a:pPr marL="0" indent="0">
              <a:buNone/>
            </a:pPr>
            <a:r>
              <a:rPr lang="pt-BR" sz="2400" dirty="0"/>
              <a:t>Lesões de trato urinário</a:t>
            </a:r>
          </a:p>
          <a:p>
            <a:pPr marL="0" indent="0">
              <a:buNone/>
            </a:pPr>
            <a:r>
              <a:rPr lang="pt-BR" sz="2400" dirty="0"/>
              <a:t>Lesões de pelve</a:t>
            </a:r>
          </a:p>
          <a:p>
            <a:pPr marL="0" indent="0">
              <a:buNone/>
            </a:pPr>
            <a:r>
              <a:rPr lang="pt-BR" sz="2400" dirty="0"/>
              <a:t>Lesões dos ossos da face</a:t>
            </a:r>
          </a:p>
        </p:txBody>
      </p:sp>
      <p:pic>
        <p:nvPicPr>
          <p:cNvPr id="11" name="Espaço Reservado para Conteúdo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76" y="2654171"/>
            <a:ext cx="4331237" cy="3248428"/>
          </a:xfrm>
        </p:spPr>
      </p:pic>
      <p:pic>
        <p:nvPicPr>
          <p:cNvPr id="5" name="Picture 2" descr="C:\Documents and Settings\ntinti\Meus documentos\Imagens NEPUr\png_LEFORT-58bf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7017" y="2364465"/>
            <a:ext cx="4500563" cy="3338513"/>
          </a:xfrm>
          <a:prstGeom prst="rect">
            <a:avLst/>
          </a:prstGeom>
          <a:noFill/>
        </p:spPr>
      </p:pic>
      <p:pic>
        <p:nvPicPr>
          <p:cNvPr id="6" name="Picture 4" descr="C:\Documents and Settings\All Users\Documentos\Monitores\Bernardo\Site\FOTOS\Trauma de torax\TN_traumab01 - traque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346" y="2937554"/>
            <a:ext cx="1484312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2" descr="Foto_081307_0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331" y="2864530"/>
            <a:ext cx="3410857" cy="255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Documents and Settings\All Users\Documentos\Monitores\Bernardo\Site\FOTOS\Trauma de torax\trauma + queimadur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76" y="2654171"/>
            <a:ext cx="3460638" cy="261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Documents and Settings\All Users\Documentos\Monitores\Bernardo\Site\FOTOS\Trauma pelvico\Lateral compression extraperitoneal bladdes ruptur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011" y="3150503"/>
            <a:ext cx="2919663" cy="218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Documents and Settings\All Users\Documentos\Monitores\Bernardo\Site\FOTOS\Trauma pelvico\Pelvic (Ganz) clamp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13" y="3287362"/>
            <a:ext cx="2874651" cy="191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dirty="0"/>
              <a:t>Condições rapidamente fatais </a:t>
            </a:r>
            <a:br>
              <a:rPr lang="pt-BR" sz="4400" dirty="0"/>
            </a:br>
            <a:r>
              <a:rPr lang="pt-BR" sz="4000" u="sng" dirty="0">
                <a:solidFill>
                  <a:srgbClr val="FF0000"/>
                </a:solidFill>
              </a:rPr>
              <a:t>Outras lesões em pacientes </a:t>
            </a:r>
            <a:r>
              <a:rPr lang="pt-BR" sz="4000" u="sng" dirty="0" err="1">
                <a:solidFill>
                  <a:srgbClr val="FF0000"/>
                </a:solidFill>
              </a:rPr>
              <a:t>politraumatizados</a:t>
            </a:r>
            <a:endParaRPr lang="pt-BR" sz="4800" u="sng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74749" y="2506662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dirty="0"/>
              <a:t>Fraturas de ossos longos</a:t>
            </a:r>
          </a:p>
          <a:p>
            <a:pPr marL="0" indent="0">
              <a:buNone/>
            </a:pPr>
            <a:r>
              <a:rPr lang="pt-BR" sz="2800" dirty="0"/>
              <a:t>Lesões medulares</a:t>
            </a:r>
          </a:p>
          <a:p>
            <a:pPr marL="0" indent="0">
              <a:buNone/>
            </a:pPr>
            <a:r>
              <a:rPr lang="pt-BR" sz="2800" dirty="0"/>
              <a:t>Contusão miocárdica</a:t>
            </a:r>
          </a:p>
          <a:p>
            <a:pPr marL="0" indent="0">
              <a:buNone/>
            </a:pPr>
            <a:endParaRPr lang="pt-BR" sz="2800" dirty="0"/>
          </a:p>
        </p:txBody>
      </p:sp>
      <p:pic>
        <p:nvPicPr>
          <p:cNvPr id="8" name="Picture 4" descr="Lesao em MI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2477294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032" y="2425224"/>
            <a:ext cx="5181600" cy="3152140"/>
          </a:xfrm>
          <a:prstGeom prst="rect">
            <a:avLst/>
          </a:prstGeom>
        </p:spPr>
      </p:pic>
      <p:pic>
        <p:nvPicPr>
          <p:cNvPr id="10" name="Picture 8" descr="Equimose do Cinto"/>
          <p:cNvPicPr>
            <a:picLocks noChangeAspect="1" noChangeArrowheads="1"/>
          </p:cNvPicPr>
          <p:nvPr/>
        </p:nvPicPr>
        <p:blipFill>
          <a:blip r:embed="rId4"/>
          <a:srcRect l="2611" b="1779"/>
          <a:stretch>
            <a:fillRect/>
          </a:stretch>
        </p:blipFill>
        <p:spPr bwMode="auto">
          <a:xfrm>
            <a:off x="6458665" y="2598716"/>
            <a:ext cx="3972333" cy="300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484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44200" cy="1325563"/>
          </a:xfrm>
        </p:spPr>
        <p:txBody>
          <a:bodyPr>
            <a:noAutofit/>
          </a:bodyPr>
          <a:lstStyle/>
          <a:p>
            <a:r>
              <a:rPr lang="pt-BR" sz="4800" dirty="0"/>
              <a:t>Radiografias e procedimentos diagnósticos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Devem ser feitos de forma racional </a:t>
            </a:r>
          </a:p>
          <a:p>
            <a:r>
              <a:rPr lang="pt-BR" sz="2800" dirty="0"/>
              <a:t>Não devem retardar a reanimação do paciente</a:t>
            </a:r>
          </a:p>
          <a:p>
            <a:r>
              <a:rPr lang="pt-BR" sz="2800" dirty="0"/>
              <a:t>Radiografia anteroposterior do tórax e da pelve devem ser feitas na sala de trauma.</a:t>
            </a: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2655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44200" cy="1325563"/>
          </a:xfrm>
        </p:spPr>
        <p:txBody>
          <a:bodyPr>
            <a:noAutofit/>
          </a:bodyPr>
          <a:lstStyle/>
          <a:p>
            <a:r>
              <a:rPr lang="pt-BR" sz="4800" dirty="0"/>
              <a:t>Radiografias e procedimentos diagnósticos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Radiografia de coluna e extremidades</a:t>
            </a:r>
          </a:p>
          <a:p>
            <a:r>
              <a:rPr lang="pt-BR" sz="2800" dirty="0"/>
              <a:t>TC de crânio, tórax, abdome e coluna;</a:t>
            </a:r>
          </a:p>
          <a:p>
            <a:r>
              <a:rPr lang="pt-BR" sz="2800" dirty="0"/>
              <a:t>Urografia excretora e arteriografia;</a:t>
            </a:r>
          </a:p>
          <a:p>
            <a:r>
              <a:rPr lang="pt-BR" sz="2800" dirty="0"/>
              <a:t>Ultrassonografia </a:t>
            </a:r>
            <a:r>
              <a:rPr lang="pt-BR" sz="2800" dirty="0" err="1"/>
              <a:t>transesofágica</a:t>
            </a:r>
            <a:r>
              <a:rPr lang="pt-BR" sz="2800" dirty="0"/>
              <a:t>;</a:t>
            </a:r>
          </a:p>
          <a:p>
            <a:r>
              <a:rPr lang="pt-BR" sz="2800" dirty="0"/>
              <a:t>Broncoscopias, </a:t>
            </a:r>
            <a:r>
              <a:rPr lang="pt-BR" sz="2800" dirty="0" err="1"/>
              <a:t>esofagoscopia</a:t>
            </a:r>
            <a:r>
              <a:rPr lang="pt-BR" sz="2800" dirty="0"/>
              <a:t>, entre outros.</a:t>
            </a: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10856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90480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pt-BR" sz="4000" dirty="0"/>
              <a:t> PARADA CARDIORRESPIRATÓRIA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616043"/>
            <a:ext cx="10515600" cy="4351338"/>
          </a:xfrm>
        </p:spPr>
        <p:txBody>
          <a:bodyPr/>
          <a:lstStyle/>
          <a:p>
            <a:r>
              <a:rPr lang="pt-BR" dirty="0"/>
              <a:t>Definição: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C00000"/>
                </a:solidFill>
              </a:rPr>
              <a:t> Súbita e brusca interrupção da circulação sistêmica e da respiração, apresentando-se clinicamente com os seguintes sinais: inconsciência, ausência de movimentos respiratórios e ausência de pulso.</a:t>
            </a:r>
          </a:p>
        </p:txBody>
      </p:sp>
    </p:spTree>
    <p:extLst>
      <p:ext uri="{BB962C8B-B14F-4D97-AF65-F5344CB8AC3E}">
        <p14:creationId xmlns:p14="http://schemas.microsoft.com/office/powerpoint/2010/main" val="62533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55060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pt-BR" sz="4000" dirty="0"/>
              <a:t> PARADA CARDIORRESPIRATÓRIA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331355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Epidemiologia: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C00000"/>
                </a:solidFill>
              </a:rPr>
              <a:t> Aproximadamente 200.000 casos/ano no Brasil.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C00000"/>
                </a:solidFill>
              </a:rPr>
              <a:t>50% casos em ambiente hospitalar (IH) e o restante em ambiente extra hospitalar(EH).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C00000"/>
                </a:solidFill>
              </a:rPr>
              <a:t>PCRs em ambiente EH </a:t>
            </a:r>
          </a:p>
          <a:p>
            <a:pPr lv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C00000"/>
                </a:solidFill>
              </a:rPr>
              <a:t>fibrilação ventricular (FV) e taquicardia ventricular sem pulso (TVSP),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C00000"/>
                </a:solidFill>
              </a:rPr>
              <a:t>PCRs em ambiente IH, </a:t>
            </a:r>
          </a:p>
          <a:p>
            <a:pPr lv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C00000"/>
                </a:solidFill>
              </a:rPr>
              <a:t>a atividade elétrica sem pulso (AESP)e a </a:t>
            </a:r>
            <a:r>
              <a:rPr lang="pt-BR" dirty="0" err="1">
                <a:solidFill>
                  <a:srgbClr val="C00000"/>
                </a:solidFill>
              </a:rPr>
              <a:t>assistolia</a:t>
            </a:r>
            <a:r>
              <a:rPr lang="pt-BR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476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4400" dirty="0"/>
              <a:t>Conceitos fundamentais do atendimento ao politraumatizado grave</a:t>
            </a:r>
            <a:r>
              <a:rPr lang="pt-BR" sz="4800" dirty="0"/>
              <a:t>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dirty="0"/>
              <a:t>1 </a:t>
            </a:r>
            <a:r>
              <a:rPr lang="mr-IN" sz="2800" dirty="0"/>
              <a:t>–</a:t>
            </a:r>
            <a:r>
              <a:rPr lang="pt-BR" sz="2800" dirty="0"/>
              <a:t> Tratar primeiro a maior ameaça a vida;</a:t>
            </a:r>
          </a:p>
          <a:p>
            <a:pPr marL="0" indent="0">
              <a:buNone/>
            </a:pPr>
            <a:r>
              <a:rPr lang="pt-BR" sz="2800" dirty="0"/>
              <a:t>2 </a:t>
            </a:r>
            <a:r>
              <a:rPr lang="mr-IN" sz="2800" dirty="0"/>
              <a:t>–</a:t>
            </a:r>
            <a:r>
              <a:rPr lang="pt-BR" sz="2800" dirty="0"/>
              <a:t> A falta de diagnostico nunca deve impedir a aplicação do tratamento indicado;</a:t>
            </a:r>
          </a:p>
          <a:p>
            <a:pPr marL="0" indent="0">
              <a:buNone/>
            </a:pPr>
            <a:r>
              <a:rPr lang="pt-BR" sz="2800" dirty="0"/>
              <a:t>3  A história detalhada não é essencial para iniciar a avaliação do traumatizado.</a:t>
            </a:r>
          </a:p>
        </p:txBody>
      </p:sp>
    </p:spTree>
    <p:extLst>
      <p:ext uri="{BB962C8B-B14F-4D97-AF65-F5344CB8AC3E}">
        <p14:creationId xmlns:p14="http://schemas.microsoft.com/office/powerpoint/2010/main" val="30969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4000" dirty="0"/>
              <a:t>  PARADA CARDIORRESPIRATÓRIA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42566"/>
            <a:ext cx="10515600" cy="4351338"/>
          </a:xfrm>
        </p:spPr>
        <p:txBody>
          <a:bodyPr/>
          <a:lstStyle/>
          <a:p>
            <a:r>
              <a:rPr lang="pt-BR" dirty="0"/>
              <a:t>Morte Súbita ( Definição):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C00000"/>
                </a:solidFill>
              </a:rPr>
              <a:t> Óbito inesperado de etiologia cardíaca não decorrente de trauma ou violência, que ocorre imediatamente ou em um período de uma hora após o início dos sintomas ( </a:t>
            </a:r>
            <a:r>
              <a:rPr lang="pt-BR" i="1" dirty="0">
                <a:solidFill>
                  <a:srgbClr val="C00000"/>
                </a:solidFill>
              </a:rPr>
              <a:t>American Heart Association</a:t>
            </a:r>
            <a:r>
              <a:rPr lang="pt-BR" dirty="0">
                <a:solidFill>
                  <a:srgbClr val="C00000"/>
                </a:solidFill>
              </a:rPr>
              <a:t>, 2015 ).</a:t>
            </a:r>
          </a:p>
        </p:txBody>
      </p:sp>
    </p:spTree>
    <p:extLst>
      <p:ext uri="{BB962C8B-B14F-4D97-AF65-F5344CB8AC3E}">
        <p14:creationId xmlns:p14="http://schemas.microsoft.com/office/powerpoint/2010/main" val="62451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4000" dirty="0"/>
              <a:t> PARADA CARDIORRESPIRATÓRIA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“Ritmo” Cardíaco durante a PCR: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C00000"/>
                </a:solidFill>
              </a:rPr>
              <a:t> Fibrilação Ventricular -  arritmia cardíaca caracterizada por impulsos elétricos rápidos  e desordenados, originados de vários pontos do miocárdio impedindo a contração muscular cardíaca e ejeção  de sangue eficazes.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700809"/>
            <a:ext cx="8424936" cy="48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7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4000" dirty="0"/>
              <a:t> PARADA CARDIORRESPIRATÓRIA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C00000"/>
                </a:solidFill>
              </a:rPr>
              <a:t> Taquicardia ventricular sem pulso (TVSP) – sucessão rápida de batimentos ventriculares ectópicos provocando deterioração hemodinâmica chegando a ausência de pulso arterial palpável, sendo considerada assim uma modalidade de parada cardíaca.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9" y="4653136"/>
            <a:ext cx="8424935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4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4000" dirty="0"/>
              <a:t> PARADA CARDIORRESPIRATÓRIA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C00000"/>
                </a:solidFill>
              </a:rPr>
              <a:t> Atividade elétrica sem pulso (AESP) – Ausência de pulso arterial detectável na presença de alguma atividade elétrica, podendo ser ritmos  </a:t>
            </a:r>
            <a:r>
              <a:rPr lang="pt-BR" dirty="0" err="1">
                <a:solidFill>
                  <a:srgbClr val="C00000"/>
                </a:solidFill>
              </a:rPr>
              <a:t>bradicárdicos</a:t>
            </a:r>
            <a:r>
              <a:rPr lang="pt-BR" dirty="0">
                <a:solidFill>
                  <a:srgbClr val="C00000"/>
                </a:solidFill>
              </a:rPr>
              <a:t> ou </a:t>
            </a:r>
            <a:r>
              <a:rPr lang="pt-BR" dirty="0" err="1">
                <a:solidFill>
                  <a:srgbClr val="C00000"/>
                </a:solidFill>
              </a:rPr>
              <a:t>taquicárdicos</a:t>
            </a:r>
            <a:r>
              <a:rPr lang="pt-BR" dirty="0">
                <a:solidFill>
                  <a:srgbClr val="C00000"/>
                </a:solidFill>
              </a:rPr>
              <a:t> com exceção de taquicardia ventricular e fibrilação ventricular. Há um ritmo visível ao monitor porém não há contração (pulso) e débito cardíaco efetivos.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700808"/>
            <a:ext cx="885698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4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4000" dirty="0"/>
              <a:t> PARADA CARDIORRESPIRATÓRIA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dirty="0" err="1">
                <a:solidFill>
                  <a:srgbClr val="C00000"/>
                </a:solidFill>
              </a:rPr>
              <a:t>Assistolia</a:t>
            </a:r>
            <a:r>
              <a:rPr lang="pt-BR" dirty="0">
                <a:solidFill>
                  <a:srgbClr val="C00000"/>
                </a:solidFill>
              </a:rPr>
              <a:t> – Ausência total de atividade elétrica cardíaca. Ritmo mais comumente encontrado em </a:t>
            </a:r>
            <a:r>
              <a:rPr lang="pt-BR" dirty="0" err="1">
                <a:solidFill>
                  <a:srgbClr val="C00000"/>
                </a:solidFill>
              </a:rPr>
              <a:t>PCRs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dirty="0" err="1">
                <a:solidFill>
                  <a:srgbClr val="C00000"/>
                </a:solidFill>
              </a:rPr>
              <a:t>intra</a:t>
            </a:r>
            <a:r>
              <a:rPr lang="pt-BR" dirty="0">
                <a:solidFill>
                  <a:srgbClr val="C00000"/>
                </a:solidFill>
              </a:rPr>
              <a:t> hospitalares e em crianças.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3645024"/>
            <a:ext cx="849694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5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4000" dirty="0"/>
              <a:t> PARADA CARDIORRESPIRATÓRIA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dirty="0"/>
              <a:t> Tratamento das modalidades de PCR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C00000"/>
                </a:solidFill>
              </a:rPr>
              <a:t> FV e TVSP – Suporte Básico a Vida/Suporte Avançado a Vida com DESFIBRILAÇÃO PRECOCE.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C00000"/>
                </a:solidFill>
              </a:rPr>
              <a:t> AESP e </a:t>
            </a:r>
            <a:r>
              <a:rPr lang="pt-BR" dirty="0" err="1">
                <a:solidFill>
                  <a:srgbClr val="C00000"/>
                </a:solidFill>
              </a:rPr>
              <a:t>Assistolia</a:t>
            </a:r>
            <a:r>
              <a:rPr lang="pt-BR" dirty="0">
                <a:solidFill>
                  <a:srgbClr val="C00000"/>
                </a:solidFill>
              </a:rPr>
              <a:t> – Suporte Básico a Vida/Suporte Avançado a Vida, procurar as possíveis causas de PCR reversíveis(6H e 6T).</a:t>
            </a:r>
          </a:p>
        </p:txBody>
      </p:sp>
    </p:spTree>
    <p:extLst>
      <p:ext uri="{BB962C8B-B14F-4D97-AF65-F5344CB8AC3E}">
        <p14:creationId xmlns:p14="http://schemas.microsoft.com/office/powerpoint/2010/main" val="307316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4000" dirty="0"/>
              <a:t> PARADA CARDIORRESPIRATÓRIA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53352" y="1384562"/>
            <a:ext cx="10515600" cy="4351338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Causas reversíveis de PCR: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C00000"/>
                </a:solidFill>
              </a:rPr>
              <a:t> 6H:                                         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rgbClr val="C00000"/>
                </a:solidFill>
              </a:rPr>
              <a:t>Hipovolemia;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rgbClr val="C00000"/>
                </a:solidFill>
              </a:rPr>
              <a:t>Hipóxia;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rgbClr val="C00000"/>
                </a:solidFill>
              </a:rPr>
              <a:t>Hidrogênio (acidose);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err="1">
                <a:solidFill>
                  <a:srgbClr val="C00000"/>
                </a:solidFill>
              </a:rPr>
              <a:t>Hiper</a:t>
            </a:r>
            <a:r>
              <a:rPr lang="pt-BR" dirty="0">
                <a:solidFill>
                  <a:srgbClr val="C00000"/>
                </a:solidFill>
              </a:rPr>
              <a:t>/</a:t>
            </a:r>
            <a:r>
              <a:rPr lang="pt-BR" dirty="0" err="1">
                <a:solidFill>
                  <a:srgbClr val="C00000"/>
                </a:solidFill>
              </a:rPr>
              <a:t>hipocalemia</a:t>
            </a:r>
            <a:r>
              <a:rPr lang="pt-BR" dirty="0">
                <a:solidFill>
                  <a:srgbClr val="C00000"/>
                </a:solidFill>
              </a:rPr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rgbClr val="C00000"/>
                </a:solidFill>
              </a:rPr>
              <a:t>Hipoglicemia;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rgbClr val="C00000"/>
                </a:solidFill>
              </a:rPr>
              <a:t>Hipotermia.</a:t>
            </a:r>
          </a:p>
        </p:txBody>
      </p:sp>
    </p:spTree>
    <p:extLst>
      <p:ext uri="{BB962C8B-B14F-4D97-AF65-F5344CB8AC3E}">
        <p14:creationId xmlns:p14="http://schemas.microsoft.com/office/powerpoint/2010/main" val="243745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sz="4000" dirty="0"/>
              <a:t> PARADA CARDIORRESPI</a:t>
            </a:r>
            <a:r>
              <a:rPr lang="pt-BR" dirty="0"/>
              <a:t>RATÓRIA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Causas reversíveis de PCR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C00000"/>
                </a:solidFill>
              </a:rPr>
              <a:t> 6T :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rgbClr val="C00000"/>
                </a:solidFill>
              </a:rPr>
              <a:t>Trombose (coronária);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rgbClr val="C00000"/>
                </a:solidFill>
              </a:rPr>
              <a:t>Tensão no tórax (pneumotórax);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rgbClr val="C00000"/>
                </a:solidFill>
              </a:rPr>
              <a:t>Trauma;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rgbClr val="C00000"/>
                </a:solidFill>
              </a:rPr>
              <a:t>Tamponamento cardíaco;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rgbClr val="C00000"/>
                </a:solidFill>
              </a:rPr>
              <a:t>Tromboembolismo pulmonar;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rgbClr val="C00000"/>
                </a:solidFill>
              </a:rPr>
              <a:t>Tóxicos.</a:t>
            </a:r>
          </a:p>
        </p:txBody>
      </p:sp>
    </p:spTree>
    <p:extLst>
      <p:ext uri="{BB962C8B-B14F-4D97-AF65-F5344CB8AC3E}">
        <p14:creationId xmlns:p14="http://schemas.microsoft.com/office/powerpoint/2010/main" val="67061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4000" dirty="0"/>
              <a:t> PARADA CARDIORRESPIRATÓRIA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Reanimação Cardiopulmonar (RCP):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C00000"/>
                </a:solidFill>
              </a:rPr>
              <a:t> Definição – Conjunto de manobras realizadas após a PCR a fim de manter artificialmente o fluxo arterial ao cérebro e outros órgãos vitais.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C00000"/>
                </a:solidFill>
              </a:rPr>
              <a:t> Cadeias de Sobrevivência – Diretrizes desenvolvidas pela American Heart </a:t>
            </a:r>
            <a:r>
              <a:rPr lang="pt-BR" dirty="0" err="1">
                <a:solidFill>
                  <a:srgbClr val="C00000"/>
                </a:solidFill>
              </a:rPr>
              <a:t>Association</a:t>
            </a:r>
            <a:r>
              <a:rPr lang="pt-BR" dirty="0">
                <a:solidFill>
                  <a:srgbClr val="C00000"/>
                </a:solidFill>
              </a:rPr>
              <a:t> para orientar todos os socorristas, sejam eles leigos ou profissionais de saúde quanto ao atendimento vítima de PCR.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88640"/>
            <a:ext cx="8856984" cy="648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5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4000" dirty="0"/>
              <a:t> PARADA CARDIORRESPIRATÓRIA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48957" y="141683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Êxito na PCR Hospitalar depende: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C00000"/>
                </a:solidFill>
              </a:rPr>
              <a:t> Sistema de vigilância</a:t>
            </a:r>
          </a:p>
          <a:p>
            <a:pPr marL="0" indent="0">
              <a:buNone/>
            </a:pPr>
            <a:r>
              <a:rPr lang="pt-BR" dirty="0">
                <a:solidFill>
                  <a:srgbClr val="C00000"/>
                </a:solidFill>
              </a:rPr>
              <a:t>constante;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C00000"/>
                </a:solidFill>
              </a:rPr>
              <a:t> Sistema de resposta</a:t>
            </a:r>
          </a:p>
          <a:p>
            <a:pPr marL="0" indent="0">
              <a:buNone/>
            </a:pPr>
            <a:r>
              <a:rPr lang="pt-BR" dirty="0">
                <a:solidFill>
                  <a:srgbClr val="C00000"/>
                </a:solidFill>
              </a:rPr>
              <a:t>rápida e atendimento</a:t>
            </a:r>
          </a:p>
          <a:p>
            <a:pPr marL="0" indent="0">
              <a:buNone/>
            </a:pPr>
            <a:r>
              <a:rPr lang="pt-BR" dirty="0">
                <a:solidFill>
                  <a:srgbClr val="C00000"/>
                </a:solidFill>
              </a:rPr>
              <a:t>eficaz.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2348880"/>
            <a:ext cx="3888432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8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6280" y="365125"/>
            <a:ext cx="10927080" cy="1325563"/>
          </a:xfrm>
        </p:spPr>
        <p:txBody>
          <a:bodyPr>
            <a:noAutofit/>
          </a:bodyPr>
          <a:lstStyle/>
          <a:p>
            <a:pPr algn="ctr"/>
            <a:r>
              <a:rPr lang="pt-BR" sz="4400" dirty="0"/>
              <a:t>Princípios gerais do atendimento ao politraumatizado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54480" y="1886585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pt-BR" sz="2800" dirty="0"/>
              <a:t>Abordagem organizada por equipe treinada;</a:t>
            </a:r>
          </a:p>
          <a:p>
            <a:pPr>
              <a:spcBef>
                <a:spcPts val="0"/>
              </a:spcBef>
            </a:pPr>
            <a:r>
              <a:rPr lang="pt-BR" sz="2800" dirty="0"/>
              <a:t>Estabelecimento de prioridades no tratamento e ressuscitação;</a:t>
            </a:r>
          </a:p>
          <a:p>
            <a:pPr>
              <a:spcBef>
                <a:spcPts val="0"/>
              </a:spcBef>
            </a:pPr>
            <a:r>
              <a:rPr lang="pt-BR" sz="2800" dirty="0"/>
              <a:t>Verificação constante da lesão mais grave;</a:t>
            </a:r>
          </a:p>
          <a:p>
            <a:pPr>
              <a:spcBef>
                <a:spcPts val="0"/>
              </a:spcBef>
            </a:pPr>
            <a:r>
              <a:rPr lang="pt-BR" sz="2800" dirty="0"/>
              <a:t>Tratamento antes do diagnóstico;</a:t>
            </a:r>
          </a:p>
          <a:p>
            <a:pPr>
              <a:spcBef>
                <a:spcPts val="0"/>
              </a:spcBef>
            </a:pPr>
            <a:r>
              <a:rPr lang="pt-BR" sz="2800" dirty="0"/>
              <a:t>Exame completo;</a:t>
            </a:r>
          </a:p>
          <a:p>
            <a:pPr>
              <a:spcBef>
                <a:spcPts val="0"/>
              </a:spcBef>
            </a:pPr>
            <a:r>
              <a:rPr lang="pt-BR" sz="2800" dirty="0"/>
              <a:t>Reavaliação frequente;</a:t>
            </a:r>
          </a:p>
          <a:p>
            <a:pPr>
              <a:spcBef>
                <a:spcPts val="0"/>
              </a:spcBef>
            </a:pPr>
            <a:r>
              <a:rPr lang="pt-BR" sz="2800" dirty="0"/>
              <a:t>Monitoramento.</a:t>
            </a:r>
          </a:p>
          <a:p>
            <a:endParaRPr lang="pt-BR" sz="28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498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4000" dirty="0"/>
              <a:t> PARADA CARDIORRESPIRATÓRIA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91988" y="1180166"/>
            <a:ext cx="10515600" cy="4351338"/>
          </a:xfrm>
        </p:spPr>
        <p:txBody>
          <a:bodyPr/>
          <a:lstStyle/>
          <a:p>
            <a:r>
              <a:rPr lang="pt-BR" dirty="0"/>
              <a:t>Importância da RCP: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002060"/>
                </a:solidFill>
              </a:rPr>
              <a:t> Lesões cerebrais de acordo com o tempo de PCR sem RCP: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C00000"/>
                </a:solidFill>
              </a:rPr>
              <a:t> 4 min – Esgotam-se as reservas de glicose;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C00000"/>
                </a:solidFill>
              </a:rPr>
              <a:t> 6 min – Depleção severa de ATP e dano celular;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C00000"/>
                </a:solidFill>
              </a:rPr>
              <a:t> 16 min – Morte cerebral completa.</a:t>
            </a:r>
          </a:p>
        </p:txBody>
      </p:sp>
    </p:spTree>
    <p:extLst>
      <p:ext uri="{BB962C8B-B14F-4D97-AF65-F5344CB8AC3E}">
        <p14:creationId xmlns:p14="http://schemas.microsoft.com/office/powerpoint/2010/main" val="186018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4000" dirty="0"/>
              <a:t> PARADA CARDIORRESPIRATÓRIA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002060"/>
                </a:solidFill>
              </a:rPr>
              <a:t> Cada minuto sem desfibrilação são menos 7 a 10% de chance de sobrevida.</a:t>
            </a: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733676" y="3451226"/>
            <a:ext cx="6602685" cy="2574925"/>
            <a:chOff x="0" y="0"/>
            <a:chExt cx="730" cy="289"/>
          </a:xfrm>
        </p:grpSpPr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0" y="48"/>
              <a:ext cx="730" cy="241"/>
              <a:chOff x="0" y="0"/>
              <a:chExt cx="730" cy="241"/>
            </a:xfrm>
          </p:grpSpPr>
          <p:grpSp>
            <p:nvGrpSpPr>
              <p:cNvPr id="8" name="Group 10"/>
              <p:cNvGrpSpPr>
                <a:grpSpLocks/>
              </p:cNvGrpSpPr>
              <p:nvPr/>
            </p:nvGrpSpPr>
            <p:grpSpPr bwMode="auto">
              <a:xfrm>
                <a:off x="17" y="77"/>
                <a:ext cx="154" cy="158"/>
                <a:chOff x="17" y="9"/>
                <a:chExt cx="154" cy="157"/>
              </a:xfrm>
            </p:grpSpPr>
            <p:sp>
              <p:nvSpPr>
                <p:cNvPr id="48" name="AutoShape 11"/>
                <p:cNvSpPr>
                  <a:spLocks/>
                </p:cNvSpPr>
                <p:nvPr/>
              </p:nvSpPr>
              <p:spPr bwMode="auto">
                <a:xfrm>
                  <a:off x="41" y="9"/>
                  <a:ext cx="111" cy="157"/>
                </a:xfrm>
                <a:custGeom>
                  <a:avLst/>
                  <a:gdLst>
                    <a:gd name="T0" fmla="*/ 0 w 21600"/>
                    <a:gd name="T1" fmla="*/ 1 h 21600"/>
                    <a:gd name="T2" fmla="*/ 0 w 21600"/>
                    <a:gd name="T3" fmla="*/ 1 h 21600"/>
                    <a:gd name="T4" fmla="*/ 0 w 21600"/>
                    <a:gd name="T5" fmla="*/ 1 h 21600"/>
                    <a:gd name="T6" fmla="*/ 0 w 21600"/>
                    <a:gd name="T7" fmla="*/ 1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7200"/>
                      </a:moveTo>
                      <a:lnTo>
                        <a:pt x="8100" y="7200"/>
                      </a:lnTo>
                      <a:lnTo>
                        <a:pt x="8100" y="3599"/>
                      </a:lnTo>
                      <a:lnTo>
                        <a:pt x="5400" y="3599"/>
                      </a:lnTo>
                      <a:lnTo>
                        <a:pt x="10800" y="0"/>
                      </a:lnTo>
                      <a:lnTo>
                        <a:pt x="16199" y="3599"/>
                      </a:lnTo>
                      <a:lnTo>
                        <a:pt x="13500" y="3599"/>
                      </a:lnTo>
                      <a:lnTo>
                        <a:pt x="13500" y="7200"/>
                      </a:lnTo>
                      <a:lnTo>
                        <a:pt x="21600" y="720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7200"/>
                      </a:lnTo>
                      <a:close/>
                    </a:path>
                  </a:pathLst>
                </a:custGeom>
                <a:gradFill flip="none" rotWithShape="1">
                  <a:gsLst>
                    <a:gs pos="40840">
                      <a:srgbClr val="3333CC"/>
                    </a:gs>
                    <a:gs pos="100000">
                      <a:srgbClr val="00B050"/>
                    </a:gs>
                    <a:gs pos="0">
                      <a:srgbClr val="3333CC"/>
                    </a:gs>
                    <a:gs pos="100000">
                      <a:srgbClr val="A7E49B"/>
                    </a:gs>
                    <a:gs pos="100000">
                      <a:srgbClr val="92D050"/>
                    </a:gs>
                    <a:gs pos="51000">
                      <a:srgbClr val="92D050"/>
                    </a:gs>
                    <a:gs pos="100000">
                      <a:srgbClr val="AAE7A7"/>
                    </a:gs>
                    <a:gs pos="99000">
                      <a:srgbClr val="92D050"/>
                    </a:gs>
                    <a:gs pos="100000">
                      <a:srgbClr val="00CC99">
                        <a:tint val="23500"/>
                        <a:satMod val="160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63500" dist="17819" dir="2700000" algn="ctr" rotWithShape="0">
                    <a:srgbClr val="1B6173"/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lIns="72248" tIns="72248" rIns="72248" bIns="72248" anchor="ctr"/>
                <a:lstStyle/>
                <a:p>
                  <a:pPr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t-BR" kern="0">
                    <a:solidFill>
                      <a:srgbClr val="FFFFFF"/>
                    </a:solidFill>
                    <a:latin typeface="Tahoma" pitchFamily="34" charset="0"/>
                    <a:ea typeface="Microsoft YaHei" pitchFamily="34" charset="-122"/>
                  </a:endParaRPr>
                </a:p>
              </p:txBody>
            </p:sp>
            <p:sp>
              <p:nvSpPr>
                <p:cNvPr id="49" name="Rectangle 12"/>
                <p:cNvSpPr>
                  <a:spLocks/>
                </p:cNvSpPr>
                <p:nvPr/>
              </p:nvSpPr>
              <p:spPr bwMode="auto">
                <a:xfrm>
                  <a:off x="17" y="58"/>
                  <a:ext cx="154" cy="1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26435" tIns="72248" rIns="126435" bIns="72248" anchor="ctr"/>
                <a:lstStyle>
                  <a:lvl1pPr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1pPr>
                  <a:lvl2pPr marL="742950" indent="-28575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2pPr>
                  <a:lvl3pPr marL="11430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3pPr>
                  <a:lvl4pPr marL="16002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4pPr>
                  <a:lvl5pPr marL="20574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5pPr>
                  <a:lvl6pPr marL="25146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6pPr>
                  <a:lvl7pPr marL="29718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7pPr>
                  <a:lvl8pPr marL="34290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8pPr>
                  <a:lvl9pPr marL="38862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9pPr>
                </a:lstStyle>
                <a:p>
                  <a:pPr algn="ctr" fontAlgn="base" hangingPunct="0">
                    <a:spcBef>
                      <a:spcPct val="0"/>
                    </a:spcBef>
                    <a:spcAft>
                      <a:spcPct val="0"/>
                    </a:spcAft>
                    <a:buSzTx/>
                    <a:buNone/>
                    <a:defRPr/>
                  </a:pPr>
                  <a:r>
                    <a:rPr lang="pt-BR" altLang="pt-BR" sz="1800" b="1" kern="0" dirty="0">
                      <a:latin typeface="Helvetica" pitchFamily="34" charset="0"/>
                      <a:ea typeface="Helvetica" pitchFamily="34" charset="0"/>
                      <a:cs typeface="Helvetica" pitchFamily="34" charset="0"/>
                      <a:sym typeface="Helvetica" pitchFamily="34" charset="0"/>
                    </a:rPr>
                    <a:t>80%</a:t>
                  </a:r>
                  <a:endParaRPr lang="pt-BR" altLang="pt-BR" sz="2500" kern="0" dirty="0"/>
                </a:p>
              </p:txBody>
            </p:sp>
          </p:grpSp>
          <p:grpSp>
            <p:nvGrpSpPr>
              <p:cNvPr id="9" name="Group 13"/>
              <p:cNvGrpSpPr>
                <a:grpSpLocks/>
              </p:cNvGrpSpPr>
              <p:nvPr/>
            </p:nvGrpSpPr>
            <p:grpSpPr bwMode="auto">
              <a:xfrm>
                <a:off x="224" y="77"/>
                <a:ext cx="141" cy="158"/>
                <a:chOff x="57" y="9"/>
                <a:chExt cx="141" cy="157"/>
              </a:xfrm>
            </p:grpSpPr>
            <p:sp>
              <p:nvSpPr>
                <p:cNvPr id="46" name="AutoShape 14"/>
                <p:cNvSpPr>
                  <a:spLocks/>
                </p:cNvSpPr>
                <p:nvPr/>
              </p:nvSpPr>
              <p:spPr bwMode="auto">
                <a:xfrm>
                  <a:off x="64" y="9"/>
                  <a:ext cx="117" cy="157"/>
                </a:xfrm>
                <a:custGeom>
                  <a:avLst/>
                  <a:gdLst>
                    <a:gd name="T0" fmla="*/ 0 w 21600"/>
                    <a:gd name="T1" fmla="*/ 1 h 21600"/>
                    <a:gd name="T2" fmla="*/ 0 w 21600"/>
                    <a:gd name="T3" fmla="*/ 1 h 21600"/>
                    <a:gd name="T4" fmla="*/ 0 w 21600"/>
                    <a:gd name="T5" fmla="*/ 1 h 21600"/>
                    <a:gd name="T6" fmla="*/ 0 w 21600"/>
                    <a:gd name="T7" fmla="*/ 1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7200"/>
                      </a:moveTo>
                      <a:lnTo>
                        <a:pt x="8100" y="7200"/>
                      </a:lnTo>
                      <a:lnTo>
                        <a:pt x="8100" y="3599"/>
                      </a:lnTo>
                      <a:lnTo>
                        <a:pt x="5400" y="3599"/>
                      </a:lnTo>
                      <a:lnTo>
                        <a:pt x="10800" y="0"/>
                      </a:lnTo>
                      <a:lnTo>
                        <a:pt x="16199" y="3599"/>
                      </a:lnTo>
                      <a:lnTo>
                        <a:pt x="13500" y="3599"/>
                      </a:lnTo>
                      <a:lnTo>
                        <a:pt x="13500" y="7200"/>
                      </a:lnTo>
                      <a:lnTo>
                        <a:pt x="21600" y="720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720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2D050"/>
                    </a:gs>
                    <a:gs pos="52000">
                      <a:srgbClr val="FFC000"/>
                    </a:gs>
                    <a:gs pos="36000">
                      <a:srgbClr val="92D050"/>
                    </a:gs>
                    <a:gs pos="100000">
                      <a:srgbClr val="FFC000"/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63500" dist="17819" dir="2700000" algn="ctr" rotWithShape="0">
                    <a:srgbClr val="997A5C"/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lIns="72248" tIns="72248" rIns="72248" bIns="72248" anchor="ctr"/>
                <a:lstStyle/>
                <a:p>
                  <a:pPr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t-BR" kern="0">
                    <a:solidFill>
                      <a:srgbClr val="FFFFFF"/>
                    </a:solidFill>
                    <a:latin typeface="Tahoma" pitchFamily="34" charset="0"/>
                    <a:ea typeface="Microsoft YaHei" pitchFamily="34" charset="-122"/>
                  </a:endParaRPr>
                </a:p>
              </p:txBody>
            </p:sp>
            <p:sp>
              <p:nvSpPr>
                <p:cNvPr id="47" name="Rectangle 15"/>
                <p:cNvSpPr>
                  <a:spLocks/>
                </p:cNvSpPr>
                <p:nvPr/>
              </p:nvSpPr>
              <p:spPr bwMode="auto">
                <a:xfrm>
                  <a:off x="57" y="58"/>
                  <a:ext cx="141" cy="1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26435" tIns="72248" rIns="126435" bIns="72248" anchor="ctr"/>
                <a:lstStyle>
                  <a:lvl1pPr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1pPr>
                  <a:lvl2pPr marL="742950" indent="-28575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2pPr>
                  <a:lvl3pPr marL="11430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3pPr>
                  <a:lvl4pPr marL="16002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4pPr>
                  <a:lvl5pPr marL="20574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5pPr>
                  <a:lvl6pPr marL="25146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6pPr>
                  <a:lvl7pPr marL="29718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7pPr>
                  <a:lvl8pPr marL="34290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8pPr>
                  <a:lvl9pPr marL="38862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9pPr>
                </a:lstStyle>
                <a:p>
                  <a:pPr algn="ctr" fontAlgn="base" hangingPunct="0">
                    <a:spcBef>
                      <a:spcPct val="0"/>
                    </a:spcBef>
                    <a:spcAft>
                      <a:spcPct val="0"/>
                    </a:spcAft>
                    <a:buSzTx/>
                    <a:buNone/>
                    <a:defRPr/>
                  </a:pPr>
                  <a:r>
                    <a:rPr lang="pt-BR" altLang="pt-BR" sz="1800" b="1" kern="0" dirty="0">
                      <a:latin typeface="Helvetica" pitchFamily="34" charset="0"/>
                      <a:ea typeface="Helvetica" pitchFamily="34" charset="0"/>
                      <a:cs typeface="Helvetica" pitchFamily="34" charset="0"/>
                      <a:sym typeface="Helvetica" pitchFamily="34" charset="0"/>
                    </a:rPr>
                    <a:t>50%</a:t>
                  </a:r>
                  <a:endParaRPr lang="pt-BR" altLang="pt-BR" sz="2800" b="1" kern="0" dirty="0"/>
                </a:p>
              </p:txBody>
            </p:sp>
          </p:grpSp>
          <p:grpSp>
            <p:nvGrpSpPr>
              <p:cNvPr id="10" name="Group 16"/>
              <p:cNvGrpSpPr>
                <a:grpSpLocks/>
              </p:cNvGrpSpPr>
              <p:nvPr/>
            </p:nvGrpSpPr>
            <p:grpSpPr bwMode="auto">
              <a:xfrm>
                <a:off x="356" y="77"/>
                <a:ext cx="162" cy="164"/>
                <a:chOff x="-40" y="9"/>
                <a:chExt cx="161" cy="163"/>
              </a:xfrm>
            </p:grpSpPr>
            <p:sp>
              <p:nvSpPr>
                <p:cNvPr id="44" name="AutoShape 17"/>
                <p:cNvSpPr>
                  <a:spLocks/>
                </p:cNvSpPr>
                <p:nvPr/>
              </p:nvSpPr>
              <p:spPr bwMode="auto">
                <a:xfrm>
                  <a:off x="-21" y="9"/>
                  <a:ext cx="111" cy="157"/>
                </a:xfrm>
                <a:custGeom>
                  <a:avLst/>
                  <a:gdLst>
                    <a:gd name="T0" fmla="*/ 0 w 21600"/>
                    <a:gd name="T1" fmla="*/ 1 h 21600"/>
                    <a:gd name="T2" fmla="*/ 0 w 21600"/>
                    <a:gd name="T3" fmla="*/ 1 h 21600"/>
                    <a:gd name="T4" fmla="*/ 0 w 21600"/>
                    <a:gd name="T5" fmla="*/ 1 h 21600"/>
                    <a:gd name="T6" fmla="*/ 0 w 21600"/>
                    <a:gd name="T7" fmla="*/ 1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7200"/>
                      </a:moveTo>
                      <a:lnTo>
                        <a:pt x="8100" y="7200"/>
                      </a:lnTo>
                      <a:lnTo>
                        <a:pt x="8100" y="3599"/>
                      </a:lnTo>
                      <a:lnTo>
                        <a:pt x="5400" y="3599"/>
                      </a:lnTo>
                      <a:lnTo>
                        <a:pt x="10800" y="0"/>
                      </a:lnTo>
                      <a:lnTo>
                        <a:pt x="16199" y="3599"/>
                      </a:lnTo>
                      <a:lnTo>
                        <a:pt x="13500" y="3599"/>
                      </a:lnTo>
                      <a:lnTo>
                        <a:pt x="13500" y="7200"/>
                      </a:lnTo>
                      <a:lnTo>
                        <a:pt x="21600" y="720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720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C000"/>
                    </a:gs>
                    <a:gs pos="61000">
                      <a:srgbClr val="FF0000"/>
                    </a:gs>
                    <a:gs pos="42000">
                      <a:srgbClr val="FFC000"/>
                    </a:gs>
                    <a:gs pos="100000">
                      <a:srgbClr val="FF0000"/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63500" dist="17819" dir="2700000" algn="ctr" rotWithShape="0">
                    <a:srgbClr val="995C00"/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lIns="72248" tIns="72248" rIns="72248" bIns="72248" anchor="ctr"/>
                <a:lstStyle/>
                <a:p>
                  <a:pPr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t-BR" kern="0">
                    <a:solidFill>
                      <a:srgbClr val="FFFFFF"/>
                    </a:solidFill>
                    <a:latin typeface="Tahoma" pitchFamily="34" charset="0"/>
                    <a:ea typeface="Microsoft YaHei" pitchFamily="34" charset="-122"/>
                  </a:endParaRPr>
                </a:p>
              </p:txBody>
            </p:sp>
            <p:sp>
              <p:nvSpPr>
                <p:cNvPr id="45" name="Rectangle 18"/>
                <p:cNvSpPr>
                  <a:spLocks/>
                </p:cNvSpPr>
                <p:nvPr/>
              </p:nvSpPr>
              <p:spPr bwMode="auto">
                <a:xfrm>
                  <a:off x="-40" y="66"/>
                  <a:ext cx="161" cy="1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26435" tIns="72248" rIns="126435" bIns="72248" anchor="ctr"/>
                <a:lstStyle>
                  <a:lvl1pPr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1pPr>
                  <a:lvl2pPr marL="742950" indent="-28575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2pPr>
                  <a:lvl3pPr marL="11430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3pPr>
                  <a:lvl4pPr marL="16002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4pPr>
                  <a:lvl5pPr marL="20574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5pPr>
                  <a:lvl6pPr marL="25146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6pPr>
                  <a:lvl7pPr marL="29718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7pPr>
                  <a:lvl8pPr marL="34290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8pPr>
                  <a:lvl9pPr marL="38862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9pPr>
                </a:lstStyle>
                <a:p>
                  <a:pPr algn="ctr" fontAlgn="base" hangingPunct="0">
                    <a:spcBef>
                      <a:spcPct val="0"/>
                    </a:spcBef>
                    <a:spcAft>
                      <a:spcPct val="0"/>
                    </a:spcAft>
                    <a:buSzTx/>
                    <a:buNone/>
                    <a:defRPr/>
                  </a:pPr>
                  <a:r>
                    <a:rPr lang="pt-BR" altLang="pt-BR" sz="1800" b="1" kern="0" dirty="0">
                      <a:latin typeface="Helvetica" pitchFamily="34" charset="0"/>
                      <a:ea typeface="Helvetica" pitchFamily="34" charset="0"/>
                      <a:cs typeface="Helvetica" pitchFamily="34" charset="0"/>
                      <a:sym typeface="Helvetica" pitchFamily="34" charset="0"/>
                    </a:rPr>
                    <a:t>30%</a:t>
                  </a:r>
                  <a:endParaRPr lang="pt-BR" altLang="pt-BR" sz="2500" kern="0" dirty="0"/>
                </a:p>
              </p:txBody>
            </p:sp>
          </p:grpSp>
          <p:grpSp>
            <p:nvGrpSpPr>
              <p:cNvPr id="11" name="Group 22"/>
              <p:cNvGrpSpPr>
                <a:grpSpLocks/>
              </p:cNvGrpSpPr>
              <p:nvPr/>
            </p:nvGrpSpPr>
            <p:grpSpPr bwMode="auto">
              <a:xfrm>
                <a:off x="0" y="0"/>
                <a:ext cx="62" cy="52"/>
                <a:chOff x="0" y="0"/>
                <a:chExt cx="62" cy="52"/>
              </a:xfrm>
            </p:grpSpPr>
            <p:sp>
              <p:nvSpPr>
                <p:cNvPr id="42" name="Rectangle 23"/>
                <p:cNvSpPr>
                  <a:spLocks/>
                </p:cNvSpPr>
                <p:nvPr/>
              </p:nvSpPr>
              <p:spPr bwMode="auto">
                <a:xfrm>
                  <a:off x="0" y="6"/>
                  <a:ext cx="62" cy="39"/>
                </a:xfrm>
                <a:prstGeom prst="rect">
                  <a:avLst/>
                </a:prstGeom>
                <a:solidFill>
                  <a:srgbClr val="DA1F28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72248" tIns="72248" rIns="72248" bIns="72248" anchor="ctr"/>
                <a:lstStyle>
                  <a:lvl1pPr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1pPr>
                  <a:lvl2pPr marL="742950" indent="-28575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2pPr>
                  <a:lvl3pPr marL="11430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3pPr>
                  <a:lvl4pPr marL="16002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4pPr>
                  <a:lvl5pPr marL="20574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5pPr>
                  <a:lvl6pPr marL="25146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6pPr>
                  <a:lvl7pPr marL="29718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7pPr>
                  <a:lvl8pPr marL="34290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8pPr>
                  <a:lvl9pPr marL="38862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9pPr>
                </a:lstStyle>
                <a:p>
                  <a:pPr algn="ctr" defTabSz="449263" fontAlgn="base" hangingPunct="0">
                    <a:spcBef>
                      <a:spcPct val="0"/>
                    </a:spcBef>
                    <a:spcAft>
                      <a:spcPct val="0"/>
                    </a:spcAft>
                    <a:buSzTx/>
                    <a:buNone/>
                    <a:defRPr/>
                  </a:pPr>
                  <a:endParaRPr lang="pt-BR" altLang="pt-BR" sz="2500" kern="0"/>
                </a:p>
              </p:txBody>
            </p:sp>
            <p:sp>
              <p:nvSpPr>
                <p:cNvPr id="43" name="Rectangle 24"/>
                <p:cNvSpPr>
                  <a:spLocks/>
                </p:cNvSpPr>
                <p:nvPr/>
              </p:nvSpPr>
              <p:spPr bwMode="auto">
                <a:xfrm>
                  <a:off x="0" y="0"/>
                  <a:ext cx="41" cy="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26435" tIns="72248" rIns="126435" bIns="72248" anchor="ctr"/>
                <a:lstStyle>
                  <a:lvl1pPr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1pPr>
                  <a:lvl2pPr marL="742950" indent="-28575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2pPr>
                  <a:lvl3pPr marL="11430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3pPr>
                  <a:lvl4pPr marL="16002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4pPr>
                  <a:lvl5pPr marL="20574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5pPr>
                  <a:lvl6pPr marL="25146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6pPr>
                  <a:lvl7pPr marL="29718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7pPr>
                  <a:lvl8pPr marL="34290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8pPr>
                  <a:lvl9pPr marL="38862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9pPr>
                </a:lstStyle>
                <a:p>
                  <a:pPr fontAlgn="base" hangingPunct="0">
                    <a:spcBef>
                      <a:spcPct val="0"/>
                    </a:spcBef>
                    <a:spcAft>
                      <a:spcPct val="0"/>
                    </a:spcAft>
                    <a:buSzTx/>
                    <a:buNone/>
                    <a:defRPr/>
                  </a:pPr>
                  <a:r>
                    <a:rPr lang="pt-BR" altLang="pt-BR" sz="2000" kern="0" dirty="0">
                      <a:solidFill>
                        <a:srgbClr val="FFFFFF"/>
                      </a:solidFill>
                      <a:latin typeface="Arial" pitchFamily="34" charset="0"/>
                      <a:cs typeface="Arial" pitchFamily="34" charset="0"/>
                      <a:sym typeface="Arial" pitchFamily="34" charset="0"/>
                    </a:rPr>
                    <a:t>1</a:t>
                  </a:r>
                  <a:endParaRPr lang="pt-BR" altLang="pt-BR" sz="2400" kern="0" dirty="0"/>
                </a:p>
              </p:txBody>
            </p:sp>
          </p:grpSp>
          <p:grpSp>
            <p:nvGrpSpPr>
              <p:cNvPr id="12" name="Group 25"/>
              <p:cNvGrpSpPr>
                <a:grpSpLocks/>
              </p:cNvGrpSpPr>
              <p:nvPr/>
            </p:nvGrpSpPr>
            <p:grpSpPr bwMode="auto">
              <a:xfrm>
                <a:off x="66" y="0"/>
                <a:ext cx="62" cy="52"/>
                <a:chOff x="0" y="0"/>
                <a:chExt cx="62" cy="52"/>
              </a:xfrm>
            </p:grpSpPr>
            <p:sp>
              <p:nvSpPr>
                <p:cNvPr id="40" name="Rectangle 26"/>
                <p:cNvSpPr>
                  <a:spLocks/>
                </p:cNvSpPr>
                <p:nvPr/>
              </p:nvSpPr>
              <p:spPr bwMode="auto">
                <a:xfrm>
                  <a:off x="0" y="6"/>
                  <a:ext cx="62" cy="39"/>
                </a:xfrm>
                <a:prstGeom prst="rect">
                  <a:avLst/>
                </a:prstGeom>
                <a:solidFill>
                  <a:srgbClr val="DA1F28"/>
                </a:solidFill>
                <a:ln w="13311">
                  <a:solidFill>
                    <a:srgbClr val="FF811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72248" tIns="72248" rIns="72248" bIns="72248" anchor="ctr"/>
                <a:lstStyle>
                  <a:lvl1pPr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1pPr>
                  <a:lvl2pPr marL="742950" indent="-28575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2pPr>
                  <a:lvl3pPr marL="11430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3pPr>
                  <a:lvl4pPr marL="16002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4pPr>
                  <a:lvl5pPr marL="20574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5pPr>
                  <a:lvl6pPr marL="25146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6pPr>
                  <a:lvl7pPr marL="29718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7pPr>
                  <a:lvl8pPr marL="34290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8pPr>
                  <a:lvl9pPr marL="38862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9pPr>
                </a:lstStyle>
                <a:p>
                  <a:pPr algn="ctr" defTabSz="449263" fontAlgn="base" hangingPunct="0">
                    <a:spcBef>
                      <a:spcPct val="0"/>
                    </a:spcBef>
                    <a:spcAft>
                      <a:spcPct val="0"/>
                    </a:spcAft>
                    <a:buSzTx/>
                    <a:buNone/>
                    <a:defRPr/>
                  </a:pPr>
                  <a:endParaRPr lang="pt-BR" altLang="pt-BR" sz="2500" kern="0"/>
                </a:p>
              </p:txBody>
            </p:sp>
            <p:sp>
              <p:nvSpPr>
                <p:cNvPr id="41" name="Rectangle 27"/>
                <p:cNvSpPr>
                  <a:spLocks/>
                </p:cNvSpPr>
                <p:nvPr/>
              </p:nvSpPr>
              <p:spPr bwMode="auto">
                <a:xfrm>
                  <a:off x="0" y="0"/>
                  <a:ext cx="41" cy="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26435" tIns="72248" rIns="126435" bIns="72248" anchor="ctr"/>
                <a:lstStyle>
                  <a:lvl1pPr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1pPr>
                  <a:lvl2pPr marL="742950" indent="-28575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2pPr>
                  <a:lvl3pPr marL="11430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3pPr>
                  <a:lvl4pPr marL="16002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4pPr>
                  <a:lvl5pPr marL="20574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5pPr>
                  <a:lvl6pPr marL="25146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6pPr>
                  <a:lvl7pPr marL="29718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7pPr>
                  <a:lvl8pPr marL="34290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8pPr>
                  <a:lvl9pPr marL="38862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9pPr>
                </a:lstStyle>
                <a:p>
                  <a:pPr fontAlgn="base" hangingPunct="0">
                    <a:spcBef>
                      <a:spcPct val="0"/>
                    </a:spcBef>
                    <a:spcAft>
                      <a:spcPct val="0"/>
                    </a:spcAft>
                    <a:buSzTx/>
                    <a:buNone/>
                    <a:defRPr/>
                  </a:pPr>
                  <a:r>
                    <a:rPr lang="pt-BR" altLang="pt-BR" sz="2000" kern="0" dirty="0">
                      <a:solidFill>
                        <a:srgbClr val="FFFFFF"/>
                      </a:solidFill>
                      <a:latin typeface="Arial" pitchFamily="34" charset="0"/>
                      <a:cs typeface="Arial" pitchFamily="34" charset="0"/>
                      <a:sym typeface="Arial" pitchFamily="34" charset="0"/>
                    </a:rPr>
                    <a:t>2</a:t>
                  </a:r>
                  <a:endParaRPr lang="pt-BR" altLang="pt-BR" sz="2400" kern="0" dirty="0"/>
                </a:p>
              </p:txBody>
            </p:sp>
          </p:grpSp>
          <p:grpSp>
            <p:nvGrpSpPr>
              <p:cNvPr id="13" name="Group 28"/>
              <p:cNvGrpSpPr>
                <a:grpSpLocks/>
              </p:cNvGrpSpPr>
              <p:nvPr/>
            </p:nvGrpSpPr>
            <p:grpSpPr bwMode="auto">
              <a:xfrm>
                <a:off x="133" y="0"/>
                <a:ext cx="62" cy="52"/>
                <a:chOff x="0" y="0"/>
                <a:chExt cx="62" cy="52"/>
              </a:xfrm>
            </p:grpSpPr>
            <p:sp>
              <p:nvSpPr>
                <p:cNvPr id="38" name="Rectangle 29"/>
                <p:cNvSpPr>
                  <a:spLocks/>
                </p:cNvSpPr>
                <p:nvPr/>
              </p:nvSpPr>
              <p:spPr bwMode="auto">
                <a:xfrm>
                  <a:off x="0" y="6"/>
                  <a:ext cx="62" cy="39"/>
                </a:xfrm>
                <a:prstGeom prst="rect">
                  <a:avLst/>
                </a:prstGeom>
                <a:solidFill>
                  <a:srgbClr val="DA1F28"/>
                </a:solidFill>
                <a:ln w="13311">
                  <a:solidFill>
                    <a:srgbClr val="FF811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>
                  <a:lvl1pPr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1pPr>
                  <a:lvl2pPr marL="742950" indent="-28575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2pPr>
                  <a:lvl3pPr marL="11430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3pPr>
                  <a:lvl4pPr marL="16002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4pPr>
                  <a:lvl5pPr marL="20574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5pPr>
                  <a:lvl6pPr marL="25146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6pPr>
                  <a:lvl7pPr marL="29718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7pPr>
                  <a:lvl8pPr marL="34290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8pPr>
                  <a:lvl9pPr marL="38862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9pPr>
                </a:lstStyle>
                <a:p>
                  <a:pPr algn="ctr" defTabSz="449263" fontAlgn="base" hangingPunct="0">
                    <a:spcBef>
                      <a:spcPct val="0"/>
                    </a:spcBef>
                    <a:spcAft>
                      <a:spcPct val="0"/>
                    </a:spcAft>
                    <a:buSzTx/>
                    <a:buNone/>
                    <a:defRPr/>
                  </a:pPr>
                  <a:endParaRPr lang="pt-BR" altLang="pt-BR" sz="2500" kern="0"/>
                </a:p>
              </p:txBody>
            </p:sp>
            <p:sp>
              <p:nvSpPr>
                <p:cNvPr id="39" name="Rectangle 30"/>
                <p:cNvSpPr>
                  <a:spLocks/>
                </p:cNvSpPr>
                <p:nvPr/>
              </p:nvSpPr>
              <p:spPr bwMode="auto">
                <a:xfrm>
                  <a:off x="0" y="0"/>
                  <a:ext cx="41" cy="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26435" tIns="72248" rIns="126435" bIns="72248" anchor="ctr"/>
                <a:lstStyle>
                  <a:lvl1pPr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1pPr>
                  <a:lvl2pPr marL="742950" indent="-28575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2pPr>
                  <a:lvl3pPr marL="11430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3pPr>
                  <a:lvl4pPr marL="16002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4pPr>
                  <a:lvl5pPr marL="20574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5pPr>
                  <a:lvl6pPr marL="25146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6pPr>
                  <a:lvl7pPr marL="29718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7pPr>
                  <a:lvl8pPr marL="34290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8pPr>
                  <a:lvl9pPr marL="38862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9pPr>
                </a:lstStyle>
                <a:p>
                  <a:pPr fontAlgn="base" hangingPunct="0">
                    <a:spcBef>
                      <a:spcPct val="0"/>
                    </a:spcBef>
                    <a:spcAft>
                      <a:spcPct val="0"/>
                    </a:spcAft>
                    <a:buSzTx/>
                    <a:buNone/>
                    <a:defRPr/>
                  </a:pPr>
                  <a:r>
                    <a:rPr lang="pt-BR" altLang="pt-BR" sz="2000" kern="0" dirty="0">
                      <a:solidFill>
                        <a:srgbClr val="FFFFFF"/>
                      </a:solidFill>
                      <a:latin typeface="Arial" pitchFamily="34" charset="0"/>
                      <a:cs typeface="Arial" pitchFamily="34" charset="0"/>
                      <a:sym typeface="Arial" pitchFamily="34" charset="0"/>
                    </a:rPr>
                    <a:t>3</a:t>
                  </a:r>
                  <a:endParaRPr lang="pt-BR" altLang="pt-BR" sz="2400" kern="0" dirty="0"/>
                </a:p>
              </p:txBody>
            </p:sp>
          </p:grpSp>
          <p:grpSp>
            <p:nvGrpSpPr>
              <p:cNvPr id="14" name="Group 31"/>
              <p:cNvGrpSpPr>
                <a:grpSpLocks/>
              </p:cNvGrpSpPr>
              <p:nvPr/>
            </p:nvGrpSpPr>
            <p:grpSpPr bwMode="auto">
              <a:xfrm>
                <a:off x="200" y="0"/>
                <a:ext cx="62" cy="52"/>
                <a:chOff x="0" y="0"/>
                <a:chExt cx="62" cy="52"/>
              </a:xfrm>
            </p:grpSpPr>
            <p:sp>
              <p:nvSpPr>
                <p:cNvPr id="36" name="Rectangle 32"/>
                <p:cNvSpPr>
                  <a:spLocks/>
                </p:cNvSpPr>
                <p:nvPr/>
              </p:nvSpPr>
              <p:spPr bwMode="auto">
                <a:xfrm>
                  <a:off x="0" y="6"/>
                  <a:ext cx="62" cy="39"/>
                </a:xfrm>
                <a:prstGeom prst="rect">
                  <a:avLst/>
                </a:prstGeom>
                <a:solidFill>
                  <a:srgbClr val="DA1F28"/>
                </a:solidFill>
                <a:ln w="13311">
                  <a:solidFill>
                    <a:srgbClr val="FF811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>
                  <a:lvl1pPr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1pPr>
                  <a:lvl2pPr marL="742950" indent="-28575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2pPr>
                  <a:lvl3pPr marL="11430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3pPr>
                  <a:lvl4pPr marL="16002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4pPr>
                  <a:lvl5pPr marL="20574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5pPr>
                  <a:lvl6pPr marL="25146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6pPr>
                  <a:lvl7pPr marL="29718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7pPr>
                  <a:lvl8pPr marL="34290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8pPr>
                  <a:lvl9pPr marL="38862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9pPr>
                </a:lstStyle>
                <a:p>
                  <a:pPr algn="ctr" defTabSz="449263" fontAlgn="base" hangingPunct="0">
                    <a:spcBef>
                      <a:spcPct val="0"/>
                    </a:spcBef>
                    <a:spcAft>
                      <a:spcPct val="0"/>
                    </a:spcAft>
                    <a:buSzTx/>
                    <a:buNone/>
                    <a:defRPr/>
                  </a:pPr>
                  <a:endParaRPr lang="pt-BR" altLang="pt-BR" sz="2500" kern="0"/>
                </a:p>
              </p:txBody>
            </p:sp>
            <p:sp>
              <p:nvSpPr>
                <p:cNvPr id="37" name="Rectangle 33"/>
                <p:cNvSpPr>
                  <a:spLocks/>
                </p:cNvSpPr>
                <p:nvPr/>
              </p:nvSpPr>
              <p:spPr bwMode="auto">
                <a:xfrm>
                  <a:off x="0" y="0"/>
                  <a:ext cx="41" cy="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26435" tIns="72248" rIns="126435" bIns="72248" anchor="ctr"/>
                <a:lstStyle>
                  <a:lvl1pPr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1pPr>
                  <a:lvl2pPr marL="742950" indent="-28575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2pPr>
                  <a:lvl3pPr marL="11430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3pPr>
                  <a:lvl4pPr marL="16002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4pPr>
                  <a:lvl5pPr marL="20574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5pPr>
                  <a:lvl6pPr marL="25146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6pPr>
                  <a:lvl7pPr marL="29718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7pPr>
                  <a:lvl8pPr marL="34290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8pPr>
                  <a:lvl9pPr marL="38862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9pPr>
                </a:lstStyle>
                <a:p>
                  <a:pPr fontAlgn="base" hangingPunct="0">
                    <a:spcBef>
                      <a:spcPct val="0"/>
                    </a:spcBef>
                    <a:spcAft>
                      <a:spcPct val="0"/>
                    </a:spcAft>
                    <a:buSzTx/>
                    <a:buNone/>
                    <a:defRPr/>
                  </a:pPr>
                  <a:r>
                    <a:rPr lang="pt-BR" altLang="pt-BR" sz="2000" kern="0" dirty="0">
                      <a:solidFill>
                        <a:srgbClr val="FFFFFF"/>
                      </a:solidFill>
                      <a:latin typeface="Arial" pitchFamily="34" charset="0"/>
                      <a:cs typeface="Arial" pitchFamily="34" charset="0"/>
                      <a:sym typeface="Arial" pitchFamily="34" charset="0"/>
                    </a:rPr>
                    <a:t>4</a:t>
                  </a:r>
                  <a:endParaRPr lang="pt-BR" altLang="pt-BR" sz="2400" kern="0" dirty="0"/>
                </a:p>
              </p:txBody>
            </p:sp>
          </p:grpSp>
          <p:grpSp>
            <p:nvGrpSpPr>
              <p:cNvPr id="15" name="Group 34"/>
              <p:cNvGrpSpPr>
                <a:grpSpLocks/>
              </p:cNvGrpSpPr>
              <p:nvPr/>
            </p:nvGrpSpPr>
            <p:grpSpPr bwMode="auto">
              <a:xfrm>
                <a:off x="267" y="0"/>
                <a:ext cx="62" cy="52"/>
                <a:chOff x="0" y="0"/>
                <a:chExt cx="62" cy="52"/>
              </a:xfrm>
            </p:grpSpPr>
            <p:sp>
              <p:nvSpPr>
                <p:cNvPr id="34" name="Rectangle 35"/>
                <p:cNvSpPr>
                  <a:spLocks/>
                </p:cNvSpPr>
                <p:nvPr/>
              </p:nvSpPr>
              <p:spPr bwMode="auto">
                <a:xfrm>
                  <a:off x="0" y="6"/>
                  <a:ext cx="62" cy="39"/>
                </a:xfrm>
                <a:prstGeom prst="rect">
                  <a:avLst/>
                </a:prstGeom>
                <a:solidFill>
                  <a:srgbClr val="DA1F28"/>
                </a:solidFill>
                <a:ln w="13311">
                  <a:solidFill>
                    <a:srgbClr val="FF811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>
                  <a:lvl1pPr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1pPr>
                  <a:lvl2pPr marL="742950" indent="-28575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2pPr>
                  <a:lvl3pPr marL="11430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3pPr>
                  <a:lvl4pPr marL="16002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4pPr>
                  <a:lvl5pPr marL="20574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5pPr>
                  <a:lvl6pPr marL="25146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6pPr>
                  <a:lvl7pPr marL="29718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7pPr>
                  <a:lvl8pPr marL="34290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8pPr>
                  <a:lvl9pPr marL="38862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9pPr>
                </a:lstStyle>
                <a:p>
                  <a:pPr algn="ctr" defTabSz="449263" fontAlgn="base" hangingPunct="0">
                    <a:spcBef>
                      <a:spcPct val="0"/>
                    </a:spcBef>
                    <a:spcAft>
                      <a:spcPct val="0"/>
                    </a:spcAft>
                    <a:buSzTx/>
                    <a:buNone/>
                    <a:defRPr/>
                  </a:pPr>
                  <a:endParaRPr lang="pt-BR" altLang="pt-BR" sz="2500" kern="0"/>
                </a:p>
              </p:txBody>
            </p:sp>
            <p:sp>
              <p:nvSpPr>
                <p:cNvPr id="35" name="Rectangle 36"/>
                <p:cNvSpPr>
                  <a:spLocks/>
                </p:cNvSpPr>
                <p:nvPr/>
              </p:nvSpPr>
              <p:spPr bwMode="auto">
                <a:xfrm>
                  <a:off x="0" y="0"/>
                  <a:ext cx="41" cy="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26435" tIns="72248" rIns="126435" bIns="72248" anchor="ctr"/>
                <a:lstStyle>
                  <a:lvl1pPr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1pPr>
                  <a:lvl2pPr marL="742950" indent="-28575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2pPr>
                  <a:lvl3pPr marL="11430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3pPr>
                  <a:lvl4pPr marL="16002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4pPr>
                  <a:lvl5pPr marL="20574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5pPr>
                  <a:lvl6pPr marL="25146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6pPr>
                  <a:lvl7pPr marL="29718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7pPr>
                  <a:lvl8pPr marL="34290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8pPr>
                  <a:lvl9pPr marL="38862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9pPr>
                </a:lstStyle>
                <a:p>
                  <a:pPr fontAlgn="base" hangingPunct="0">
                    <a:spcBef>
                      <a:spcPct val="0"/>
                    </a:spcBef>
                    <a:spcAft>
                      <a:spcPct val="0"/>
                    </a:spcAft>
                    <a:buSzTx/>
                    <a:buNone/>
                    <a:defRPr/>
                  </a:pPr>
                  <a:r>
                    <a:rPr lang="pt-BR" altLang="pt-BR" sz="2000" kern="0" dirty="0">
                      <a:solidFill>
                        <a:srgbClr val="FFFFFF"/>
                      </a:solidFill>
                      <a:latin typeface="Arial" pitchFamily="34" charset="0"/>
                      <a:cs typeface="Arial" pitchFamily="34" charset="0"/>
                      <a:sym typeface="Arial" pitchFamily="34" charset="0"/>
                    </a:rPr>
                    <a:t>5</a:t>
                  </a:r>
                  <a:endParaRPr lang="pt-BR" altLang="pt-BR" sz="2400" kern="0" dirty="0"/>
                </a:p>
              </p:txBody>
            </p:sp>
          </p:grpSp>
          <p:grpSp>
            <p:nvGrpSpPr>
              <p:cNvPr id="16" name="Group 37"/>
              <p:cNvGrpSpPr>
                <a:grpSpLocks/>
              </p:cNvGrpSpPr>
              <p:nvPr/>
            </p:nvGrpSpPr>
            <p:grpSpPr bwMode="auto">
              <a:xfrm>
                <a:off x="334" y="0"/>
                <a:ext cx="62" cy="52"/>
                <a:chOff x="0" y="0"/>
                <a:chExt cx="62" cy="52"/>
              </a:xfrm>
            </p:grpSpPr>
            <p:sp>
              <p:nvSpPr>
                <p:cNvPr id="32" name="Rectangle 38"/>
                <p:cNvSpPr>
                  <a:spLocks/>
                </p:cNvSpPr>
                <p:nvPr/>
              </p:nvSpPr>
              <p:spPr bwMode="auto">
                <a:xfrm>
                  <a:off x="0" y="6"/>
                  <a:ext cx="62" cy="39"/>
                </a:xfrm>
                <a:prstGeom prst="rect">
                  <a:avLst/>
                </a:prstGeom>
                <a:solidFill>
                  <a:srgbClr val="DA1F28"/>
                </a:solidFill>
                <a:ln w="13311">
                  <a:solidFill>
                    <a:srgbClr val="FF811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>
                  <a:lvl1pPr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1pPr>
                  <a:lvl2pPr marL="742950" indent="-28575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2pPr>
                  <a:lvl3pPr marL="11430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3pPr>
                  <a:lvl4pPr marL="16002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4pPr>
                  <a:lvl5pPr marL="20574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5pPr>
                  <a:lvl6pPr marL="25146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6pPr>
                  <a:lvl7pPr marL="29718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7pPr>
                  <a:lvl8pPr marL="34290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8pPr>
                  <a:lvl9pPr marL="38862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9pPr>
                </a:lstStyle>
                <a:p>
                  <a:pPr algn="ctr" defTabSz="449263" fontAlgn="base" hangingPunct="0">
                    <a:spcBef>
                      <a:spcPct val="0"/>
                    </a:spcBef>
                    <a:spcAft>
                      <a:spcPct val="0"/>
                    </a:spcAft>
                    <a:buSzTx/>
                    <a:buNone/>
                    <a:defRPr/>
                  </a:pPr>
                  <a:endParaRPr lang="pt-BR" altLang="pt-BR" sz="2500" kern="0"/>
                </a:p>
              </p:txBody>
            </p:sp>
            <p:sp>
              <p:nvSpPr>
                <p:cNvPr id="33" name="Rectangle 39"/>
                <p:cNvSpPr>
                  <a:spLocks/>
                </p:cNvSpPr>
                <p:nvPr/>
              </p:nvSpPr>
              <p:spPr bwMode="auto">
                <a:xfrm>
                  <a:off x="0" y="0"/>
                  <a:ext cx="41" cy="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26435" tIns="72248" rIns="126435" bIns="72248" anchor="ctr"/>
                <a:lstStyle>
                  <a:lvl1pPr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1pPr>
                  <a:lvl2pPr marL="742950" indent="-28575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2pPr>
                  <a:lvl3pPr marL="11430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3pPr>
                  <a:lvl4pPr marL="16002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4pPr>
                  <a:lvl5pPr marL="20574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5pPr>
                  <a:lvl6pPr marL="25146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6pPr>
                  <a:lvl7pPr marL="29718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7pPr>
                  <a:lvl8pPr marL="34290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8pPr>
                  <a:lvl9pPr marL="38862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9pPr>
                </a:lstStyle>
                <a:p>
                  <a:pPr fontAlgn="base" hangingPunct="0">
                    <a:spcBef>
                      <a:spcPct val="0"/>
                    </a:spcBef>
                    <a:spcAft>
                      <a:spcPct val="0"/>
                    </a:spcAft>
                    <a:buSzTx/>
                    <a:buNone/>
                    <a:defRPr/>
                  </a:pPr>
                  <a:r>
                    <a:rPr lang="pt-BR" altLang="pt-BR" sz="2000" kern="0" dirty="0">
                      <a:solidFill>
                        <a:srgbClr val="FFFFFF"/>
                      </a:solidFill>
                      <a:latin typeface="Arial" pitchFamily="34" charset="0"/>
                      <a:cs typeface="Arial" pitchFamily="34" charset="0"/>
                      <a:sym typeface="Arial" pitchFamily="34" charset="0"/>
                    </a:rPr>
                    <a:t>6</a:t>
                  </a:r>
                  <a:endParaRPr lang="pt-BR" altLang="pt-BR" sz="2400" kern="0" dirty="0"/>
                </a:p>
              </p:txBody>
            </p:sp>
          </p:grpSp>
          <p:grpSp>
            <p:nvGrpSpPr>
              <p:cNvPr id="17" name="Group 40"/>
              <p:cNvGrpSpPr>
                <a:grpSpLocks/>
              </p:cNvGrpSpPr>
              <p:nvPr/>
            </p:nvGrpSpPr>
            <p:grpSpPr bwMode="auto">
              <a:xfrm>
                <a:off x="401" y="0"/>
                <a:ext cx="62" cy="52"/>
                <a:chOff x="0" y="0"/>
                <a:chExt cx="62" cy="52"/>
              </a:xfrm>
            </p:grpSpPr>
            <p:sp>
              <p:nvSpPr>
                <p:cNvPr id="30" name="Rectangle 41"/>
                <p:cNvSpPr>
                  <a:spLocks/>
                </p:cNvSpPr>
                <p:nvPr/>
              </p:nvSpPr>
              <p:spPr bwMode="auto">
                <a:xfrm>
                  <a:off x="0" y="6"/>
                  <a:ext cx="62" cy="39"/>
                </a:xfrm>
                <a:prstGeom prst="rect">
                  <a:avLst/>
                </a:prstGeom>
                <a:solidFill>
                  <a:srgbClr val="DA1F28"/>
                </a:solidFill>
                <a:ln w="13311">
                  <a:solidFill>
                    <a:srgbClr val="FF811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>
                  <a:lvl1pPr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1pPr>
                  <a:lvl2pPr marL="742950" indent="-28575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2pPr>
                  <a:lvl3pPr marL="11430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3pPr>
                  <a:lvl4pPr marL="16002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4pPr>
                  <a:lvl5pPr marL="20574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5pPr>
                  <a:lvl6pPr marL="25146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6pPr>
                  <a:lvl7pPr marL="29718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7pPr>
                  <a:lvl8pPr marL="34290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8pPr>
                  <a:lvl9pPr marL="38862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9pPr>
                </a:lstStyle>
                <a:p>
                  <a:pPr algn="ctr" defTabSz="449263" fontAlgn="base" hangingPunct="0">
                    <a:spcBef>
                      <a:spcPct val="0"/>
                    </a:spcBef>
                    <a:spcAft>
                      <a:spcPct val="0"/>
                    </a:spcAft>
                    <a:buSzTx/>
                    <a:buNone/>
                    <a:defRPr/>
                  </a:pPr>
                  <a:endParaRPr lang="pt-BR" altLang="pt-BR" sz="2500" kern="0"/>
                </a:p>
              </p:txBody>
            </p:sp>
            <p:sp>
              <p:nvSpPr>
                <p:cNvPr id="31" name="Rectangle 42"/>
                <p:cNvSpPr>
                  <a:spLocks/>
                </p:cNvSpPr>
                <p:nvPr/>
              </p:nvSpPr>
              <p:spPr bwMode="auto">
                <a:xfrm>
                  <a:off x="0" y="0"/>
                  <a:ext cx="41" cy="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26435" tIns="72248" rIns="126435" bIns="72248" anchor="ctr"/>
                <a:lstStyle>
                  <a:lvl1pPr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1pPr>
                  <a:lvl2pPr marL="742950" indent="-28575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2pPr>
                  <a:lvl3pPr marL="11430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3pPr>
                  <a:lvl4pPr marL="16002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4pPr>
                  <a:lvl5pPr marL="20574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5pPr>
                  <a:lvl6pPr marL="25146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6pPr>
                  <a:lvl7pPr marL="29718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7pPr>
                  <a:lvl8pPr marL="34290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8pPr>
                  <a:lvl9pPr marL="38862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9pPr>
                </a:lstStyle>
                <a:p>
                  <a:pPr fontAlgn="base" hangingPunct="0">
                    <a:spcBef>
                      <a:spcPct val="0"/>
                    </a:spcBef>
                    <a:spcAft>
                      <a:spcPct val="0"/>
                    </a:spcAft>
                    <a:buSzTx/>
                    <a:buNone/>
                    <a:defRPr/>
                  </a:pPr>
                  <a:r>
                    <a:rPr lang="pt-BR" altLang="pt-BR" sz="2000" kern="0" dirty="0">
                      <a:solidFill>
                        <a:srgbClr val="FFFFFF"/>
                      </a:solidFill>
                      <a:latin typeface="Arial" pitchFamily="34" charset="0"/>
                      <a:cs typeface="Arial" pitchFamily="34" charset="0"/>
                      <a:sym typeface="Arial" pitchFamily="34" charset="0"/>
                    </a:rPr>
                    <a:t>7</a:t>
                  </a:r>
                  <a:endParaRPr lang="pt-BR" altLang="pt-BR" sz="2400" kern="0" dirty="0"/>
                </a:p>
              </p:txBody>
            </p:sp>
          </p:grpSp>
          <p:grpSp>
            <p:nvGrpSpPr>
              <p:cNvPr id="18" name="Group 43"/>
              <p:cNvGrpSpPr>
                <a:grpSpLocks/>
              </p:cNvGrpSpPr>
              <p:nvPr/>
            </p:nvGrpSpPr>
            <p:grpSpPr bwMode="auto">
              <a:xfrm>
                <a:off x="467" y="0"/>
                <a:ext cx="63" cy="52"/>
                <a:chOff x="0" y="0"/>
                <a:chExt cx="62" cy="52"/>
              </a:xfrm>
            </p:grpSpPr>
            <p:sp>
              <p:nvSpPr>
                <p:cNvPr id="28" name="Rectangle 44"/>
                <p:cNvSpPr>
                  <a:spLocks/>
                </p:cNvSpPr>
                <p:nvPr/>
              </p:nvSpPr>
              <p:spPr bwMode="auto">
                <a:xfrm>
                  <a:off x="0" y="6"/>
                  <a:ext cx="62" cy="39"/>
                </a:xfrm>
                <a:prstGeom prst="rect">
                  <a:avLst/>
                </a:prstGeom>
                <a:solidFill>
                  <a:srgbClr val="DA1F28"/>
                </a:solidFill>
                <a:ln w="13311">
                  <a:solidFill>
                    <a:srgbClr val="FF811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>
                  <a:lvl1pPr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1pPr>
                  <a:lvl2pPr marL="742950" indent="-28575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2pPr>
                  <a:lvl3pPr marL="11430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3pPr>
                  <a:lvl4pPr marL="16002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4pPr>
                  <a:lvl5pPr marL="20574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5pPr>
                  <a:lvl6pPr marL="25146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6pPr>
                  <a:lvl7pPr marL="29718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7pPr>
                  <a:lvl8pPr marL="34290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8pPr>
                  <a:lvl9pPr marL="38862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9pPr>
                </a:lstStyle>
                <a:p>
                  <a:pPr algn="ctr" defTabSz="449263" fontAlgn="base" hangingPunct="0">
                    <a:spcBef>
                      <a:spcPct val="0"/>
                    </a:spcBef>
                    <a:spcAft>
                      <a:spcPct val="0"/>
                    </a:spcAft>
                    <a:buSzTx/>
                    <a:buNone/>
                    <a:defRPr/>
                  </a:pPr>
                  <a:endParaRPr lang="pt-BR" altLang="pt-BR" sz="2500" kern="0"/>
                </a:p>
              </p:txBody>
            </p:sp>
            <p:sp>
              <p:nvSpPr>
                <p:cNvPr id="29" name="Rectangle 45"/>
                <p:cNvSpPr>
                  <a:spLocks/>
                </p:cNvSpPr>
                <p:nvPr/>
              </p:nvSpPr>
              <p:spPr bwMode="auto">
                <a:xfrm>
                  <a:off x="0" y="0"/>
                  <a:ext cx="41" cy="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26435" tIns="72248" rIns="126435" bIns="72248" anchor="ctr"/>
                <a:lstStyle>
                  <a:lvl1pPr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1pPr>
                  <a:lvl2pPr marL="742950" indent="-28575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2pPr>
                  <a:lvl3pPr marL="11430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3pPr>
                  <a:lvl4pPr marL="16002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4pPr>
                  <a:lvl5pPr marL="20574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5pPr>
                  <a:lvl6pPr marL="25146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6pPr>
                  <a:lvl7pPr marL="29718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7pPr>
                  <a:lvl8pPr marL="34290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8pPr>
                  <a:lvl9pPr marL="38862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9pPr>
                </a:lstStyle>
                <a:p>
                  <a:pPr fontAlgn="base" hangingPunct="0">
                    <a:spcBef>
                      <a:spcPct val="0"/>
                    </a:spcBef>
                    <a:spcAft>
                      <a:spcPct val="0"/>
                    </a:spcAft>
                    <a:buSzTx/>
                    <a:buNone/>
                    <a:defRPr/>
                  </a:pPr>
                  <a:r>
                    <a:rPr lang="pt-BR" altLang="pt-BR" sz="2000" kern="0" dirty="0">
                      <a:solidFill>
                        <a:srgbClr val="FFFFFF"/>
                      </a:solidFill>
                      <a:latin typeface="Arial" pitchFamily="34" charset="0"/>
                      <a:cs typeface="Arial" pitchFamily="34" charset="0"/>
                      <a:sym typeface="Arial" pitchFamily="34" charset="0"/>
                    </a:rPr>
                    <a:t>8</a:t>
                  </a:r>
                  <a:endParaRPr lang="pt-BR" altLang="pt-BR" sz="2400" kern="0" dirty="0"/>
                </a:p>
              </p:txBody>
            </p:sp>
          </p:grpSp>
          <p:grpSp>
            <p:nvGrpSpPr>
              <p:cNvPr id="19" name="Group 46"/>
              <p:cNvGrpSpPr>
                <a:grpSpLocks/>
              </p:cNvGrpSpPr>
              <p:nvPr/>
            </p:nvGrpSpPr>
            <p:grpSpPr bwMode="auto">
              <a:xfrm>
                <a:off x="534" y="0"/>
                <a:ext cx="62" cy="52"/>
                <a:chOff x="0" y="0"/>
                <a:chExt cx="62" cy="52"/>
              </a:xfrm>
            </p:grpSpPr>
            <p:sp>
              <p:nvSpPr>
                <p:cNvPr id="26" name="Rectangle 47"/>
                <p:cNvSpPr>
                  <a:spLocks/>
                </p:cNvSpPr>
                <p:nvPr/>
              </p:nvSpPr>
              <p:spPr bwMode="auto">
                <a:xfrm>
                  <a:off x="0" y="6"/>
                  <a:ext cx="62" cy="39"/>
                </a:xfrm>
                <a:prstGeom prst="rect">
                  <a:avLst/>
                </a:prstGeom>
                <a:solidFill>
                  <a:srgbClr val="DA1F28"/>
                </a:solidFill>
                <a:ln w="13311">
                  <a:solidFill>
                    <a:srgbClr val="FF811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>
                  <a:lvl1pPr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1pPr>
                  <a:lvl2pPr marL="742950" indent="-28575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2pPr>
                  <a:lvl3pPr marL="11430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3pPr>
                  <a:lvl4pPr marL="16002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4pPr>
                  <a:lvl5pPr marL="20574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5pPr>
                  <a:lvl6pPr marL="25146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6pPr>
                  <a:lvl7pPr marL="29718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7pPr>
                  <a:lvl8pPr marL="34290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8pPr>
                  <a:lvl9pPr marL="38862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9pPr>
                </a:lstStyle>
                <a:p>
                  <a:pPr algn="ctr" defTabSz="449263" fontAlgn="base" hangingPunct="0">
                    <a:spcBef>
                      <a:spcPct val="0"/>
                    </a:spcBef>
                    <a:spcAft>
                      <a:spcPct val="0"/>
                    </a:spcAft>
                    <a:buSzTx/>
                    <a:buNone/>
                    <a:defRPr/>
                  </a:pPr>
                  <a:endParaRPr lang="pt-BR" altLang="pt-BR" sz="2500" kern="0"/>
                </a:p>
              </p:txBody>
            </p:sp>
            <p:sp>
              <p:nvSpPr>
                <p:cNvPr id="27" name="Rectangle 48"/>
                <p:cNvSpPr>
                  <a:spLocks/>
                </p:cNvSpPr>
                <p:nvPr/>
              </p:nvSpPr>
              <p:spPr bwMode="auto">
                <a:xfrm>
                  <a:off x="0" y="0"/>
                  <a:ext cx="41" cy="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26435" tIns="72248" rIns="126435" bIns="72248" anchor="ctr"/>
                <a:lstStyle>
                  <a:lvl1pPr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1pPr>
                  <a:lvl2pPr marL="742950" indent="-28575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2pPr>
                  <a:lvl3pPr marL="11430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3pPr>
                  <a:lvl4pPr marL="16002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4pPr>
                  <a:lvl5pPr marL="20574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5pPr>
                  <a:lvl6pPr marL="25146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6pPr>
                  <a:lvl7pPr marL="29718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7pPr>
                  <a:lvl8pPr marL="34290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8pPr>
                  <a:lvl9pPr marL="38862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9pPr>
                </a:lstStyle>
                <a:p>
                  <a:pPr fontAlgn="base" hangingPunct="0">
                    <a:spcBef>
                      <a:spcPct val="0"/>
                    </a:spcBef>
                    <a:spcAft>
                      <a:spcPct val="0"/>
                    </a:spcAft>
                    <a:buSzTx/>
                    <a:buNone/>
                    <a:defRPr/>
                  </a:pPr>
                  <a:r>
                    <a:rPr lang="pt-BR" altLang="pt-BR" sz="2000" kern="0" dirty="0">
                      <a:solidFill>
                        <a:srgbClr val="FFFFFF"/>
                      </a:solidFill>
                      <a:latin typeface="Arial" pitchFamily="34" charset="0"/>
                      <a:cs typeface="Arial" pitchFamily="34" charset="0"/>
                      <a:sym typeface="Arial" pitchFamily="34" charset="0"/>
                    </a:rPr>
                    <a:t>9</a:t>
                  </a:r>
                  <a:endParaRPr lang="pt-BR" altLang="pt-BR" sz="2400" kern="0" dirty="0"/>
                </a:p>
              </p:txBody>
            </p:sp>
          </p:grpSp>
          <p:grpSp>
            <p:nvGrpSpPr>
              <p:cNvPr id="20" name="Group 49"/>
              <p:cNvGrpSpPr>
                <a:grpSpLocks/>
              </p:cNvGrpSpPr>
              <p:nvPr/>
            </p:nvGrpSpPr>
            <p:grpSpPr bwMode="auto">
              <a:xfrm>
                <a:off x="601" y="0"/>
                <a:ext cx="62" cy="52"/>
                <a:chOff x="0" y="0"/>
                <a:chExt cx="62" cy="52"/>
              </a:xfrm>
            </p:grpSpPr>
            <p:sp>
              <p:nvSpPr>
                <p:cNvPr id="24" name="Rectangle 50"/>
                <p:cNvSpPr>
                  <a:spLocks/>
                </p:cNvSpPr>
                <p:nvPr/>
              </p:nvSpPr>
              <p:spPr bwMode="auto">
                <a:xfrm>
                  <a:off x="0" y="6"/>
                  <a:ext cx="62" cy="39"/>
                </a:xfrm>
                <a:prstGeom prst="rect">
                  <a:avLst/>
                </a:prstGeom>
                <a:solidFill>
                  <a:srgbClr val="DA1F28"/>
                </a:solidFill>
                <a:ln w="13311">
                  <a:solidFill>
                    <a:srgbClr val="FF811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>
                  <a:lvl1pPr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1pPr>
                  <a:lvl2pPr marL="742950" indent="-28575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2pPr>
                  <a:lvl3pPr marL="11430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3pPr>
                  <a:lvl4pPr marL="16002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4pPr>
                  <a:lvl5pPr marL="20574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5pPr>
                  <a:lvl6pPr marL="25146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6pPr>
                  <a:lvl7pPr marL="29718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7pPr>
                  <a:lvl8pPr marL="34290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8pPr>
                  <a:lvl9pPr marL="38862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9pPr>
                </a:lstStyle>
                <a:p>
                  <a:pPr algn="ctr" defTabSz="449263" fontAlgn="base" hangingPunct="0">
                    <a:spcBef>
                      <a:spcPct val="0"/>
                    </a:spcBef>
                    <a:spcAft>
                      <a:spcPct val="0"/>
                    </a:spcAft>
                    <a:buSzTx/>
                    <a:buNone/>
                    <a:defRPr/>
                  </a:pPr>
                  <a:endParaRPr lang="pt-BR" altLang="pt-BR" sz="2500" kern="0"/>
                </a:p>
              </p:txBody>
            </p:sp>
            <p:sp>
              <p:nvSpPr>
                <p:cNvPr id="25" name="Rectangle 51"/>
                <p:cNvSpPr>
                  <a:spLocks/>
                </p:cNvSpPr>
                <p:nvPr/>
              </p:nvSpPr>
              <p:spPr bwMode="auto">
                <a:xfrm>
                  <a:off x="0" y="0"/>
                  <a:ext cx="60" cy="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26435" tIns="72248" rIns="126435" bIns="72248" anchor="ctr"/>
                <a:lstStyle>
                  <a:lvl1pPr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1pPr>
                  <a:lvl2pPr marL="742950" indent="-28575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2pPr>
                  <a:lvl3pPr marL="11430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3pPr>
                  <a:lvl4pPr marL="16002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4pPr>
                  <a:lvl5pPr marL="20574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5pPr>
                  <a:lvl6pPr marL="25146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6pPr>
                  <a:lvl7pPr marL="29718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7pPr>
                  <a:lvl8pPr marL="34290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8pPr>
                  <a:lvl9pPr marL="38862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9pPr>
                </a:lstStyle>
                <a:p>
                  <a:pPr fontAlgn="base" hangingPunct="0">
                    <a:spcBef>
                      <a:spcPct val="0"/>
                    </a:spcBef>
                    <a:spcAft>
                      <a:spcPct val="0"/>
                    </a:spcAft>
                    <a:buSzTx/>
                    <a:buNone/>
                    <a:defRPr/>
                  </a:pPr>
                  <a:r>
                    <a:rPr lang="pt-BR" altLang="pt-BR" sz="1800" kern="0" dirty="0">
                      <a:solidFill>
                        <a:srgbClr val="FFFFFF"/>
                      </a:solidFill>
                      <a:latin typeface="Arial" pitchFamily="34" charset="0"/>
                      <a:cs typeface="Arial" pitchFamily="34" charset="0"/>
                      <a:sym typeface="Arial" pitchFamily="34" charset="0"/>
                    </a:rPr>
                    <a:t>10</a:t>
                  </a:r>
                  <a:endParaRPr lang="pt-BR" altLang="pt-BR" sz="2000" kern="0" dirty="0"/>
                </a:p>
              </p:txBody>
            </p:sp>
          </p:grpSp>
          <p:grpSp>
            <p:nvGrpSpPr>
              <p:cNvPr id="21" name="Group 52"/>
              <p:cNvGrpSpPr>
                <a:grpSpLocks/>
              </p:cNvGrpSpPr>
              <p:nvPr/>
            </p:nvGrpSpPr>
            <p:grpSpPr bwMode="auto">
              <a:xfrm>
                <a:off x="668" y="0"/>
                <a:ext cx="62" cy="52"/>
                <a:chOff x="0" y="0"/>
                <a:chExt cx="62" cy="52"/>
              </a:xfrm>
            </p:grpSpPr>
            <p:sp>
              <p:nvSpPr>
                <p:cNvPr id="22" name="Rectangle 53"/>
                <p:cNvSpPr>
                  <a:spLocks/>
                </p:cNvSpPr>
                <p:nvPr/>
              </p:nvSpPr>
              <p:spPr bwMode="auto">
                <a:xfrm>
                  <a:off x="0" y="6"/>
                  <a:ext cx="62" cy="39"/>
                </a:xfrm>
                <a:prstGeom prst="rect">
                  <a:avLst/>
                </a:prstGeom>
                <a:solidFill>
                  <a:srgbClr val="DA1F28"/>
                </a:solidFill>
                <a:ln w="13311">
                  <a:solidFill>
                    <a:srgbClr val="FF811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>
                  <a:lvl1pPr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1pPr>
                  <a:lvl2pPr marL="742950" indent="-28575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2pPr>
                  <a:lvl3pPr marL="11430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3pPr>
                  <a:lvl4pPr marL="16002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4pPr>
                  <a:lvl5pPr marL="2057400" indent="-228600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5pPr>
                  <a:lvl6pPr marL="25146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6pPr>
                  <a:lvl7pPr marL="29718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7pPr>
                  <a:lvl8pPr marL="34290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8pPr>
                  <a:lvl9pPr marL="3886200" indent="-228600" defTabSz="584200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9pPr>
                </a:lstStyle>
                <a:p>
                  <a:pPr algn="ctr" defTabSz="449263" fontAlgn="base" hangingPunct="0">
                    <a:spcBef>
                      <a:spcPct val="0"/>
                    </a:spcBef>
                    <a:spcAft>
                      <a:spcPct val="0"/>
                    </a:spcAft>
                    <a:buSzTx/>
                    <a:buNone/>
                    <a:defRPr/>
                  </a:pPr>
                  <a:endParaRPr lang="pt-BR" altLang="pt-BR" sz="2500" kern="0"/>
                </a:p>
              </p:txBody>
            </p:sp>
            <p:sp>
              <p:nvSpPr>
                <p:cNvPr id="23" name="Rectangle 54"/>
                <p:cNvSpPr>
                  <a:spLocks/>
                </p:cNvSpPr>
                <p:nvPr/>
              </p:nvSpPr>
              <p:spPr bwMode="auto">
                <a:xfrm>
                  <a:off x="0" y="0"/>
                  <a:ext cx="57" cy="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26435" tIns="72248" rIns="126435" bIns="72248" anchor="ctr"/>
                <a:lstStyle>
                  <a:lvl1pPr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1pPr>
                  <a:lvl2pPr marL="742950" indent="-28575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2pPr>
                  <a:lvl3pPr marL="11430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3pPr>
                  <a:lvl4pPr marL="16002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4pPr>
                  <a:lvl5pPr marL="2057400" indent="-228600" defTabSz="1300163">
                    <a:spcBef>
                      <a:spcPts val="4200"/>
                    </a:spcBef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5pPr>
                  <a:lvl6pPr marL="25146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6pPr>
                  <a:lvl7pPr marL="29718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7pPr>
                  <a:lvl8pPr marL="34290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8pPr>
                  <a:lvl9pPr marL="3886200" indent="-228600" defTabSz="1300163" eaLnBrk="0" fontAlgn="base" hangingPunct="0">
                    <a:spcBef>
                      <a:spcPts val="4200"/>
                    </a:spcBef>
                    <a:spcAft>
                      <a:spcPct val="0"/>
                    </a:spcAft>
                    <a:buSzPct val="100000"/>
                    <a:buChar char="•"/>
                    <a:defRPr sz="380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  <a:sym typeface="Helvetica Light" charset="0"/>
                    </a:defRPr>
                  </a:lvl9pPr>
                </a:lstStyle>
                <a:p>
                  <a:pPr fontAlgn="base" hangingPunct="0">
                    <a:spcBef>
                      <a:spcPct val="0"/>
                    </a:spcBef>
                    <a:spcAft>
                      <a:spcPct val="0"/>
                    </a:spcAft>
                    <a:buSzTx/>
                    <a:buNone/>
                    <a:defRPr/>
                  </a:pPr>
                  <a:r>
                    <a:rPr lang="pt-BR" altLang="pt-BR" sz="1800" kern="0" dirty="0">
                      <a:solidFill>
                        <a:srgbClr val="FFFFFF"/>
                      </a:solidFill>
                      <a:latin typeface="Arial" pitchFamily="34" charset="0"/>
                      <a:cs typeface="Arial" pitchFamily="34" charset="0"/>
                      <a:sym typeface="Arial" pitchFamily="34" charset="0"/>
                    </a:rPr>
                    <a:t>11</a:t>
                  </a:r>
                  <a:endParaRPr lang="pt-BR" altLang="pt-BR" sz="2000" kern="0" dirty="0"/>
                </a:p>
              </p:txBody>
            </p:sp>
          </p:grpSp>
        </p:grpSp>
        <p:sp>
          <p:nvSpPr>
            <p:cNvPr id="7" name="Rectangle 55"/>
            <p:cNvSpPr>
              <a:spLocks/>
            </p:cNvSpPr>
            <p:nvPr/>
          </p:nvSpPr>
          <p:spPr bwMode="auto">
            <a:xfrm>
              <a:off x="107" y="0"/>
              <a:ext cx="526" cy="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6435" tIns="72248" rIns="126435" bIns="72248"/>
            <a:lstStyle>
              <a:lvl1pPr defTabSz="1300163">
                <a:spcBef>
                  <a:spcPts val="4200"/>
                </a:spcBef>
                <a:buSzPct val="100000"/>
                <a:buChar char="•"/>
                <a:defRPr sz="38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defTabSz="1300163">
                <a:spcBef>
                  <a:spcPts val="4200"/>
                </a:spcBef>
                <a:buSzPct val="100000"/>
                <a:buChar char="•"/>
                <a:defRPr sz="38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defTabSz="1300163">
                <a:spcBef>
                  <a:spcPts val="4200"/>
                </a:spcBef>
                <a:buSzPct val="100000"/>
                <a:buChar char="•"/>
                <a:defRPr sz="38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defTabSz="1300163">
                <a:spcBef>
                  <a:spcPts val="4200"/>
                </a:spcBef>
                <a:buSzPct val="100000"/>
                <a:buChar char="•"/>
                <a:defRPr sz="38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defTabSz="1300163">
                <a:spcBef>
                  <a:spcPts val="4200"/>
                </a:spcBef>
                <a:buSzPct val="100000"/>
                <a:buChar char="•"/>
                <a:defRPr sz="38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defTabSz="1300163" eaLnBrk="0" fontAlgn="base" hangingPunct="0">
                <a:spcBef>
                  <a:spcPts val="4200"/>
                </a:spcBef>
                <a:spcAft>
                  <a:spcPct val="0"/>
                </a:spcAft>
                <a:buSzPct val="100000"/>
                <a:buChar char="•"/>
                <a:defRPr sz="38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defTabSz="1300163" eaLnBrk="0" fontAlgn="base" hangingPunct="0">
                <a:spcBef>
                  <a:spcPts val="4200"/>
                </a:spcBef>
                <a:spcAft>
                  <a:spcPct val="0"/>
                </a:spcAft>
                <a:buSzPct val="100000"/>
                <a:buChar char="•"/>
                <a:defRPr sz="38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defTabSz="1300163" eaLnBrk="0" fontAlgn="base" hangingPunct="0">
                <a:spcBef>
                  <a:spcPts val="4200"/>
                </a:spcBef>
                <a:spcAft>
                  <a:spcPct val="0"/>
                </a:spcAft>
                <a:buSzPct val="100000"/>
                <a:buChar char="•"/>
                <a:defRPr sz="38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defTabSz="1300163" eaLnBrk="0" fontAlgn="base" hangingPunct="0">
                <a:spcBef>
                  <a:spcPts val="4200"/>
                </a:spcBef>
                <a:spcAft>
                  <a:spcPct val="0"/>
                </a:spcAft>
                <a:buSzPct val="100000"/>
                <a:buChar char="•"/>
                <a:defRPr sz="38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fontAlgn="base" hangingPunct="0">
                <a:spcBef>
                  <a:spcPct val="0"/>
                </a:spcBef>
                <a:spcAft>
                  <a:spcPct val="0"/>
                </a:spcAft>
                <a:buSzTx/>
                <a:buNone/>
                <a:defRPr/>
              </a:pPr>
              <a:r>
                <a:rPr lang="pt-BR" altLang="pt-BR" sz="1800" b="1" i="1" kern="0" dirty="0"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rPr>
                <a:t>Minutos passados do evento sem RCP</a:t>
              </a:r>
              <a:endParaRPr lang="pt-BR" altLang="pt-BR" sz="2500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70851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2989618" y="476672"/>
            <a:ext cx="1305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7780" cmpd="sng">
                  <a:noFill/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RCP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4" y="1654230"/>
            <a:ext cx="3744416" cy="4943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5663952" y="1916833"/>
            <a:ext cx="4752528" cy="419961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/>
              <a:t>Frequência 100 – 120/minuto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/>
              <a:t>Profundidade mínima de 5 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/>
              <a:t>Retorno total do tórax após cada compressão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/>
              <a:t>Minimizar interrupções nas compressões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/>
              <a:t>Alterne a pessoa que aplica as compressões a cada  2 min.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/>
              <a:t>Caso haja ventilação (30/2 – 1 seg. em cada inspiração):  evitar </a:t>
            </a:r>
            <a:r>
              <a:rPr lang="pt-BR" sz="2000" dirty="0" err="1"/>
              <a:t>hiperventilação</a:t>
            </a:r>
            <a:r>
              <a:rPr lang="pt-BR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960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4000" dirty="0"/>
              <a:t> PARADA CARDIORRESPIRATÓRIA</a:t>
            </a:r>
          </a:p>
        </p:txBody>
      </p:sp>
      <p:pic>
        <p:nvPicPr>
          <p:cNvPr id="4" name="Usando desfibrilador no Coração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7649" y="1268761"/>
            <a:ext cx="5760639" cy="4857403"/>
          </a:xfrm>
        </p:spPr>
      </p:pic>
    </p:spTree>
    <p:extLst>
      <p:ext uri="{BB962C8B-B14F-4D97-AF65-F5344CB8AC3E}">
        <p14:creationId xmlns:p14="http://schemas.microsoft.com/office/powerpoint/2010/main" val="344317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23" y="657727"/>
            <a:ext cx="7747154" cy="5929731"/>
          </a:xfrm>
        </p:spPr>
      </p:pic>
      <p:sp>
        <p:nvSpPr>
          <p:cNvPr id="5" name="Rectangle 7"/>
          <p:cNvSpPr txBox="1">
            <a:spLocks noChangeArrowheads="1"/>
          </p:cNvSpPr>
          <p:nvPr/>
        </p:nvSpPr>
        <p:spPr bwMode="auto">
          <a:xfrm>
            <a:off x="3233076" y="4569054"/>
            <a:ext cx="6167967" cy="2018404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/>
            <a:r>
              <a:rPr lang="ja-JP" altLang="pt-BR" sz="3200" b="1" dirty="0">
                <a:solidFill>
                  <a:srgbClr val="FF0000"/>
                </a:solidFill>
              </a:rPr>
              <a:t>“</a:t>
            </a:r>
            <a:r>
              <a:rPr lang="pt-BR" altLang="ja-JP" sz="3200" b="1" dirty="0">
                <a:solidFill>
                  <a:srgbClr val="FF0000"/>
                </a:solidFill>
              </a:rPr>
              <a:t>Quem decide pode errar</a:t>
            </a:r>
            <a:br>
              <a:rPr lang="pt-BR" altLang="ja-JP" sz="3200" b="1" dirty="0">
                <a:solidFill>
                  <a:srgbClr val="FF0000"/>
                </a:solidFill>
              </a:rPr>
            </a:br>
            <a:r>
              <a:rPr lang="pt-BR" altLang="ja-JP" sz="3200" b="1" dirty="0">
                <a:solidFill>
                  <a:srgbClr val="FF0000"/>
                </a:solidFill>
              </a:rPr>
              <a:t>Quem não decide, já errou</a:t>
            </a:r>
            <a:r>
              <a:rPr lang="ja-JP" altLang="pt-BR" sz="3200" b="1" dirty="0">
                <a:solidFill>
                  <a:srgbClr val="FF0000"/>
                </a:solidFill>
              </a:rPr>
              <a:t>”</a:t>
            </a:r>
            <a:endParaRPr lang="pt-BR" altLang="ja-JP" sz="3200" b="1" dirty="0">
              <a:solidFill>
                <a:srgbClr val="FF0000"/>
              </a:solidFill>
            </a:endParaRPr>
          </a:p>
          <a:p>
            <a:pPr algn="r"/>
            <a:r>
              <a:rPr lang="pt-BR" altLang="ja-JP" sz="2400" b="1" dirty="0">
                <a:solidFill>
                  <a:srgbClr val="FF0000"/>
                </a:solidFill>
              </a:rPr>
              <a:t>Herbert V. Karajan</a:t>
            </a:r>
            <a:r>
              <a:rPr lang="pt-BR" altLang="ja-JP" sz="2400" dirty="0">
                <a:solidFill>
                  <a:srgbClr val="FF0000"/>
                </a:solidFill>
              </a:rPr>
              <a:t> </a:t>
            </a:r>
            <a:endParaRPr lang="pt-BR" altLang="x-non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07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Amare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7708</TotalTime>
  <Words>2937</Words>
  <Application>Microsoft Office PowerPoint</Application>
  <PresentationFormat>Personalizar</PresentationFormat>
  <Paragraphs>593</Paragraphs>
  <Slides>94</Slides>
  <Notes>8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94</vt:i4>
      </vt:variant>
    </vt:vector>
  </HeadingPairs>
  <TitlesOfParts>
    <vt:vector size="95" baseType="lpstr">
      <vt:lpstr>Tema do Office</vt:lpstr>
      <vt:lpstr>Manejo intrahospitalar do paciente politraumatizado</vt:lpstr>
      <vt:lpstr>Apresentação do PowerPoint</vt:lpstr>
      <vt:lpstr>Índice de mortes preveníveis por trauma  </vt:lpstr>
      <vt:lpstr>Urgência x Emergência</vt:lpstr>
      <vt:lpstr>URGÊNCIA X EMERGÊNCIA</vt:lpstr>
      <vt:lpstr>ÉTICA NO APH</vt:lpstr>
      <vt:lpstr>ÉTICA NO APH</vt:lpstr>
      <vt:lpstr>Conceitos fundamentais do atendimento ao politraumatizado grave.</vt:lpstr>
      <vt:lpstr>Princípios gerais do atendimento ao politraumatizado</vt:lpstr>
      <vt:lpstr>Apresentação do PowerPoint</vt:lpstr>
      <vt:lpstr>Cronologia do atendimento</vt:lpstr>
      <vt:lpstr>Sistematização da Assistência</vt:lpstr>
      <vt:lpstr>Caracterização da gravidade da Lesão</vt:lpstr>
      <vt:lpstr>Aplicações do Escore de Trauma </vt:lpstr>
      <vt:lpstr>Sistemas de escore de lesão</vt:lpstr>
      <vt:lpstr>Escore Fisiológico</vt:lpstr>
      <vt:lpstr>Escore Fisiológico Escala de coma de glasgow </vt:lpstr>
      <vt:lpstr>Escore Fisiológico Escala de trauma revisada </vt:lpstr>
      <vt:lpstr>Apresentação do PowerPoint</vt:lpstr>
      <vt:lpstr>Escore Fisiológico Escala de trauma revisada </vt:lpstr>
      <vt:lpstr>Escore anatômico</vt:lpstr>
      <vt:lpstr>  Escore Anatômico Abbreviated Injury Score (AIS)  </vt:lpstr>
      <vt:lpstr>  Escore Anatômico Abbreviated Injury Score (AIS)  </vt:lpstr>
      <vt:lpstr>  Escore Anatômico Escala de gravidade da lesão (ISS)  </vt:lpstr>
      <vt:lpstr>  Escore Anatômico Escala de gravidade da lesão (ISS)   </vt:lpstr>
      <vt:lpstr> Sistemas combinados de escore Trauma Score and Injury Severity Score (TRISS)  </vt:lpstr>
      <vt:lpstr> Sistemas combinados de escore Trauma Score and Injury Severity Score (TRISS)  </vt:lpstr>
      <vt:lpstr> Sistemas combinados de escore Trauma Score and Injury Severity Score  (TRISS) </vt:lpstr>
      <vt:lpstr>Triagem para acionamento da equipe de trauma</vt:lpstr>
      <vt:lpstr>Apresentação do PowerPoint</vt:lpstr>
      <vt:lpstr>Código vermelho</vt:lpstr>
      <vt:lpstr>Código vermelho</vt:lpstr>
      <vt:lpstr>Código amarelo</vt:lpstr>
      <vt:lpstr>Código amarelo</vt:lpstr>
      <vt:lpstr>Código amarelo</vt:lpstr>
      <vt:lpstr>Condições rapidamente fatais </vt:lpstr>
      <vt:lpstr>Condições rapidamente fatais  Ventilação inadequada</vt:lpstr>
      <vt:lpstr>Condições rapidamente fatais  Ventilação inadequada</vt:lpstr>
      <vt:lpstr>Condições rapidamente fatais Ventilação inadequada </vt:lpstr>
      <vt:lpstr>Condições rapidamente fatais Ventilação inadequada</vt:lpstr>
      <vt:lpstr>Condições rapidamente fatais Ventilação inadequada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Intubação Traqueal</vt:lpstr>
      <vt:lpstr>Apresentação do PowerPoint</vt:lpstr>
      <vt:lpstr>Circulação com controle da hemorragia</vt:lpstr>
      <vt:lpstr>Condições rapidamente fatais  Circulação inadequada </vt:lpstr>
      <vt:lpstr>Condições rapidamente fatais  Circulação inadequada </vt:lpstr>
      <vt:lpstr>Condições rapidamente fatais  Circulação inadequada </vt:lpstr>
      <vt:lpstr>Condições rapidamente fatais  Circulação inadequada </vt:lpstr>
      <vt:lpstr>Condições rapidamente fatais  Circulação inadequada </vt:lpstr>
      <vt:lpstr>Condições rapidamente fatais  Circulação inadequada </vt:lpstr>
      <vt:lpstr>Condições rapidamente fatais  Circulação inadequada </vt:lpstr>
      <vt:lpstr>Condições rapidamente fatais  Circulação inadequada </vt:lpstr>
      <vt:lpstr>Condições rapidamente fatais  Circulação inadequada </vt:lpstr>
      <vt:lpstr>Condições rapidamente fatais  Circulação inadequada </vt:lpstr>
      <vt:lpstr>Condições rapidamente fatais  Circulação inadequada </vt:lpstr>
      <vt:lpstr>Condições rapidamente fatais  Circulação inadequada </vt:lpstr>
      <vt:lpstr>Condições rapidamente fatais  Circulação inadequada </vt:lpstr>
      <vt:lpstr>Condições rapidamente fatais  Circulação inadequada </vt:lpstr>
      <vt:lpstr>Condições rapidamente fatais  Circulação inadequada </vt:lpstr>
      <vt:lpstr>Condições rapidamente fatais  Circulação inadequada </vt:lpstr>
      <vt:lpstr>Condições rapidamente fatais  Circulação inadequada </vt:lpstr>
      <vt:lpstr>Tamponamento Cardíaco</vt:lpstr>
      <vt:lpstr>Condições rapidamente fatais  Tamponamento Cardíaco </vt:lpstr>
      <vt:lpstr>Condições rapidamente fatais  Tamponamento Cardíaco </vt:lpstr>
      <vt:lpstr>Condições rapidamente fatais  Outras lesões em pacientes politraumatizados</vt:lpstr>
      <vt:lpstr>Condições rapidamente fatais  Outras lesões em pacientes politraumatizados</vt:lpstr>
      <vt:lpstr>Radiografias e procedimentos diagnósticos</vt:lpstr>
      <vt:lpstr>Radiografias e procedimentos diagnósticos</vt:lpstr>
      <vt:lpstr> PARADA CARDIORRESPIRATÓRIA</vt:lpstr>
      <vt:lpstr> PARADA CARDIORRESPIRATÓRIA</vt:lpstr>
      <vt:lpstr>  PARADA CARDIORRESPIRATÓRIA</vt:lpstr>
      <vt:lpstr> PARADA CARDIORRESPIRATÓRIA</vt:lpstr>
      <vt:lpstr> PARADA CARDIORRESPIRATÓRIA</vt:lpstr>
      <vt:lpstr> PARADA CARDIORRESPIRATÓRIA</vt:lpstr>
      <vt:lpstr> PARADA CARDIORRESPIRATÓRIA</vt:lpstr>
      <vt:lpstr> PARADA CARDIORRESPIRATÓRIA</vt:lpstr>
      <vt:lpstr> PARADA CARDIORRESPIRATÓRIA</vt:lpstr>
      <vt:lpstr> PARADA CARDIORRESPIRATÓRIA</vt:lpstr>
      <vt:lpstr> PARADA CARDIORRESPIRATÓRIA</vt:lpstr>
      <vt:lpstr> PARADA CARDIORRESPIRATÓRIA</vt:lpstr>
      <vt:lpstr> PARADA CARDIORRESPIRATÓRIA</vt:lpstr>
      <vt:lpstr> PARADA CARDIORRESPIRATÓRIA</vt:lpstr>
      <vt:lpstr>Apresentação do PowerPoint</vt:lpstr>
      <vt:lpstr> PARADA CARDIORRESPIRATÓRIA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Sophia de Paula</dc:creator>
  <cp:lastModifiedBy>1S SDE -Aldair Geraldo de Jesus Filho</cp:lastModifiedBy>
  <cp:revision>114</cp:revision>
  <dcterms:created xsi:type="dcterms:W3CDTF">2017-07-11T02:15:55Z</dcterms:created>
  <dcterms:modified xsi:type="dcterms:W3CDTF">2018-05-29T18:05:04Z</dcterms:modified>
</cp:coreProperties>
</file>