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48" r:id="rId2"/>
    <p:sldId id="349" r:id="rId3"/>
    <p:sldId id="696" r:id="rId4"/>
    <p:sldId id="697" r:id="rId5"/>
    <p:sldId id="602" r:id="rId6"/>
    <p:sldId id="609" r:id="rId7"/>
    <p:sldId id="613" r:id="rId8"/>
    <p:sldId id="614" r:id="rId9"/>
    <p:sldId id="607" r:id="rId10"/>
    <p:sldId id="627" r:id="rId11"/>
    <p:sldId id="628" r:id="rId12"/>
    <p:sldId id="629" r:id="rId13"/>
    <p:sldId id="630" r:id="rId14"/>
    <p:sldId id="610" r:id="rId15"/>
    <p:sldId id="631" r:id="rId16"/>
    <p:sldId id="626" r:id="rId17"/>
    <p:sldId id="698" r:id="rId18"/>
    <p:sldId id="638" r:id="rId19"/>
    <p:sldId id="639" r:id="rId20"/>
    <p:sldId id="641" r:id="rId21"/>
    <p:sldId id="642" r:id="rId22"/>
    <p:sldId id="692" r:id="rId23"/>
    <p:sldId id="693" r:id="rId24"/>
    <p:sldId id="643" r:id="rId25"/>
    <p:sldId id="644" r:id="rId26"/>
    <p:sldId id="699" r:id="rId27"/>
    <p:sldId id="650" r:id="rId28"/>
    <p:sldId id="691" r:id="rId29"/>
    <p:sldId id="652" r:id="rId30"/>
    <p:sldId id="654" r:id="rId31"/>
    <p:sldId id="655" r:id="rId32"/>
    <p:sldId id="656" r:id="rId33"/>
    <p:sldId id="657" r:id="rId34"/>
    <p:sldId id="658" r:id="rId35"/>
    <p:sldId id="659" r:id="rId36"/>
    <p:sldId id="700" r:id="rId37"/>
    <p:sldId id="493" r:id="rId38"/>
    <p:sldId id="686" r:id="rId39"/>
    <p:sldId id="689" r:id="rId40"/>
    <p:sldId id="701" r:id="rId41"/>
    <p:sldId id="684" r:id="rId42"/>
    <p:sldId id="678" r:id="rId43"/>
    <p:sldId id="679" r:id="rId44"/>
    <p:sldId id="680" r:id="rId45"/>
    <p:sldId id="534" r:id="rId46"/>
    <p:sldId id="542" r:id="rId47"/>
    <p:sldId id="690" r:id="rId48"/>
    <p:sldId id="702" r:id="rId49"/>
    <p:sldId id="687" r:id="rId50"/>
    <p:sldId id="543" r:id="rId51"/>
    <p:sldId id="688" r:id="rId52"/>
    <p:sldId id="681" r:id="rId53"/>
    <p:sldId id="703" r:id="rId54"/>
    <p:sldId id="661" r:id="rId55"/>
    <p:sldId id="683" r:id="rId56"/>
    <p:sldId id="682" r:id="rId57"/>
    <p:sldId id="704" r:id="rId58"/>
    <p:sldId id="694" r:id="rId59"/>
    <p:sldId id="695" r:id="rId60"/>
    <p:sldId id="676" r:id="rId61"/>
    <p:sldId id="612" r:id="rId62"/>
    <p:sldId id="685" r:id="rId63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4660"/>
  </p:normalViewPr>
  <p:slideViewPr>
    <p:cSldViewPr>
      <p:cViewPr varScale="1">
        <p:scale>
          <a:sx n="74" d="100"/>
          <a:sy n="74" d="100"/>
        </p:scale>
        <p:origin x="13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0F8EB-C1A2-4D20-95E1-0D438522339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9BF8228-8A3F-4B3F-8211-ACDB182226C8}">
      <dgm:prSet phldrT="[Texto]"/>
      <dgm:spPr/>
      <dgm:t>
        <a:bodyPr/>
        <a:lstStyle/>
        <a:p>
          <a:r>
            <a:rPr lang="pt-BR" b="1" dirty="0">
              <a:solidFill>
                <a:srgbClr val="00B0F0"/>
              </a:solidFill>
            </a:rPr>
            <a:t>Planejamento Estratégico</a:t>
          </a:r>
        </a:p>
        <a:p>
          <a:r>
            <a:rPr lang="pt-BR" b="1" dirty="0">
              <a:solidFill>
                <a:srgbClr val="00B0F0"/>
              </a:solidFill>
            </a:rPr>
            <a:t>Diretrizes</a:t>
          </a:r>
        </a:p>
        <a:p>
          <a:endParaRPr lang="pt-BR" b="1" dirty="0"/>
        </a:p>
      </dgm:t>
    </dgm:pt>
    <dgm:pt modelId="{4EFFE2D5-7EEE-443F-BA86-E279895072CE}" type="parTrans" cxnId="{3C09168D-F042-484E-83F7-90DDA872B20E}">
      <dgm:prSet/>
      <dgm:spPr/>
      <dgm:t>
        <a:bodyPr/>
        <a:lstStyle/>
        <a:p>
          <a:endParaRPr lang="pt-BR"/>
        </a:p>
      </dgm:t>
    </dgm:pt>
    <dgm:pt modelId="{15AA43FD-069E-407C-B08B-E8F054802FCB}" type="sibTrans" cxnId="{3C09168D-F042-484E-83F7-90DDA872B20E}">
      <dgm:prSet/>
      <dgm:spPr>
        <a:solidFill>
          <a:srgbClr val="00B0F0"/>
        </a:solidFill>
      </dgm:spPr>
      <dgm:t>
        <a:bodyPr/>
        <a:lstStyle/>
        <a:p>
          <a:endParaRPr lang="pt-BR"/>
        </a:p>
      </dgm:t>
    </dgm:pt>
    <dgm:pt modelId="{585C18D3-73EB-47C2-90FC-5A88E71FFD2D}">
      <dgm:prSet phldrT="[Texto]"/>
      <dgm:spPr/>
      <dgm:t>
        <a:bodyPr/>
        <a:lstStyle/>
        <a:p>
          <a:r>
            <a:rPr lang="pt-BR" b="1" dirty="0">
              <a:solidFill>
                <a:srgbClr val="00B050"/>
              </a:solidFill>
            </a:rPr>
            <a:t>Mapeamento de Processos</a:t>
          </a:r>
        </a:p>
      </dgm:t>
    </dgm:pt>
    <dgm:pt modelId="{4555A140-45D9-44E3-B5F9-F39277C1C320}" type="parTrans" cxnId="{B358C3E1-1688-41CB-AB07-36F7FB98FCA8}">
      <dgm:prSet/>
      <dgm:spPr/>
      <dgm:t>
        <a:bodyPr/>
        <a:lstStyle/>
        <a:p>
          <a:endParaRPr lang="pt-BR"/>
        </a:p>
      </dgm:t>
    </dgm:pt>
    <dgm:pt modelId="{8D46F107-E351-4553-878B-7CAA8F160841}" type="sibTrans" cxnId="{B358C3E1-1688-41CB-AB07-36F7FB98FCA8}">
      <dgm:prSet/>
      <dgm:spPr>
        <a:solidFill>
          <a:srgbClr val="00B050"/>
        </a:solidFill>
      </dgm:spPr>
      <dgm:t>
        <a:bodyPr/>
        <a:lstStyle/>
        <a:p>
          <a:endParaRPr lang="pt-BR"/>
        </a:p>
      </dgm:t>
    </dgm:pt>
    <dgm:pt modelId="{B265483F-A6FD-4E54-8D74-0CD54B8AC935}">
      <dgm:prSet phldrT="[Texto]"/>
      <dgm:spPr/>
      <dgm:t>
        <a:bodyPr/>
        <a:lstStyle/>
        <a:p>
          <a:r>
            <a:rPr lang="pt-BR" b="1" dirty="0">
              <a:solidFill>
                <a:srgbClr val="92D050"/>
              </a:solidFill>
            </a:rPr>
            <a:t>Indicadores</a:t>
          </a:r>
        </a:p>
      </dgm:t>
    </dgm:pt>
    <dgm:pt modelId="{EEE5BCAF-C8BE-4D8D-8F08-D4ABB071461E}" type="parTrans" cxnId="{4179074F-BF47-4A2A-8BA8-29A7125F6431}">
      <dgm:prSet/>
      <dgm:spPr/>
      <dgm:t>
        <a:bodyPr/>
        <a:lstStyle/>
        <a:p>
          <a:endParaRPr lang="pt-BR"/>
        </a:p>
      </dgm:t>
    </dgm:pt>
    <dgm:pt modelId="{374DC975-AF9B-444B-A120-CA42AF9085E6}" type="sibTrans" cxnId="{4179074F-BF47-4A2A-8BA8-29A7125F6431}">
      <dgm:prSet/>
      <dgm:spPr>
        <a:solidFill>
          <a:srgbClr val="92D050"/>
        </a:solidFill>
      </dgm:spPr>
      <dgm:t>
        <a:bodyPr/>
        <a:lstStyle/>
        <a:p>
          <a:endParaRPr lang="pt-BR"/>
        </a:p>
      </dgm:t>
    </dgm:pt>
    <dgm:pt modelId="{79EFB18D-5C9E-48DC-8112-88C983BD342E}">
      <dgm:prSet phldrT="[Texto]"/>
      <dgm:spPr/>
      <dgm:t>
        <a:bodyPr/>
        <a:lstStyle/>
        <a:p>
          <a:r>
            <a:rPr lang="pt-BR" b="1" dirty="0">
              <a:solidFill>
                <a:srgbClr val="FFC000"/>
              </a:solidFill>
            </a:rPr>
            <a:t>Gestão de Riscos</a:t>
          </a:r>
        </a:p>
      </dgm:t>
    </dgm:pt>
    <dgm:pt modelId="{B64BB82B-39B1-4205-9F89-C65DC341036C}" type="parTrans" cxnId="{BD143CBB-83C4-4391-B3D6-E17B15AD3AE9}">
      <dgm:prSet/>
      <dgm:spPr/>
      <dgm:t>
        <a:bodyPr/>
        <a:lstStyle/>
        <a:p>
          <a:endParaRPr lang="pt-BR"/>
        </a:p>
      </dgm:t>
    </dgm:pt>
    <dgm:pt modelId="{02108822-8524-408B-806C-82324A0ABD05}" type="sibTrans" cxnId="{BD143CBB-83C4-4391-B3D6-E17B15AD3AE9}">
      <dgm:prSet/>
      <dgm:spPr>
        <a:solidFill>
          <a:srgbClr val="FFC000"/>
        </a:solidFill>
      </dgm:spPr>
      <dgm:t>
        <a:bodyPr/>
        <a:lstStyle/>
        <a:p>
          <a:endParaRPr lang="pt-BR"/>
        </a:p>
      </dgm:t>
    </dgm:pt>
    <dgm:pt modelId="{3DE1F1ED-ECC2-4967-9849-93EF0F698406}">
      <dgm:prSet phldrT="[Texto]"/>
      <dgm:spPr/>
      <dgm:t>
        <a:bodyPr/>
        <a:lstStyle/>
        <a:p>
          <a:r>
            <a:rPr lang="pt-BR" b="1" dirty="0">
              <a:solidFill>
                <a:srgbClr val="FF0000"/>
              </a:solidFill>
            </a:rPr>
            <a:t>Controles</a:t>
          </a:r>
        </a:p>
      </dgm:t>
    </dgm:pt>
    <dgm:pt modelId="{16522998-1889-402C-B3F3-82436C2E1256}" type="parTrans" cxnId="{130D7FBA-1E8C-43B4-A6AD-1F1ECD735350}">
      <dgm:prSet/>
      <dgm:spPr/>
      <dgm:t>
        <a:bodyPr/>
        <a:lstStyle/>
        <a:p>
          <a:endParaRPr lang="pt-BR"/>
        </a:p>
      </dgm:t>
    </dgm:pt>
    <dgm:pt modelId="{9A208DC0-EC25-41BD-8F06-CF55938B5C22}" type="sibTrans" cxnId="{130D7FBA-1E8C-43B4-A6AD-1F1ECD735350}">
      <dgm:prSet/>
      <dgm:spPr>
        <a:solidFill>
          <a:srgbClr val="FF0000"/>
        </a:solidFill>
      </dgm:spPr>
      <dgm:t>
        <a:bodyPr/>
        <a:lstStyle/>
        <a:p>
          <a:endParaRPr lang="pt-BR"/>
        </a:p>
      </dgm:t>
    </dgm:pt>
    <dgm:pt modelId="{D48131CC-611A-4167-8568-BF5A693C7F81}" type="pres">
      <dgm:prSet presAssocID="{7A60F8EB-C1A2-4D20-95E1-0D43852233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C0A51B3-AC44-494C-BEF0-A9A6883F159A}" type="pres">
      <dgm:prSet presAssocID="{E9BF8228-8A3F-4B3F-8211-ACDB182226C8}" presName="dummy" presStyleCnt="0"/>
      <dgm:spPr/>
    </dgm:pt>
    <dgm:pt modelId="{765B2224-631F-41D3-A56D-63338385B456}" type="pres">
      <dgm:prSet presAssocID="{E9BF8228-8A3F-4B3F-8211-ACDB182226C8}" presName="node" presStyleLbl="revTx" presStyleIdx="0" presStyleCnt="5" custRadScaleRad="96582" custRadScaleInc="288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C312A7-5854-47EC-AE8D-1244A4B72ABB}" type="pres">
      <dgm:prSet presAssocID="{15AA43FD-069E-407C-B08B-E8F054802FCB}" presName="sibTrans" presStyleLbl="node1" presStyleIdx="0" presStyleCnt="5" custScaleX="95033" custScaleY="85545" custLinFactNeighborX="0" custLinFactNeighborY="-2640"/>
      <dgm:spPr/>
      <dgm:t>
        <a:bodyPr/>
        <a:lstStyle/>
        <a:p>
          <a:endParaRPr lang="pt-BR"/>
        </a:p>
      </dgm:t>
    </dgm:pt>
    <dgm:pt modelId="{E1D33D49-65BF-4246-A96D-BA6B50A559C2}" type="pres">
      <dgm:prSet presAssocID="{585C18D3-73EB-47C2-90FC-5A88E71FFD2D}" presName="dummy" presStyleCnt="0"/>
      <dgm:spPr/>
    </dgm:pt>
    <dgm:pt modelId="{FE84069D-C5C0-4566-B538-521E5119629B}" type="pres">
      <dgm:prSet presAssocID="{585C18D3-73EB-47C2-90FC-5A88E71FFD2D}" presName="node" presStyleLbl="revTx" presStyleIdx="1" presStyleCnt="5" custRadScaleRad="98724" custRadScaleInc="160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09590A-BEB8-45BA-AE2B-84D376291E74}" type="pres">
      <dgm:prSet presAssocID="{8D46F107-E351-4553-878B-7CAA8F160841}" presName="sibTrans" presStyleLbl="node1" presStyleIdx="1" presStyleCnt="5"/>
      <dgm:spPr/>
      <dgm:t>
        <a:bodyPr/>
        <a:lstStyle/>
        <a:p>
          <a:endParaRPr lang="pt-BR"/>
        </a:p>
      </dgm:t>
    </dgm:pt>
    <dgm:pt modelId="{F0B50AC1-53EB-44FF-8E79-A77D36F079D4}" type="pres">
      <dgm:prSet presAssocID="{B265483F-A6FD-4E54-8D74-0CD54B8AC935}" presName="dummy" presStyleCnt="0"/>
      <dgm:spPr/>
    </dgm:pt>
    <dgm:pt modelId="{9D3D56BA-FF69-4407-952F-C99C632F2730}" type="pres">
      <dgm:prSet presAssocID="{B265483F-A6FD-4E54-8D74-0CD54B8AC935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ECB2C2-E354-45A9-A409-D1D17E4BABF7}" type="pres">
      <dgm:prSet presAssocID="{374DC975-AF9B-444B-A120-CA42AF9085E6}" presName="sibTrans" presStyleLbl="node1" presStyleIdx="2" presStyleCnt="5"/>
      <dgm:spPr/>
      <dgm:t>
        <a:bodyPr/>
        <a:lstStyle/>
        <a:p>
          <a:endParaRPr lang="pt-BR"/>
        </a:p>
      </dgm:t>
    </dgm:pt>
    <dgm:pt modelId="{F6F51368-CA38-462C-999B-E6869E6991A0}" type="pres">
      <dgm:prSet presAssocID="{79EFB18D-5C9E-48DC-8112-88C983BD342E}" presName="dummy" presStyleCnt="0"/>
      <dgm:spPr/>
    </dgm:pt>
    <dgm:pt modelId="{B14D6C8E-551C-4320-B336-BD8B6607EFBC}" type="pres">
      <dgm:prSet presAssocID="{79EFB18D-5C9E-48DC-8112-88C983BD342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D15EC8-86AD-4DED-BFF1-4B414E3A2C3C}" type="pres">
      <dgm:prSet presAssocID="{02108822-8524-408B-806C-82324A0ABD05}" presName="sibTrans" presStyleLbl="node1" presStyleIdx="3" presStyleCnt="5"/>
      <dgm:spPr/>
      <dgm:t>
        <a:bodyPr/>
        <a:lstStyle/>
        <a:p>
          <a:endParaRPr lang="pt-BR"/>
        </a:p>
      </dgm:t>
    </dgm:pt>
    <dgm:pt modelId="{EA838D42-1BFC-459B-A29F-53D612EFB5CE}" type="pres">
      <dgm:prSet presAssocID="{3DE1F1ED-ECC2-4967-9849-93EF0F698406}" presName="dummy" presStyleCnt="0"/>
      <dgm:spPr/>
    </dgm:pt>
    <dgm:pt modelId="{F9EDAB89-41D4-4160-9010-91A037FF3A6D}" type="pres">
      <dgm:prSet presAssocID="{3DE1F1ED-ECC2-4967-9849-93EF0F698406}" presName="node" presStyleLbl="revTx" presStyleIdx="4" presStyleCnt="5" custRadScaleRad="99141" custRadScaleInc="60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DC91E0-BAFD-4DF5-B000-2A95EACE9BE1}" type="pres">
      <dgm:prSet presAssocID="{9A208DC0-EC25-41BD-8F06-CF55938B5C22}" presName="sibTrans" presStyleLbl="node1" presStyleIdx="4" presStyleCnt="5" custScaleY="104352"/>
      <dgm:spPr/>
      <dgm:t>
        <a:bodyPr/>
        <a:lstStyle/>
        <a:p>
          <a:endParaRPr lang="pt-BR"/>
        </a:p>
      </dgm:t>
    </dgm:pt>
  </dgm:ptLst>
  <dgm:cxnLst>
    <dgm:cxn modelId="{69768C84-E9D6-48F1-A62A-C58DEB7AE1A8}" type="presOf" srcId="{79EFB18D-5C9E-48DC-8112-88C983BD342E}" destId="{B14D6C8E-551C-4320-B336-BD8B6607EFBC}" srcOrd="0" destOrd="0" presId="urn:microsoft.com/office/officeart/2005/8/layout/cycle1"/>
    <dgm:cxn modelId="{B358C3E1-1688-41CB-AB07-36F7FB98FCA8}" srcId="{7A60F8EB-C1A2-4D20-95E1-0D438522339A}" destId="{585C18D3-73EB-47C2-90FC-5A88E71FFD2D}" srcOrd="1" destOrd="0" parTransId="{4555A140-45D9-44E3-B5F9-F39277C1C320}" sibTransId="{8D46F107-E351-4553-878B-7CAA8F160841}"/>
    <dgm:cxn modelId="{50F7D423-458A-4DAA-A395-FC575648551E}" type="presOf" srcId="{9A208DC0-EC25-41BD-8F06-CF55938B5C22}" destId="{C7DC91E0-BAFD-4DF5-B000-2A95EACE9BE1}" srcOrd="0" destOrd="0" presId="urn:microsoft.com/office/officeart/2005/8/layout/cycle1"/>
    <dgm:cxn modelId="{130D7FBA-1E8C-43B4-A6AD-1F1ECD735350}" srcId="{7A60F8EB-C1A2-4D20-95E1-0D438522339A}" destId="{3DE1F1ED-ECC2-4967-9849-93EF0F698406}" srcOrd="4" destOrd="0" parTransId="{16522998-1889-402C-B3F3-82436C2E1256}" sibTransId="{9A208DC0-EC25-41BD-8F06-CF55938B5C22}"/>
    <dgm:cxn modelId="{14198AAC-EF32-4D7B-8797-806E8B7D6D2A}" type="presOf" srcId="{E9BF8228-8A3F-4B3F-8211-ACDB182226C8}" destId="{765B2224-631F-41D3-A56D-63338385B456}" srcOrd="0" destOrd="0" presId="urn:microsoft.com/office/officeart/2005/8/layout/cycle1"/>
    <dgm:cxn modelId="{BD143CBB-83C4-4391-B3D6-E17B15AD3AE9}" srcId="{7A60F8EB-C1A2-4D20-95E1-0D438522339A}" destId="{79EFB18D-5C9E-48DC-8112-88C983BD342E}" srcOrd="3" destOrd="0" parTransId="{B64BB82B-39B1-4205-9F89-C65DC341036C}" sibTransId="{02108822-8524-408B-806C-82324A0ABD05}"/>
    <dgm:cxn modelId="{AB34F9A8-6C82-4952-BC47-D245ABBA204A}" type="presOf" srcId="{374DC975-AF9B-444B-A120-CA42AF9085E6}" destId="{1DECB2C2-E354-45A9-A409-D1D17E4BABF7}" srcOrd="0" destOrd="0" presId="urn:microsoft.com/office/officeart/2005/8/layout/cycle1"/>
    <dgm:cxn modelId="{83BFF53A-B55B-49FA-AE95-6571B31D9872}" type="presOf" srcId="{8D46F107-E351-4553-878B-7CAA8F160841}" destId="{AB09590A-BEB8-45BA-AE2B-84D376291E74}" srcOrd="0" destOrd="0" presId="urn:microsoft.com/office/officeart/2005/8/layout/cycle1"/>
    <dgm:cxn modelId="{6F0737D5-CDBE-45EB-9C64-3B79AA8E84A3}" type="presOf" srcId="{02108822-8524-408B-806C-82324A0ABD05}" destId="{9DD15EC8-86AD-4DED-BFF1-4B414E3A2C3C}" srcOrd="0" destOrd="0" presId="urn:microsoft.com/office/officeart/2005/8/layout/cycle1"/>
    <dgm:cxn modelId="{9C436E16-46F0-40C7-8FEC-5E88A850C258}" type="presOf" srcId="{7A60F8EB-C1A2-4D20-95E1-0D438522339A}" destId="{D48131CC-611A-4167-8568-BF5A693C7F81}" srcOrd="0" destOrd="0" presId="urn:microsoft.com/office/officeart/2005/8/layout/cycle1"/>
    <dgm:cxn modelId="{4425B940-84CB-460F-A685-79F97E97C00E}" type="presOf" srcId="{15AA43FD-069E-407C-B08B-E8F054802FCB}" destId="{7CC312A7-5854-47EC-AE8D-1244A4B72ABB}" srcOrd="0" destOrd="0" presId="urn:microsoft.com/office/officeart/2005/8/layout/cycle1"/>
    <dgm:cxn modelId="{4179074F-BF47-4A2A-8BA8-29A7125F6431}" srcId="{7A60F8EB-C1A2-4D20-95E1-0D438522339A}" destId="{B265483F-A6FD-4E54-8D74-0CD54B8AC935}" srcOrd="2" destOrd="0" parTransId="{EEE5BCAF-C8BE-4D8D-8F08-D4ABB071461E}" sibTransId="{374DC975-AF9B-444B-A120-CA42AF9085E6}"/>
    <dgm:cxn modelId="{5A69CBB4-8E7D-4105-A7C0-E86558690563}" type="presOf" srcId="{585C18D3-73EB-47C2-90FC-5A88E71FFD2D}" destId="{FE84069D-C5C0-4566-B538-521E5119629B}" srcOrd="0" destOrd="0" presId="urn:microsoft.com/office/officeart/2005/8/layout/cycle1"/>
    <dgm:cxn modelId="{50DCEC62-72B8-4997-95AC-7DD08377C794}" type="presOf" srcId="{3DE1F1ED-ECC2-4967-9849-93EF0F698406}" destId="{F9EDAB89-41D4-4160-9010-91A037FF3A6D}" srcOrd="0" destOrd="0" presId="urn:microsoft.com/office/officeart/2005/8/layout/cycle1"/>
    <dgm:cxn modelId="{3C09168D-F042-484E-83F7-90DDA872B20E}" srcId="{7A60F8EB-C1A2-4D20-95E1-0D438522339A}" destId="{E9BF8228-8A3F-4B3F-8211-ACDB182226C8}" srcOrd="0" destOrd="0" parTransId="{4EFFE2D5-7EEE-443F-BA86-E279895072CE}" sibTransId="{15AA43FD-069E-407C-B08B-E8F054802FCB}"/>
    <dgm:cxn modelId="{E5CD1CF8-F42B-4C2C-9C45-DD3F963FF340}" type="presOf" srcId="{B265483F-A6FD-4E54-8D74-0CD54B8AC935}" destId="{9D3D56BA-FF69-4407-952F-C99C632F2730}" srcOrd="0" destOrd="0" presId="urn:microsoft.com/office/officeart/2005/8/layout/cycle1"/>
    <dgm:cxn modelId="{582F9D23-2B19-4867-9210-A683C76AA94D}" type="presParOf" srcId="{D48131CC-611A-4167-8568-BF5A693C7F81}" destId="{5C0A51B3-AC44-494C-BEF0-A9A6883F159A}" srcOrd="0" destOrd="0" presId="urn:microsoft.com/office/officeart/2005/8/layout/cycle1"/>
    <dgm:cxn modelId="{9379432F-E381-4842-A09A-282F86DEAF68}" type="presParOf" srcId="{D48131CC-611A-4167-8568-BF5A693C7F81}" destId="{765B2224-631F-41D3-A56D-63338385B456}" srcOrd="1" destOrd="0" presId="urn:microsoft.com/office/officeart/2005/8/layout/cycle1"/>
    <dgm:cxn modelId="{7AC5E307-7C0E-431E-AE33-7DC247A32F36}" type="presParOf" srcId="{D48131CC-611A-4167-8568-BF5A693C7F81}" destId="{7CC312A7-5854-47EC-AE8D-1244A4B72ABB}" srcOrd="2" destOrd="0" presId="urn:microsoft.com/office/officeart/2005/8/layout/cycle1"/>
    <dgm:cxn modelId="{1FF16E22-E21F-429F-9498-87A7B06C4791}" type="presParOf" srcId="{D48131CC-611A-4167-8568-BF5A693C7F81}" destId="{E1D33D49-65BF-4246-A96D-BA6B50A559C2}" srcOrd="3" destOrd="0" presId="urn:microsoft.com/office/officeart/2005/8/layout/cycle1"/>
    <dgm:cxn modelId="{8B9A343F-9752-42BC-ADF6-996B81905BAC}" type="presParOf" srcId="{D48131CC-611A-4167-8568-BF5A693C7F81}" destId="{FE84069D-C5C0-4566-B538-521E5119629B}" srcOrd="4" destOrd="0" presId="urn:microsoft.com/office/officeart/2005/8/layout/cycle1"/>
    <dgm:cxn modelId="{01766C3F-0C91-42A6-885B-69328974A422}" type="presParOf" srcId="{D48131CC-611A-4167-8568-BF5A693C7F81}" destId="{AB09590A-BEB8-45BA-AE2B-84D376291E74}" srcOrd="5" destOrd="0" presId="urn:microsoft.com/office/officeart/2005/8/layout/cycle1"/>
    <dgm:cxn modelId="{611272AB-B587-425F-A5FA-B76F45D47524}" type="presParOf" srcId="{D48131CC-611A-4167-8568-BF5A693C7F81}" destId="{F0B50AC1-53EB-44FF-8E79-A77D36F079D4}" srcOrd="6" destOrd="0" presId="urn:microsoft.com/office/officeart/2005/8/layout/cycle1"/>
    <dgm:cxn modelId="{5C86EB49-94BC-41E5-8D9E-B647C30FDB76}" type="presParOf" srcId="{D48131CC-611A-4167-8568-BF5A693C7F81}" destId="{9D3D56BA-FF69-4407-952F-C99C632F2730}" srcOrd="7" destOrd="0" presId="urn:microsoft.com/office/officeart/2005/8/layout/cycle1"/>
    <dgm:cxn modelId="{E78F14A3-FF0C-4B17-858D-04B782EEC26D}" type="presParOf" srcId="{D48131CC-611A-4167-8568-BF5A693C7F81}" destId="{1DECB2C2-E354-45A9-A409-D1D17E4BABF7}" srcOrd="8" destOrd="0" presId="urn:microsoft.com/office/officeart/2005/8/layout/cycle1"/>
    <dgm:cxn modelId="{68EF1EAD-1C5C-47B6-AB2E-E2F9497DB861}" type="presParOf" srcId="{D48131CC-611A-4167-8568-BF5A693C7F81}" destId="{F6F51368-CA38-462C-999B-E6869E6991A0}" srcOrd="9" destOrd="0" presId="urn:microsoft.com/office/officeart/2005/8/layout/cycle1"/>
    <dgm:cxn modelId="{3A3F350C-C5A5-4E32-9B5B-5F9BD0DB6235}" type="presParOf" srcId="{D48131CC-611A-4167-8568-BF5A693C7F81}" destId="{B14D6C8E-551C-4320-B336-BD8B6607EFBC}" srcOrd="10" destOrd="0" presId="urn:microsoft.com/office/officeart/2005/8/layout/cycle1"/>
    <dgm:cxn modelId="{216CAF9C-941A-47B5-8B8C-F9680A7DBE3B}" type="presParOf" srcId="{D48131CC-611A-4167-8568-BF5A693C7F81}" destId="{9DD15EC8-86AD-4DED-BFF1-4B414E3A2C3C}" srcOrd="11" destOrd="0" presId="urn:microsoft.com/office/officeart/2005/8/layout/cycle1"/>
    <dgm:cxn modelId="{5ED073F8-B705-4088-94F7-E79C14B5DED9}" type="presParOf" srcId="{D48131CC-611A-4167-8568-BF5A693C7F81}" destId="{EA838D42-1BFC-459B-A29F-53D612EFB5CE}" srcOrd="12" destOrd="0" presId="urn:microsoft.com/office/officeart/2005/8/layout/cycle1"/>
    <dgm:cxn modelId="{ADFF2B7F-6372-4902-A1BB-751A6E4CC42A}" type="presParOf" srcId="{D48131CC-611A-4167-8568-BF5A693C7F81}" destId="{F9EDAB89-41D4-4160-9010-91A037FF3A6D}" srcOrd="13" destOrd="0" presId="urn:microsoft.com/office/officeart/2005/8/layout/cycle1"/>
    <dgm:cxn modelId="{D2C1194A-A375-409D-8DD8-DFB00A8A8D3C}" type="presParOf" srcId="{D48131CC-611A-4167-8568-BF5A693C7F81}" destId="{C7DC91E0-BAFD-4DF5-B000-2A95EACE9BE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AFBEF-0B3E-40C5-90CE-9EDF34DF38F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9C0DCAC-7530-4005-8522-4233E0AAA989}">
      <dgm:prSet phldrT="[Texto]"/>
      <dgm:spPr>
        <a:solidFill>
          <a:srgbClr val="0066FF">
            <a:alpha val="49804"/>
          </a:srgbClr>
        </a:solidFill>
      </dgm:spPr>
      <dgm:t>
        <a:bodyPr/>
        <a:lstStyle/>
        <a:p>
          <a:r>
            <a:rPr lang="pt-BR" b="1" dirty="0"/>
            <a:t>INTEGRIDADE</a:t>
          </a:r>
        </a:p>
      </dgm:t>
    </dgm:pt>
    <dgm:pt modelId="{29B0EF49-B600-4B98-BDF6-94A913F06218}" type="parTrans" cxnId="{AE2D6D7B-77DE-4BD2-9ECB-5BBB80DAF8B5}">
      <dgm:prSet/>
      <dgm:spPr/>
      <dgm:t>
        <a:bodyPr/>
        <a:lstStyle/>
        <a:p>
          <a:endParaRPr lang="pt-BR"/>
        </a:p>
      </dgm:t>
    </dgm:pt>
    <dgm:pt modelId="{A88401DE-2AF5-440E-B330-F00D86A7FEA3}" type="sibTrans" cxnId="{AE2D6D7B-77DE-4BD2-9ECB-5BBB80DAF8B5}">
      <dgm:prSet/>
      <dgm:spPr/>
      <dgm:t>
        <a:bodyPr/>
        <a:lstStyle/>
        <a:p>
          <a:endParaRPr lang="pt-BR"/>
        </a:p>
      </dgm:t>
    </dgm:pt>
    <dgm:pt modelId="{0D4D0E47-F931-431B-86FC-BB6B7C69C2B8}">
      <dgm:prSet phldrT="[Texto]" custT="1"/>
      <dgm:spPr>
        <a:solidFill>
          <a:srgbClr val="CCFF66">
            <a:alpha val="49804"/>
          </a:srgbClr>
        </a:solidFill>
      </dgm:spPr>
      <dgm:t>
        <a:bodyPr/>
        <a:lstStyle/>
        <a:p>
          <a:r>
            <a:rPr lang="pt-BR" sz="1400" b="1" dirty="0"/>
            <a:t>Controle Interno</a:t>
          </a:r>
        </a:p>
      </dgm:t>
    </dgm:pt>
    <dgm:pt modelId="{F0A71D10-CCB0-4C68-8569-A8685187B3DA}" type="parTrans" cxnId="{898ED6E8-2AEF-4A30-94B2-2F05AC4FFC14}">
      <dgm:prSet/>
      <dgm:spPr/>
      <dgm:t>
        <a:bodyPr/>
        <a:lstStyle/>
        <a:p>
          <a:endParaRPr lang="pt-BR"/>
        </a:p>
      </dgm:t>
    </dgm:pt>
    <dgm:pt modelId="{C7F25F85-E8AE-403A-8A9A-996B02A6148D}" type="sibTrans" cxnId="{898ED6E8-2AEF-4A30-94B2-2F05AC4FFC14}">
      <dgm:prSet/>
      <dgm:spPr/>
      <dgm:t>
        <a:bodyPr/>
        <a:lstStyle/>
        <a:p>
          <a:endParaRPr lang="pt-BR"/>
        </a:p>
      </dgm:t>
    </dgm:pt>
    <dgm:pt modelId="{4C805E8D-B1A4-43EE-B70F-54FB92C072E9}">
      <dgm:prSet phldrT="[Texto]" custT="1"/>
      <dgm:spPr>
        <a:solidFill>
          <a:srgbClr val="FF9900">
            <a:alpha val="49804"/>
          </a:srgbClr>
        </a:solidFill>
      </dgm:spPr>
      <dgm:t>
        <a:bodyPr/>
        <a:lstStyle/>
        <a:p>
          <a:r>
            <a:rPr lang="pt-BR" sz="1100" b="1" dirty="0">
              <a:solidFill>
                <a:schemeClr val="tx1"/>
              </a:solidFill>
            </a:rPr>
            <a:t>Responsabilização Administrativa</a:t>
          </a:r>
        </a:p>
      </dgm:t>
    </dgm:pt>
    <dgm:pt modelId="{5786DB59-E7BB-4110-9F9F-5451D9250CBF}" type="parTrans" cxnId="{38EBF702-6CBC-4B18-80D5-8A25E12E7E3D}">
      <dgm:prSet/>
      <dgm:spPr/>
      <dgm:t>
        <a:bodyPr/>
        <a:lstStyle/>
        <a:p>
          <a:endParaRPr lang="pt-BR"/>
        </a:p>
      </dgm:t>
    </dgm:pt>
    <dgm:pt modelId="{D6E2FFAF-A536-4310-88FF-EC3BF040B2EB}" type="sibTrans" cxnId="{38EBF702-6CBC-4B18-80D5-8A25E12E7E3D}">
      <dgm:prSet/>
      <dgm:spPr/>
      <dgm:t>
        <a:bodyPr/>
        <a:lstStyle/>
        <a:p>
          <a:endParaRPr lang="pt-BR"/>
        </a:p>
      </dgm:t>
    </dgm:pt>
    <dgm:pt modelId="{79DB14EC-B801-4821-A802-4CD741149F40}">
      <dgm:prSet phldrT="[Texto]" custT="1"/>
      <dgm:spPr>
        <a:solidFill>
          <a:srgbClr val="FF0000">
            <a:alpha val="49804"/>
          </a:srgbClr>
        </a:solidFill>
      </dgm:spPr>
      <dgm:t>
        <a:bodyPr/>
        <a:lstStyle/>
        <a:p>
          <a:r>
            <a:rPr lang="pt-BR" sz="1100" b="1" dirty="0"/>
            <a:t>Responsabilização Penal</a:t>
          </a:r>
        </a:p>
      </dgm:t>
    </dgm:pt>
    <dgm:pt modelId="{18A0BF45-F852-432C-97E9-2464E72B0AFE}" type="parTrans" cxnId="{7E8DCA54-C4B0-445E-9A5D-A62D118A5EA7}">
      <dgm:prSet/>
      <dgm:spPr/>
      <dgm:t>
        <a:bodyPr/>
        <a:lstStyle/>
        <a:p>
          <a:endParaRPr lang="pt-BR"/>
        </a:p>
      </dgm:t>
    </dgm:pt>
    <dgm:pt modelId="{600B2D58-A507-43DF-9000-9DB78FC8B995}" type="sibTrans" cxnId="{7E8DCA54-C4B0-445E-9A5D-A62D118A5EA7}">
      <dgm:prSet/>
      <dgm:spPr/>
      <dgm:t>
        <a:bodyPr/>
        <a:lstStyle/>
        <a:p>
          <a:endParaRPr lang="pt-BR"/>
        </a:p>
      </dgm:t>
    </dgm:pt>
    <dgm:pt modelId="{799F6585-DB30-4EE4-A25E-81A50E21E97D}">
      <dgm:prSet custT="1"/>
      <dgm:spPr>
        <a:solidFill>
          <a:srgbClr val="66FF66">
            <a:alpha val="49804"/>
          </a:srgbClr>
        </a:solidFill>
      </dgm:spPr>
      <dgm:t>
        <a:bodyPr/>
        <a:lstStyle/>
        <a:p>
          <a:r>
            <a:rPr lang="pt-BR" sz="1400" b="1" dirty="0"/>
            <a:t>Ouvidoria e Acesso à Informação</a:t>
          </a:r>
        </a:p>
      </dgm:t>
    </dgm:pt>
    <dgm:pt modelId="{E8EEBDD9-F166-4D97-84DB-D171E656803E}" type="parTrans" cxnId="{7899CD33-2584-48FD-B7AD-6C569A59BCFB}">
      <dgm:prSet/>
      <dgm:spPr/>
      <dgm:t>
        <a:bodyPr/>
        <a:lstStyle/>
        <a:p>
          <a:endParaRPr lang="pt-BR"/>
        </a:p>
      </dgm:t>
    </dgm:pt>
    <dgm:pt modelId="{FC2F0AC7-9B95-41E5-9DE5-C19A5DE4163C}" type="sibTrans" cxnId="{7899CD33-2584-48FD-B7AD-6C569A59BCFB}">
      <dgm:prSet/>
      <dgm:spPr/>
      <dgm:t>
        <a:bodyPr/>
        <a:lstStyle/>
        <a:p>
          <a:endParaRPr lang="pt-BR"/>
        </a:p>
      </dgm:t>
    </dgm:pt>
    <dgm:pt modelId="{50B2F707-5AF9-4154-B348-385D44D59BFD}">
      <dgm:prSet custT="1"/>
      <dgm:spPr>
        <a:solidFill>
          <a:srgbClr val="FFCC00">
            <a:alpha val="49804"/>
          </a:srgbClr>
        </a:solidFill>
      </dgm:spPr>
      <dgm:t>
        <a:bodyPr/>
        <a:lstStyle/>
        <a:p>
          <a:r>
            <a:rPr lang="pt-BR" sz="1400" b="1" dirty="0"/>
            <a:t>Auditoria</a:t>
          </a:r>
        </a:p>
      </dgm:t>
    </dgm:pt>
    <dgm:pt modelId="{693E0AEC-B26C-4A69-AE03-E79CB03E60CC}" type="parTrans" cxnId="{D1EFA1CB-B583-40ED-B5B3-D0DAA5EEC004}">
      <dgm:prSet/>
      <dgm:spPr/>
      <dgm:t>
        <a:bodyPr/>
        <a:lstStyle/>
        <a:p>
          <a:endParaRPr lang="pt-BR"/>
        </a:p>
      </dgm:t>
    </dgm:pt>
    <dgm:pt modelId="{66894A73-4FD4-4BD5-8B97-7F9B81969713}" type="sibTrans" cxnId="{D1EFA1CB-B583-40ED-B5B3-D0DAA5EEC004}">
      <dgm:prSet/>
      <dgm:spPr/>
      <dgm:t>
        <a:bodyPr/>
        <a:lstStyle/>
        <a:p>
          <a:endParaRPr lang="pt-BR"/>
        </a:p>
      </dgm:t>
    </dgm:pt>
    <dgm:pt modelId="{C1AB58FE-E8DD-46C7-8E17-99B849CEE149}">
      <dgm:prSet custT="1"/>
      <dgm:spPr>
        <a:solidFill>
          <a:srgbClr val="FFFF66">
            <a:alpha val="49804"/>
          </a:srgbClr>
        </a:solidFill>
      </dgm:spPr>
      <dgm:t>
        <a:bodyPr/>
        <a:lstStyle/>
        <a:p>
          <a:r>
            <a:rPr lang="pt-BR" sz="1400" b="1" dirty="0"/>
            <a:t>Gestão de Riscos</a:t>
          </a:r>
        </a:p>
      </dgm:t>
    </dgm:pt>
    <dgm:pt modelId="{B3394C87-8114-4C38-9EA0-D883EFF4354E}" type="parTrans" cxnId="{393CCB3F-4107-4CD0-B393-DDCF8A49312E}">
      <dgm:prSet/>
      <dgm:spPr/>
      <dgm:t>
        <a:bodyPr/>
        <a:lstStyle/>
        <a:p>
          <a:endParaRPr lang="pt-BR"/>
        </a:p>
      </dgm:t>
    </dgm:pt>
    <dgm:pt modelId="{07EE5C66-D74D-485B-B1BC-2A2486926BCF}" type="sibTrans" cxnId="{393CCB3F-4107-4CD0-B393-DDCF8A49312E}">
      <dgm:prSet/>
      <dgm:spPr/>
      <dgm:t>
        <a:bodyPr/>
        <a:lstStyle/>
        <a:p>
          <a:endParaRPr lang="pt-BR"/>
        </a:p>
      </dgm:t>
    </dgm:pt>
    <dgm:pt modelId="{D44BDD98-142B-450E-8D74-0C20EE53A290}">
      <dgm:prSet custT="1"/>
      <dgm:spPr>
        <a:solidFill>
          <a:srgbClr val="92D050">
            <a:alpha val="49804"/>
          </a:srgbClr>
        </a:solidFill>
      </dgm:spPr>
      <dgm:t>
        <a:bodyPr/>
        <a:lstStyle/>
        <a:p>
          <a:r>
            <a:rPr lang="pt-BR" sz="1400" b="1" dirty="0"/>
            <a:t>Valores Éticos</a:t>
          </a:r>
        </a:p>
      </dgm:t>
    </dgm:pt>
    <dgm:pt modelId="{1BA0C64B-2B16-4C45-805F-AF8BCC6E8ABE}" type="parTrans" cxnId="{A99A7121-5AB7-4E38-8273-3355DB02BB76}">
      <dgm:prSet/>
      <dgm:spPr/>
      <dgm:t>
        <a:bodyPr/>
        <a:lstStyle/>
        <a:p>
          <a:endParaRPr lang="pt-BR"/>
        </a:p>
      </dgm:t>
    </dgm:pt>
    <dgm:pt modelId="{0A9EBBEF-3963-404A-AD97-17AE51B3DD05}" type="sibTrans" cxnId="{A99A7121-5AB7-4E38-8273-3355DB02BB76}">
      <dgm:prSet/>
      <dgm:spPr/>
      <dgm:t>
        <a:bodyPr/>
        <a:lstStyle/>
        <a:p>
          <a:endParaRPr lang="pt-BR"/>
        </a:p>
      </dgm:t>
    </dgm:pt>
    <dgm:pt modelId="{593456F6-97D2-4A24-B59D-5B1C5D6DB7A5}" type="pres">
      <dgm:prSet presAssocID="{109AFBEF-0B3E-40C5-90CE-9EDF34DF38F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203C34-FB74-450B-873C-EC82126EC5BE}" type="pres">
      <dgm:prSet presAssocID="{109AFBEF-0B3E-40C5-90CE-9EDF34DF38F2}" presName="radial" presStyleCnt="0">
        <dgm:presLayoutVars>
          <dgm:animLvl val="ctr"/>
        </dgm:presLayoutVars>
      </dgm:prSet>
      <dgm:spPr/>
    </dgm:pt>
    <dgm:pt modelId="{34CFE468-3D14-455A-BC38-99F13109A7BB}" type="pres">
      <dgm:prSet presAssocID="{69C0DCAC-7530-4005-8522-4233E0AAA989}" presName="centerShape" presStyleLbl="vennNode1" presStyleIdx="0" presStyleCnt="8" custLinFactNeighborX="0" custLinFactNeighborY="-1186"/>
      <dgm:spPr/>
      <dgm:t>
        <a:bodyPr/>
        <a:lstStyle/>
        <a:p>
          <a:endParaRPr lang="pt-BR"/>
        </a:p>
      </dgm:t>
    </dgm:pt>
    <dgm:pt modelId="{2F62FD92-E79C-403E-ABB5-02E73A5A1DA8}" type="pres">
      <dgm:prSet presAssocID="{799F6585-DB30-4EE4-A25E-81A50E21E97D}" presName="node" presStyleLbl="vennNode1" presStyleIdx="1" presStyleCnt="8" custRadScaleRad="87824" custRadScaleInc="548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EB00CC-EA71-4D96-AC4E-115177183599}" type="pres">
      <dgm:prSet presAssocID="{0D4D0E47-F931-431B-86FC-BB6B7C69C2B8}" presName="node" presStyleLbl="vennNode1" presStyleIdx="2" presStyleCnt="8" custRadScaleRad="93897" custRadScaleInc="540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90EB2C-DC37-4BD8-8ABC-74763DDD1580}" type="pres">
      <dgm:prSet presAssocID="{C1AB58FE-E8DD-46C7-8E17-99B849CEE149}" presName="node" presStyleLbl="vennNode1" presStyleIdx="3" presStyleCnt="8" custRadScaleRad="93252" custRadScaleInc="524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FA3378-9A50-4A3A-9602-0B3A19763BBE}" type="pres">
      <dgm:prSet presAssocID="{50B2F707-5AF9-4154-B348-385D44D59BFD}" presName="node" presStyleLbl="vennNode1" presStyleIdx="4" presStyleCnt="8" custRadScaleRad="94574" custRadScaleInc="477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6AF9D6-C280-4D3C-86FF-960D2C9ABF24}" type="pres">
      <dgm:prSet presAssocID="{4C805E8D-B1A4-43EE-B70F-54FB92C072E9}" presName="node" presStyleLbl="vennNode1" presStyleIdx="5" presStyleCnt="8" custScaleX="108259" custScaleY="106471" custRadScaleRad="97616" custRadScaleInc="488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94DC4E-985B-4A85-9407-EDDE61BFAD95}" type="pres">
      <dgm:prSet presAssocID="{79DB14EC-B801-4821-A802-4CD741149F40}" presName="node" presStyleLbl="vennNode1" presStyleIdx="6" presStyleCnt="8" custScaleX="108260" custScaleY="109706" custRadScaleRad="96336" custRadScaleInc="454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FBD032-5B21-490B-900B-712F672FD92C}" type="pres">
      <dgm:prSet presAssocID="{D44BDD98-142B-450E-8D74-0C20EE53A290}" presName="node" presStyleLbl="vennNode1" presStyleIdx="7" presStyleCnt="8" custRadScaleRad="87288" custRadScaleInc="515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93CCB3F-4107-4CD0-B393-DDCF8A49312E}" srcId="{69C0DCAC-7530-4005-8522-4233E0AAA989}" destId="{C1AB58FE-E8DD-46C7-8E17-99B849CEE149}" srcOrd="2" destOrd="0" parTransId="{B3394C87-8114-4C38-9EA0-D883EFF4354E}" sibTransId="{07EE5C66-D74D-485B-B1BC-2A2486926BCF}"/>
    <dgm:cxn modelId="{38EBF702-6CBC-4B18-80D5-8A25E12E7E3D}" srcId="{69C0DCAC-7530-4005-8522-4233E0AAA989}" destId="{4C805E8D-B1A4-43EE-B70F-54FB92C072E9}" srcOrd="4" destOrd="0" parTransId="{5786DB59-E7BB-4110-9F9F-5451D9250CBF}" sibTransId="{D6E2FFAF-A536-4310-88FF-EC3BF040B2EB}"/>
    <dgm:cxn modelId="{3232B1FF-70DD-4CC2-A4B1-D22F15E5311C}" type="presOf" srcId="{4C805E8D-B1A4-43EE-B70F-54FB92C072E9}" destId="{ED6AF9D6-C280-4D3C-86FF-960D2C9ABF24}" srcOrd="0" destOrd="0" presId="urn:microsoft.com/office/officeart/2005/8/layout/radial3"/>
    <dgm:cxn modelId="{DE23D380-B66C-4831-B309-66AF7EDE53A5}" type="presOf" srcId="{69C0DCAC-7530-4005-8522-4233E0AAA989}" destId="{34CFE468-3D14-455A-BC38-99F13109A7BB}" srcOrd="0" destOrd="0" presId="urn:microsoft.com/office/officeart/2005/8/layout/radial3"/>
    <dgm:cxn modelId="{898ED6E8-2AEF-4A30-94B2-2F05AC4FFC14}" srcId="{69C0DCAC-7530-4005-8522-4233E0AAA989}" destId="{0D4D0E47-F931-431B-86FC-BB6B7C69C2B8}" srcOrd="1" destOrd="0" parTransId="{F0A71D10-CCB0-4C68-8569-A8685187B3DA}" sibTransId="{C7F25F85-E8AE-403A-8A9A-996B02A6148D}"/>
    <dgm:cxn modelId="{7E8DCA54-C4B0-445E-9A5D-A62D118A5EA7}" srcId="{69C0DCAC-7530-4005-8522-4233E0AAA989}" destId="{79DB14EC-B801-4821-A802-4CD741149F40}" srcOrd="5" destOrd="0" parTransId="{18A0BF45-F852-432C-97E9-2464E72B0AFE}" sibTransId="{600B2D58-A507-43DF-9000-9DB78FC8B995}"/>
    <dgm:cxn modelId="{A99A7121-5AB7-4E38-8273-3355DB02BB76}" srcId="{69C0DCAC-7530-4005-8522-4233E0AAA989}" destId="{D44BDD98-142B-450E-8D74-0C20EE53A290}" srcOrd="6" destOrd="0" parTransId="{1BA0C64B-2B16-4C45-805F-AF8BCC6E8ABE}" sibTransId="{0A9EBBEF-3963-404A-AD97-17AE51B3DD05}"/>
    <dgm:cxn modelId="{7D065A66-1E73-42DE-B9AD-2E9AE6DA3F61}" type="presOf" srcId="{799F6585-DB30-4EE4-A25E-81A50E21E97D}" destId="{2F62FD92-E79C-403E-ABB5-02E73A5A1DA8}" srcOrd="0" destOrd="0" presId="urn:microsoft.com/office/officeart/2005/8/layout/radial3"/>
    <dgm:cxn modelId="{F0F4B82B-7C2B-4C5E-A818-B3FB963781FD}" type="presOf" srcId="{109AFBEF-0B3E-40C5-90CE-9EDF34DF38F2}" destId="{593456F6-97D2-4A24-B59D-5B1C5D6DB7A5}" srcOrd="0" destOrd="0" presId="urn:microsoft.com/office/officeart/2005/8/layout/radial3"/>
    <dgm:cxn modelId="{7899CD33-2584-48FD-B7AD-6C569A59BCFB}" srcId="{69C0DCAC-7530-4005-8522-4233E0AAA989}" destId="{799F6585-DB30-4EE4-A25E-81A50E21E97D}" srcOrd="0" destOrd="0" parTransId="{E8EEBDD9-F166-4D97-84DB-D171E656803E}" sibTransId="{FC2F0AC7-9B95-41E5-9DE5-C19A5DE4163C}"/>
    <dgm:cxn modelId="{E4876280-11B8-490A-B254-1126095D57BD}" type="presOf" srcId="{50B2F707-5AF9-4154-B348-385D44D59BFD}" destId="{88FA3378-9A50-4A3A-9602-0B3A19763BBE}" srcOrd="0" destOrd="0" presId="urn:microsoft.com/office/officeart/2005/8/layout/radial3"/>
    <dgm:cxn modelId="{D1EFA1CB-B583-40ED-B5B3-D0DAA5EEC004}" srcId="{69C0DCAC-7530-4005-8522-4233E0AAA989}" destId="{50B2F707-5AF9-4154-B348-385D44D59BFD}" srcOrd="3" destOrd="0" parTransId="{693E0AEC-B26C-4A69-AE03-E79CB03E60CC}" sibTransId="{66894A73-4FD4-4BD5-8B97-7F9B81969713}"/>
    <dgm:cxn modelId="{AE2D6D7B-77DE-4BD2-9ECB-5BBB80DAF8B5}" srcId="{109AFBEF-0B3E-40C5-90CE-9EDF34DF38F2}" destId="{69C0DCAC-7530-4005-8522-4233E0AAA989}" srcOrd="0" destOrd="0" parTransId="{29B0EF49-B600-4B98-BDF6-94A913F06218}" sibTransId="{A88401DE-2AF5-440E-B330-F00D86A7FEA3}"/>
    <dgm:cxn modelId="{36575ACD-5625-4184-8C1F-6BE634BAADF0}" type="presOf" srcId="{79DB14EC-B801-4821-A802-4CD741149F40}" destId="{A794DC4E-985B-4A85-9407-EDDE61BFAD95}" srcOrd="0" destOrd="0" presId="urn:microsoft.com/office/officeart/2005/8/layout/radial3"/>
    <dgm:cxn modelId="{C17214FD-D679-4E73-9267-65E0E39C9B0D}" type="presOf" srcId="{C1AB58FE-E8DD-46C7-8E17-99B849CEE149}" destId="{4E90EB2C-DC37-4BD8-8ABC-74763DDD1580}" srcOrd="0" destOrd="0" presId="urn:microsoft.com/office/officeart/2005/8/layout/radial3"/>
    <dgm:cxn modelId="{3B3BAEBE-39A1-465F-BB0C-98136B303595}" type="presOf" srcId="{D44BDD98-142B-450E-8D74-0C20EE53A290}" destId="{8AFBD032-5B21-490B-900B-712F672FD92C}" srcOrd="0" destOrd="0" presId="urn:microsoft.com/office/officeart/2005/8/layout/radial3"/>
    <dgm:cxn modelId="{B0782D1A-E742-4091-8CC5-AB5C33D528D6}" type="presOf" srcId="{0D4D0E47-F931-431B-86FC-BB6B7C69C2B8}" destId="{9DEB00CC-EA71-4D96-AC4E-115177183599}" srcOrd="0" destOrd="0" presId="urn:microsoft.com/office/officeart/2005/8/layout/radial3"/>
    <dgm:cxn modelId="{666B14AB-2D05-4D4C-8A96-415A7B22B19A}" type="presParOf" srcId="{593456F6-97D2-4A24-B59D-5B1C5D6DB7A5}" destId="{D7203C34-FB74-450B-873C-EC82126EC5BE}" srcOrd="0" destOrd="0" presId="urn:microsoft.com/office/officeart/2005/8/layout/radial3"/>
    <dgm:cxn modelId="{B417BE4D-FD73-4A7F-8EDF-F0B9D0B29BFA}" type="presParOf" srcId="{D7203C34-FB74-450B-873C-EC82126EC5BE}" destId="{34CFE468-3D14-455A-BC38-99F13109A7BB}" srcOrd="0" destOrd="0" presId="urn:microsoft.com/office/officeart/2005/8/layout/radial3"/>
    <dgm:cxn modelId="{842781A8-8459-4C0D-9E02-0F353529276C}" type="presParOf" srcId="{D7203C34-FB74-450B-873C-EC82126EC5BE}" destId="{2F62FD92-E79C-403E-ABB5-02E73A5A1DA8}" srcOrd="1" destOrd="0" presId="urn:microsoft.com/office/officeart/2005/8/layout/radial3"/>
    <dgm:cxn modelId="{C0B6AFD4-FBED-4962-8961-0A85BF1FE511}" type="presParOf" srcId="{D7203C34-FB74-450B-873C-EC82126EC5BE}" destId="{9DEB00CC-EA71-4D96-AC4E-115177183599}" srcOrd="2" destOrd="0" presId="urn:microsoft.com/office/officeart/2005/8/layout/radial3"/>
    <dgm:cxn modelId="{8B6AC065-2AE1-49B7-8341-6C1611FF84EE}" type="presParOf" srcId="{D7203C34-FB74-450B-873C-EC82126EC5BE}" destId="{4E90EB2C-DC37-4BD8-8ABC-74763DDD1580}" srcOrd="3" destOrd="0" presId="urn:microsoft.com/office/officeart/2005/8/layout/radial3"/>
    <dgm:cxn modelId="{7587FF5C-9872-4118-A4F0-CBA408815FF7}" type="presParOf" srcId="{D7203C34-FB74-450B-873C-EC82126EC5BE}" destId="{88FA3378-9A50-4A3A-9602-0B3A19763BBE}" srcOrd="4" destOrd="0" presId="urn:microsoft.com/office/officeart/2005/8/layout/radial3"/>
    <dgm:cxn modelId="{9B23C338-9FD2-403B-A474-5ABD74149C2B}" type="presParOf" srcId="{D7203C34-FB74-450B-873C-EC82126EC5BE}" destId="{ED6AF9D6-C280-4D3C-86FF-960D2C9ABF24}" srcOrd="5" destOrd="0" presId="urn:microsoft.com/office/officeart/2005/8/layout/radial3"/>
    <dgm:cxn modelId="{E8C81D5D-39C8-45A6-BC87-F126D034E4E9}" type="presParOf" srcId="{D7203C34-FB74-450B-873C-EC82126EC5BE}" destId="{A794DC4E-985B-4A85-9407-EDDE61BFAD95}" srcOrd="6" destOrd="0" presId="urn:microsoft.com/office/officeart/2005/8/layout/radial3"/>
    <dgm:cxn modelId="{5EDE59B7-5AE1-47F5-93D5-7727B214F68D}" type="presParOf" srcId="{D7203C34-FB74-450B-873C-EC82126EC5BE}" destId="{8AFBD032-5B21-490B-900B-712F672FD92C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7EA35-2479-4907-859D-1701FA4A74E3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67020-8FD4-4867-BAA8-BD3761C5C1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504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8D611-5670-4F3B-B9C3-821879B1FA07}" type="datetimeFigureOut">
              <a:rPr lang="pt-BR" smtClean="0"/>
              <a:t>20/11/2019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6E2C0-3FE4-40AF-8141-B9E0C8F27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92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ustomShape 1"/>
          <p:cNvSpPr>
            <a:spLocks noChangeArrowheads="1"/>
          </p:cNvSpPr>
          <p:nvPr/>
        </p:nvSpPr>
        <p:spPr bwMode="auto">
          <a:xfrm>
            <a:off x="3815825" y="10236845"/>
            <a:ext cx="2920483" cy="53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buFont typeface="StarSymbol"/>
              <a:buChar char="l"/>
            </a:pPr>
            <a:fld id="{187D0219-A0C2-4324-8B2F-FE4D0D3E0F58}" type="slidenum">
              <a:rPr lang="pt-BR" altLang="pt-BR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pPr algn="r" eaLnBrk="1" hangingPunct="1">
                <a:lnSpc>
                  <a:spcPct val="93000"/>
                </a:lnSpc>
                <a:buFont typeface="StarSymbol"/>
                <a:buChar char="l"/>
              </a:pPr>
              <a:t>31</a:t>
            </a:fld>
            <a:endParaRPr lang="pt-BR" altLang="pt-BR"/>
          </a:p>
        </p:txBody>
      </p:sp>
      <p:sp>
        <p:nvSpPr>
          <p:cNvPr id="11267" name="CustomShape 2"/>
          <p:cNvSpPr>
            <a:spLocks noChangeArrowheads="1"/>
          </p:cNvSpPr>
          <p:nvPr/>
        </p:nvSpPr>
        <p:spPr bwMode="auto">
          <a:xfrm>
            <a:off x="749003" y="5513076"/>
            <a:ext cx="5995172" cy="522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838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6944C-0FBC-4CE3-AF06-2DA8B9876D30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80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6944C-0FBC-4CE3-AF06-2DA8B9876D30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8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1" i="0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3400D-276E-4948-8DE0-C4D4D4AB70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553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0EC63-6B19-4DD1-BD4F-10AE6F2B8D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128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43E73-C73C-4633-A7DF-0803920A74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125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1" i="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1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1" i="0"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1" i="0" baseline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BCAAC-80D1-42BF-BB5E-27E057C2C5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696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4BE37-D043-4BF1-BE75-0E52BA25A3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149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EAB1-B793-4DF2-8296-40062A8C98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843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7B5A4-79A7-4DD0-86A1-28BA9B7316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362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81B46-E55D-4B67-A08D-223A9F8888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709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D26E6-D51A-4B0D-AB94-DDB8924721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241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15CED-AF5C-4A2A-9088-77C0CF649B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884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34F52-637F-46B5-A388-9A6349FF6A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28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F028B88-222C-4CDB-B54C-F3131EC72B3B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1" name="Picture 7" descr="DOM_EMAER_seteraio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313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6858000" cy="2018605"/>
          </a:xfrm>
        </p:spPr>
        <p:txBody>
          <a:bodyPr>
            <a:normAutofit/>
          </a:bodyPr>
          <a:lstStyle/>
          <a:p>
            <a:r>
              <a:rPr lang="pt-BR" dirty="0" smtClean="0"/>
              <a:t>GOVERNANÇA NO </a:t>
            </a:r>
            <a:r>
              <a:rPr lang="pt-BR" dirty="0"/>
              <a:t>COMAER</a:t>
            </a: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87624" y="5085184"/>
            <a:ext cx="6858000" cy="648072"/>
          </a:xfrm>
        </p:spPr>
        <p:txBody>
          <a:bodyPr/>
          <a:lstStyle/>
          <a:p>
            <a:r>
              <a:rPr lang="pt-BR" sz="3200" b="1" i="1" dirty="0" smtClean="0"/>
              <a:t>Estado-Maior da Aeronáutica</a:t>
            </a:r>
          </a:p>
          <a:p>
            <a:r>
              <a:rPr lang="pt-BR" b="1" i="1" dirty="0" smtClean="0"/>
              <a:t>Sétima Subchefia</a:t>
            </a:r>
            <a:endParaRPr lang="pt-BR" b="1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92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dirty="0" smtClean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dirty="0" smtClean="0"/>
              <a:t>Não obstante as muitas definições existentes, o </a:t>
            </a:r>
            <a:r>
              <a:rPr lang="pt-BR" b="0" dirty="0" smtClean="0">
                <a:solidFill>
                  <a:srgbClr val="0070C0"/>
                </a:solidFill>
              </a:rPr>
              <a:t>Decreto 9.203/2017</a:t>
            </a:r>
            <a:r>
              <a:rPr lang="pt-BR" b="0" dirty="0" smtClean="0"/>
              <a:t> define a </a:t>
            </a:r>
            <a:r>
              <a:rPr lang="pt-BR" b="0" dirty="0" smtClean="0">
                <a:solidFill>
                  <a:srgbClr val="0070C0"/>
                </a:solidFill>
              </a:rPr>
              <a:t>Governança Pública</a:t>
            </a:r>
            <a:r>
              <a:rPr lang="pt-BR" b="0" dirty="0" smtClean="0"/>
              <a:t> da seguinte maneira:</a:t>
            </a:r>
          </a:p>
          <a:p>
            <a:pPr marL="457200" lvl="1" indent="0" algn="just">
              <a:buNone/>
            </a:pPr>
            <a:r>
              <a:rPr lang="pt-BR" sz="3200" b="0" i="1" dirty="0" smtClean="0"/>
              <a:t>“Conjunto </a:t>
            </a:r>
            <a:r>
              <a:rPr lang="pt-BR" sz="3200" b="0" i="1" dirty="0"/>
              <a:t>de </a:t>
            </a:r>
            <a:r>
              <a:rPr lang="pt-BR" sz="3200" b="0" i="1" dirty="0">
                <a:solidFill>
                  <a:srgbClr val="0070C0"/>
                </a:solidFill>
              </a:rPr>
              <a:t>mecanismos de liderança, estratégia e controle </a:t>
            </a:r>
            <a:r>
              <a:rPr lang="pt-BR" sz="3200" b="0" i="1" dirty="0"/>
              <a:t>postos em prática para </a:t>
            </a:r>
            <a:r>
              <a:rPr lang="pt-BR" sz="3200" b="0" i="1" dirty="0">
                <a:solidFill>
                  <a:srgbClr val="0070C0"/>
                </a:solidFill>
              </a:rPr>
              <a:t>avaliar, direcionar e monitorar </a:t>
            </a:r>
            <a:r>
              <a:rPr lang="pt-BR" sz="3200" b="0" i="1" dirty="0"/>
              <a:t>a gestão, com vistas à condução de políticas públicas e à prestação de serviços de </a:t>
            </a:r>
            <a:r>
              <a:rPr lang="pt-BR" sz="3200" b="0" i="1" dirty="0">
                <a:solidFill>
                  <a:srgbClr val="0070C0"/>
                </a:solidFill>
              </a:rPr>
              <a:t>interesse da </a:t>
            </a:r>
            <a:r>
              <a:rPr lang="pt-BR" sz="3200" b="0" i="1" dirty="0" smtClean="0">
                <a:solidFill>
                  <a:srgbClr val="0070C0"/>
                </a:solidFill>
              </a:rPr>
              <a:t>sociedade</a:t>
            </a:r>
            <a:r>
              <a:rPr lang="pt-BR" sz="3200" b="0" i="1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1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dirty="0" smtClean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dirty="0" smtClean="0"/>
              <a:t>	À luz dessa definição, pode-se dizer que </a:t>
            </a:r>
            <a:r>
              <a:rPr lang="pt-BR" b="0" dirty="0" smtClean="0">
                <a:solidFill>
                  <a:srgbClr val="0070C0"/>
                </a:solidFill>
              </a:rPr>
              <a:t>a Governança é a maneira pelo qual a instituição supervisiona a gestão</a:t>
            </a:r>
            <a:r>
              <a:rPr lang="pt-BR" b="0" dirty="0" smtClean="0"/>
              <a:t>, a fim de que, dentre outras coisas, sejam combatidas decisões pessoais dissociadas da missão e do planejamento organizacionais</a:t>
            </a:r>
          </a:p>
          <a:p>
            <a:pPr marL="0" indent="0" algn="just">
              <a:buNone/>
            </a:pPr>
            <a:r>
              <a:rPr lang="pt-BR" b="0" dirty="0"/>
              <a:t>	</a:t>
            </a:r>
            <a:r>
              <a:rPr lang="pt-BR" b="0" dirty="0" smtClean="0">
                <a:solidFill>
                  <a:srgbClr val="0070C0"/>
                </a:solidFill>
              </a:rPr>
              <a:t>A Governança deve ser muito mais que um sistema, deve ser um aspecto integrante da cultura organizacional</a:t>
            </a:r>
          </a:p>
          <a:p>
            <a:pPr marL="0" indent="0" algn="just">
              <a:buNone/>
            </a:pP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6991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GOVERNANÇA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984775" cy="31150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1403648" y="1929507"/>
            <a:ext cx="6048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400" dirty="0" smtClean="0"/>
              <a:t>Governança </a:t>
            </a:r>
            <a:r>
              <a:rPr lang="pt-BR" sz="2400" dirty="0"/>
              <a:t>X</a:t>
            </a:r>
            <a:r>
              <a:rPr lang="pt-BR" sz="2400" dirty="0" smtClean="0"/>
              <a:t> </a:t>
            </a:r>
            <a:r>
              <a:rPr lang="pt-BR" sz="2400" dirty="0"/>
              <a:t>Gestão</a:t>
            </a:r>
          </a:p>
        </p:txBody>
      </p:sp>
    </p:spTree>
    <p:extLst>
      <p:ext uri="{BB962C8B-B14F-4D97-AF65-F5344CB8AC3E}">
        <p14:creationId xmlns:p14="http://schemas.microsoft.com/office/powerpoint/2010/main" val="1070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dirty="0" smtClean="0"/>
              <a:t>A estruturação da Governança institucional envolve o aprimoramento de vários aspectos, tais como:</a:t>
            </a:r>
          </a:p>
          <a:p>
            <a:pPr lvl="1" algn="just"/>
            <a:r>
              <a:rPr lang="pt-BR" b="0" dirty="0">
                <a:solidFill>
                  <a:srgbClr val="0070C0"/>
                </a:solidFill>
              </a:rPr>
              <a:t>Processos</a:t>
            </a:r>
          </a:p>
          <a:p>
            <a:pPr lvl="1" algn="just"/>
            <a:r>
              <a:rPr lang="pt-BR" b="0" dirty="0">
                <a:solidFill>
                  <a:srgbClr val="0070C0"/>
                </a:solidFill>
              </a:rPr>
              <a:t>Indicadores Estratégicos</a:t>
            </a:r>
          </a:p>
          <a:p>
            <a:pPr lvl="1" algn="just"/>
            <a:r>
              <a:rPr lang="pt-BR" b="0" dirty="0">
                <a:solidFill>
                  <a:srgbClr val="0070C0"/>
                </a:solidFill>
              </a:rPr>
              <a:t>Gestão de Riscos</a:t>
            </a:r>
          </a:p>
          <a:p>
            <a:pPr lvl="1" algn="just"/>
            <a:r>
              <a:rPr lang="pt-BR" b="0" dirty="0">
                <a:solidFill>
                  <a:srgbClr val="0070C0"/>
                </a:solidFill>
              </a:rPr>
              <a:t>Programa de Integridade</a:t>
            </a:r>
          </a:p>
          <a:p>
            <a:pPr lvl="1" algn="just"/>
            <a:r>
              <a:rPr lang="pt-BR" b="0" dirty="0">
                <a:solidFill>
                  <a:srgbClr val="0070C0"/>
                </a:solidFill>
              </a:rPr>
              <a:t>Acompanhamento </a:t>
            </a:r>
            <a:r>
              <a:rPr lang="pt-BR" b="0" dirty="0" smtClean="0">
                <a:solidFill>
                  <a:srgbClr val="0070C0"/>
                </a:solidFill>
              </a:rPr>
              <a:t>Institucional</a:t>
            </a:r>
            <a:endParaRPr lang="pt-BR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GOVERNANÇA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900" y="1639094"/>
            <a:ext cx="4648200" cy="44481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660232" y="163909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Estratégico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092280" y="252030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07904" y="612405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55576" y="210075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de Riscos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931985" y="339129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Integridade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187624" y="49411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Mapeamento de Processos</a:t>
            </a:r>
          </a:p>
        </p:txBody>
      </p:sp>
    </p:spTree>
    <p:extLst>
      <p:ext uri="{BB962C8B-B14F-4D97-AF65-F5344CB8AC3E}">
        <p14:creationId xmlns:p14="http://schemas.microsoft.com/office/powerpoint/2010/main" val="16167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-12826" y="764704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Espaço Reservado para Conteúdo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275856" y="2298314"/>
            <a:ext cx="2785921" cy="266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e 5"/>
          <p:cNvSpPr/>
          <p:nvPr/>
        </p:nvSpPr>
        <p:spPr bwMode="auto">
          <a:xfrm>
            <a:off x="1476864" y="346624"/>
            <a:ext cx="6383904" cy="6200085"/>
          </a:xfrm>
          <a:prstGeom prst="ellipse">
            <a:avLst/>
          </a:prstGeom>
          <a:solidFill>
            <a:srgbClr val="00B0F0">
              <a:alpha val="17000"/>
            </a:srgbClr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/>
          </a:scene3d>
          <a:sp3d prstMaterial="dkEdge"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00192" y="6150758"/>
            <a:ext cx="214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87624" y="476672"/>
            <a:ext cx="214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INTEGRIDADE</a:t>
            </a:r>
          </a:p>
        </p:txBody>
      </p:sp>
    </p:spTree>
    <p:extLst>
      <p:ext uri="{BB962C8B-B14F-4D97-AF65-F5344CB8AC3E}">
        <p14:creationId xmlns:p14="http://schemas.microsoft.com/office/powerpoint/2010/main" val="39362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GOVERNANÇA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367" y="2194831"/>
            <a:ext cx="3960440" cy="393325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 bwMode="auto">
          <a:xfrm>
            <a:off x="179512" y="1484784"/>
            <a:ext cx="8640960" cy="4680520"/>
          </a:xfrm>
          <a:prstGeom prst="ellipse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323528" y="5733256"/>
            <a:ext cx="1800200" cy="432048"/>
          </a:xfrm>
          <a:prstGeom prst="round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1855203" y="3822981"/>
            <a:ext cx="1440160" cy="720080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Processos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ector de seta reta 8"/>
          <p:cNvCxnSpPr/>
          <p:nvPr/>
        </p:nvCxnSpPr>
        <p:spPr bwMode="auto">
          <a:xfrm flipV="1">
            <a:off x="2993366" y="3274859"/>
            <a:ext cx="846198" cy="54664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ector de seta reta 9"/>
          <p:cNvCxnSpPr/>
          <p:nvPr/>
        </p:nvCxnSpPr>
        <p:spPr bwMode="auto">
          <a:xfrm flipV="1">
            <a:off x="3295363" y="3845062"/>
            <a:ext cx="412541" cy="19403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ector de seta reta 10"/>
          <p:cNvCxnSpPr/>
          <p:nvPr/>
        </p:nvCxnSpPr>
        <p:spPr bwMode="auto">
          <a:xfrm flipV="1">
            <a:off x="3295363" y="4287648"/>
            <a:ext cx="469947" cy="1388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ector de seta reta 11"/>
          <p:cNvCxnSpPr/>
          <p:nvPr/>
        </p:nvCxnSpPr>
        <p:spPr bwMode="auto">
          <a:xfrm>
            <a:off x="3183472" y="4531549"/>
            <a:ext cx="500002" cy="49154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ector de seta reta 17"/>
          <p:cNvCxnSpPr/>
          <p:nvPr/>
        </p:nvCxnSpPr>
        <p:spPr bwMode="auto">
          <a:xfrm>
            <a:off x="3154246" y="4519123"/>
            <a:ext cx="524892" cy="132650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Elipse 20"/>
          <p:cNvSpPr/>
          <p:nvPr/>
        </p:nvSpPr>
        <p:spPr bwMode="auto">
          <a:xfrm>
            <a:off x="4067944" y="3573016"/>
            <a:ext cx="1018964" cy="1584176"/>
          </a:xfrm>
          <a:prstGeom prst="ellipse">
            <a:avLst/>
          </a:prstGeom>
          <a:noFill/>
          <a:ln w="508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de cantos arredondados 21"/>
          <p:cNvSpPr/>
          <p:nvPr/>
        </p:nvSpPr>
        <p:spPr bwMode="auto">
          <a:xfrm>
            <a:off x="3707904" y="3107395"/>
            <a:ext cx="1800200" cy="432048"/>
          </a:xfrm>
          <a:prstGeom prst="roundRect">
            <a:avLst/>
          </a:prstGeom>
          <a:noFill/>
          <a:ln w="508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</a:p>
        </p:txBody>
      </p:sp>
      <p:sp>
        <p:nvSpPr>
          <p:cNvPr id="27" name="Retângulo de cantos arredondados 26"/>
          <p:cNvSpPr/>
          <p:nvPr/>
        </p:nvSpPr>
        <p:spPr bwMode="auto">
          <a:xfrm>
            <a:off x="321253" y="3499485"/>
            <a:ext cx="1478181" cy="1094191"/>
          </a:xfrm>
          <a:prstGeom prst="roundRect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Política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dirty="0" smtClean="0">
                <a:solidFill>
                  <a:srgbClr val="7030A0"/>
                </a:solidFill>
              </a:rPr>
              <a:t>(</a:t>
            </a:r>
            <a:r>
              <a:rPr lang="pt-BR" sz="1600" i="1" dirty="0" err="1" smtClean="0">
                <a:solidFill>
                  <a:srgbClr val="7030A0"/>
                </a:solidFill>
              </a:rPr>
              <a:t>Policy</a:t>
            </a:r>
            <a:r>
              <a:rPr lang="pt-BR" sz="1600" dirty="0" smtClean="0">
                <a:solidFill>
                  <a:srgbClr val="7030A0"/>
                </a:solidFill>
              </a:rPr>
              <a:t> = </a:t>
            </a:r>
            <a:r>
              <a:rPr lang="pt-BR" sz="1600" dirty="0" err="1" smtClean="0">
                <a:solidFill>
                  <a:srgbClr val="7030A0"/>
                </a:solidFill>
              </a:rPr>
              <a:t>Direciona-mento</a:t>
            </a:r>
            <a:r>
              <a:rPr lang="pt-BR" sz="1600" dirty="0" smtClean="0">
                <a:solidFill>
                  <a:srgbClr val="7030A0"/>
                </a:solidFill>
              </a:rPr>
              <a:t>)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5868144" y="3942078"/>
            <a:ext cx="1989667" cy="1215114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de cantos arredondados 30"/>
          <p:cNvSpPr/>
          <p:nvPr/>
        </p:nvSpPr>
        <p:spPr bwMode="auto">
          <a:xfrm>
            <a:off x="6067340" y="3413014"/>
            <a:ext cx="1800200" cy="432048"/>
          </a:xfrm>
          <a:prstGeom prst="roundRect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8421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GOVERNANÇA</a:t>
            </a:r>
          </a:p>
          <a:p>
            <a:r>
              <a:rPr lang="pt-BR" sz="2800" dirty="0" smtClean="0"/>
              <a:t>GOVERNANÇA NA FAB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ÍNDICES DE DESEMPENHO DA FAB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GESTÃO DE RISCOS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PROGRAMA </a:t>
            </a: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DE INTEGRIDADE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ACOMPANHAMENTO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INSTITUCIONAL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MAPEAMENTO DE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PROCESSOS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7124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Governança no setor públic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9"/>
            <a:ext cx="6012160" cy="5555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940152" y="2924944"/>
            <a:ext cx="2952328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Governança no Setor Público, conforme o TCU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502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251817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516216" y="2348880"/>
            <a:ext cx="2448272" cy="2677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Governança no COMAER, conforme a próxima edição da DCA 16-1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334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OBJETIVO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343556"/>
            <a:ext cx="7903790" cy="32635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/>
              <a:t>		</a:t>
            </a:r>
            <a:r>
              <a:rPr lang="pt-BR" sz="3000" dirty="0"/>
              <a:t>Conhecer os principais aspectos </a:t>
            </a:r>
            <a:r>
              <a:rPr lang="pt-BR" sz="3000" dirty="0" smtClean="0"/>
              <a:t>da Governança no COMAER (</a:t>
            </a:r>
            <a:r>
              <a:rPr lang="pt-BR" sz="3000" dirty="0" err="1" smtClean="0"/>
              <a:t>Cn</a:t>
            </a:r>
            <a:r>
              <a:rPr lang="pt-BR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93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25181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lipse 4"/>
          <p:cNvSpPr/>
          <p:nvPr/>
        </p:nvSpPr>
        <p:spPr bwMode="auto">
          <a:xfrm>
            <a:off x="4211960" y="2852936"/>
            <a:ext cx="1440160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de seta reta 6"/>
          <p:cNvCxnSpPr>
            <a:stCxn id="5" idx="6"/>
          </p:cNvCxnSpPr>
          <p:nvPr/>
        </p:nvCxnSpPr>
        <p:spPr bwMode="auto">
          <a:xfrm>
            <a:off x="5652120" y="2960948"/>
            <a:ext cx="1080120" cy="360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aixaDeTexto 7"/>
          <p:cNvSpPr txBox="1"/>
          <p:nvPr/>
        </p:nvSpPr>
        <p:spPr>
          <a:xfrm>
            <a:off x="6855104" y="2483404"/>
            <a:ext cx="1800200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 Comitê de Governança da FAB (</a:t>
            </a:r>
            <a:r>
              <a:rPr lang="pt-BR" dirty="0" err="1" smtClean="0"/>
              <a:t>CGov</a:t>
            </a:r>
            <a:r>
              <a:rPr lang="pt-BR" dirty="0" smtClean="0"/>
              <a:t>-FAB) foi instituído pela Portaria 1.738/GC3, de 04OUT19.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253612" y="5517232"/>
            <a:ext cx="180020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É constituído pelo ALTCOM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 bwMode="auto">
          <a:xfrm>
            <a:off x="5652120" y="2996952"/>
            <a:ext cx="1202984" cy="24482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370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25181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lipse 4"/>
          <p:cNvSpPr/>
          <p:nvPr/>
        </p:nvSpPr>
        <p:spPr bwMode="auto">
          <a:xfrm>
            <a:off x="4215338" y="3068960"/>
            <a:ext cx="1368152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de seta reta 6"/>
          <p:cNvCxnSpPr>
            <a:stCxn id="5" idx="6"/>
          </p:cNvCxnSpPr>
          <p:nvPr/>
        </p:nvCxnSpPr>
        <p:spPr bwMode="auto">
          <a:xfrm>
            <a:off x="5583490" y="3176972"/>
            <a:ext cx="1148750" cy="360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aixaDeTexto 7"/>
          <p:cNvSpPr txBox="1"/>
          <p:nvPr/>
        </p:nvSpPr>
        <p:spPr>
          <a:xfrm>
            <a:off x="6855104" y="2483404"/>
            <a:ext cx="1893360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 Unidade de Gerenciamento de Integridade é uma função desempenhada pelo EMAER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40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25181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lipse 4"/>
          <p:cNvSpPr/>
          <p:nvPr/>
        </p:nvSpPr>
        <p:spPr bwMode="auto">
          <a:xfrm>
            <a:off x="4215338" y="3404032"/>
            <a:ext cx="1368152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de seta reta 6"/>
          <p:cNvCxnSpPr>
            <a:stCxn id="5" idx="6"/>
          </p:cNvCxnSpPr>
          <p:nvPr/>
        </p:nvCxnSpPr>
        <p:spPr bwMode="auto">
          <a:xfrm flipV="1">
            <a:off x="5583490" y="3360567"/>
            <a:ext cx="1076742" cy="1514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aixaDeTexto 7"/>
          <p:cNvSpPr txBox="1"/>
          <p:nvPr/>
        </p:nvSpPr>
        <p:spPr>
          <a:xfrm>
            <a:off x="6660232" y="3686546"/>
            <a:ext cx="203737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Controle Interno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 bwMode="auto">
          <a:xfrm>
            <a:off x="5583490" y="3512044"/>
            <a:ext cx="1076742" cy="3490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CaixaDeTexto 11"/>
          <p:cNvSpPr txBox="1"/>
          <p:nvPr/>
        </p:nvSpPr>
        <p:spPr>
          <a:xfrm>
            <a:off x="6650055" y="3175901"/>
            <a:ext cx="123431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Auditoria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73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25181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lipse 4"/>
          <p:cNvSpPr/>
          <p:nvPr/>
        </p:nvSpPr>
        <p:spPr bwMode="auto">
          <a:xfrm>
            <a:off x="4215338" y="3578534"/>
            <a:ext cx="1368152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de seta reta 6"/>
          <p:cNvCxnSpPr>
            <a:stCxn id="5" idx="6"/>
          </p:cNvCxnSpPr>
          <p:nvPr/>
        </p:nvCxnSpPr>
        <p:spPr bwMode="auto">
          <a:xfrm>
            <a:off x="5583490" y="3686546"/>
            <a:ext cx="107674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CaixaDeTexto 11"/>
          <p:cNvSpPr txBox="1"/>
          <p:nvPr/>
        </p:nvSpPr>
        <p:spPr>
          <a:xfrm>
            <a:off x="6660232" y="3501880"/>
            <a:ext cx="15121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Ouvidoria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42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25181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lipse 4"/>
          <p:cNvSpPr/>
          <p:nvPr/>
        </p:nvSpPr>
        <p:spPr bwMode="auto">
          <a:xfrm>
            <a:off x="4355976" y="4869160"/>
            <a:ext cx="1080120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de seta reta 6"/>
          <p:cNvCxnSpPr>
            <a:stCxn id="5" idx="6"/>
          </p:cNvCxnSpPr>
          <p:nvPr/>
        </p:nvCxnSpPr>
        <p:spPr bwMode="auto">
          <a:xfrm flipV="1">
            <a:off x="5436096" y="2420888"/>
            <a:ext cx="1224136" cy="25562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aixaDeTexto 7"/>
          <p:cNvSpPr txBox="1"/>
          <p:nvPr/>
        </p:nvSpPr>
        <p:spPr>
          <a:xfrm>
            <a:off x="6751254" y="860045"/>
            <a:ext cx="2070891" cy="2031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 nova DCA 16-1 altera a designação APOG/CPOG para </a:t>
            </a:r>
            <a:r>
              <a:rPr lang="pt-BR" dirty="0" err="1" smtClean="0"/>
              <a:t>AsGov</a:t>
            </a:r>
            <a:r>
              <a:rPr lang="pt-BR" dirty="0" smtClean="0"/>
              <a:t> (Assessoria de Governança)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51253" y="3212976"/>
            <a:ext cx="2070891" cy="2031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As </a:t>
            </a:r>
            <a:r>
              <a:rPr lang="pt-BR" dirty="0" err="1" smtClean="0"/>
              <a:t>AsGov</a:t>
            </a:r>
            <a:r>
              <a:rPr lang="pt-BR" dirty="0" smtClean="0"/>
              <a:t> podem ser constituídas por setores denominados AsGov1, AsGov2, etc.</a:t>
            </a:r>
            <a:endParaRPr lang="pt-BR" dirty="0"/>
          </a:p>
        </p:txBody>
      </p:sp>
      <p:cxnSp>
        <p:nvCxnSpPr>
          <p:cNvPr id="11" name="Conector de seta reta 10"/>
          <p:cNvCxnSpPr>
            <a:stCxn id="5" idx="6"/>
          </p:cNvCxnSpPr>
          <p:nvPr/>
        </p:nvCxnSpPr>
        <p:spPr bwMode="auto">
          <a:xfrm flipV="1">
            <a:off x="5436096" y="3789040"/>
            <a:ext cx="1224136" cy="1188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CaixaDeTexto 12"/>
          <p:cNvSpPr txBox="1"/>
          <p:nvPr/>
        </p:nvSpPr>
        <p:spPr>
          <a:xfrm>
            <a:off x="6751252" y="5445224"/>
            <a:ext cx="2070891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As Diretorias também podem ter </a:t>
            </a:r>
            <a:r>
              <a:rPr lang="pt-BR" dirty="0" err="1" smtClean="0"/>
              <a:t>AsGov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 bwMode="auto">
          <a:xfrm>
            <a:off x="5436096" y="4977172"/>
            <a:ext cx="1224136" cy="7560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95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25181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lipse 4"/>
          <p:cNvSpPr/>
          <p:nvPr/>
        </p:nvSpPr>
        <p:spPr bwMode="auto">
          <a:xfrm>
            <a:off x="4387508" y="5085184"/>
            <a:ext cx="1080120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de seta reta 6"/>
          <p:cNvCxnSpPr>
            <a:stCxn id="5" idx="6"/>
          </p:cNvCxnSpPr>
          <p:nvPr/>
        </p:nvCxnSpPr>
        <p:spPr bwMode="auto">
          <a:xfrm flipV="1">
            <a:off x="5467628" y="4581128"/>
            <a:ext cx="904572" cy="6120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aixaDeTexto 7"/>
          <p:cNvSpPr txBox="1"/>
          <p:nvPr/>
        </p:nvSpPr>
        <p:spPr>
          <a:xfrm>
            <a:off x="6499489" y="3212976"/>
            <a:ext cx="1800200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 DCA 16-1 prevê que os ODSA podem constituir um Comitê Setorial de Governança (CSG)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0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GOVERNANÇA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GOVERNANÇA NA FAB</a:t>
            </a:r>
          </a:p>
          <a:p>
            <a:r>
              <a:rPr lang="pt-BR" sz="2800" dirty="0" smtClean="0"/>
              <a:t>ÍNDICES DE DESEMPENHO DA FAB</a:t>
            </a:r>
            <a:endParaRPr lang="pt-BR" sz="2800" dirty="0"/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GESTÃO DE RISCOS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PROGRAMA </a:t>
            </a: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DE INTEGRIDADE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ACOMPANHAMENTO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INSTITUCIONAL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MAPEAMENTO DE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PROCESSOS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5391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ÍNDICES DE DESEMPENHO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marL="342900" lvl="1" indent="-342900" algn="just">
              <a:buFontTx/>
              <a:buChar char="•"/>
            </a:pPr>
            <a:r>
              <a:rPr lang="pt-BR" b="0" dirty="0"/>
              <a:t>Os </a:t>
            </a:r>
            <a:r>
              <a:rPr lang="pt-BR" b="0" dirty="0">
                <a:solidFill>
                  <a:srgbClr val="0070C0"/>
                </a:solidFill>
              </a:rPr>
              <a:t>Índices de Desempenho da FAB </a:t>
            </a:r>
            <a:r>
              <a:rPr lang="pt-BR" b="0" dirty="0"/>
              <a:t>são os indicadores estratégicos da Instituição e estão ligados ao cumprimento dos Objetivos Estratégicos</a:t>
            </a:r>
          </a:p>
          <a:p>
            <a:pPr marL="342900" lvl="1" indent="-342900" algn="just">
              <a:buFontTx/>
              <a:buChar char="•"/>
            </a:pPr>
            <a:r>
              <a:rPr lang="pt-BR" b="0" dirty="0"/>
              <a:t>Foram implementados a partir do resultado do trabalho </a:t>
            </a:r>
            <a:r>
              <a:rPr lang="pt-BR" b="0" dirty="0" smtClean="0"/>
              <a:t>do CPEA nos anos de 2014 e 2015</a:t>
            </a:r>
            <a:endParaRPr lang="pt-BR" b="0" dirty="0"/>
          </a:p>
          <a:p>
            <a:pPr marL="342900" lvl="1" indent="-342900" algn="just">
              <a:buFontTx/>
              <a:buChar char="•"/>
            </a:pPr>
            <a:r>
              <a:rPr lang="pt-BR" b="0" dirty="0"/>
              <a:t>Já sofreram um grande aperfeiçoamento desde </a:t>
            </a:r>
            <a:r>
              <a:rPr lang="pt-BR" b="0" dirty="0" smtClean="0"/>
              <a:t>então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35127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ÍNDICES DE DESEMPENHO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marL="342900" lvl="1" indent="-342900" algn="just">
              <a:buFontTx/>
              <a:buChar char="•"/>
            </a:pPr>
            <a:r>
              <a:rPr lang="pt-BR" b="0" dirty="0" smtClean="0"/>
              <a:t>O </a:t>
            </a:r>
            <a:r>
              <a:rPr lang="pt-BR" b="0" dirty="0"/>
              <a:t>MCA 16-1 “Índices de Desempenho da FAB” foi aprovado em 05 DEZ 17, e publicado no BCA 221, de 27 DEZ </a:t>
            </a:r>
            <a:r>
              <a:rPr lang="pt-BR" b="0" dirty="0" smtClean="0"/>
              <a:t>17</a:t>
            </a:r>
          </a:p>
          <a:p>
            <a:pPr marL="342900" lvl="1" indent="-342900" algn="just">
              <a:buFontTx/>
              <a:buChar char="•"/>
            </a:pPr>
            <a:r>
              <a:rPr lang="pt-BR" b="0" dirty="0" smtClean="0"/>
              <a:t>Estão </a:t>
            </a:r>
            <a:r>
              <a:rPr lang="pt-BR" b="0" dirty="0"/>
              <a:t>em consonância com as boas práticas de Governança preconizadas pelo </a:t>
            </a:r>
            <a:r>
              <a:rPr lang="pt-BR" b="0" dirty="0" smtClean="0"/>
              <a:t>TCU</a:t>
            </a:r>
          </a:p>
          <a:p>
            <a:pPr marL="342900" lvl="1" indent="-342900" algn="just">
              <a:buFontTx/>
              <a:buChar char="•"/>
            </a:pPr>
            <a:r>
              <a:rPr lang="pt-BR" b="0" dirty="0" smtClean="0"/>
              <a:t>Devem acompanhar a evolução institucional, por meio de seu aperfeiçoamento contínuo</a:t>
            </a:r>
            <a:endParaRPr lang="pt-BR" b="0" dirty="0"/>
          </a:p>
          <a:p>
            <a:pPr marL="342900" lvl="1" indent="-342900" algn="just">
              <a:buFontTx/>
              <a:buChar char="•"/>
            </a:pPr>
            <a:endParaRPr lang="pt-BR" b="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10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ÍNDICES DE DESEMPENHO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16424"/>
          </a:xfrm>
        </p:spPr>
        <p:txBody>
          <a:bodyPr/>
          <a:lstStyle/>
          <a:p>
            <a:pPr marL="0" lvl="1" indent="0" algn="just">
              <a:lnSpc>
                <a:spcPct val="150000"/>
              </a:lnSpc>
              <a:buNone/>
            </a:pPr>
            <a:r>
              <a:rPr lang="pt-BR" b="0" dirty="0" smtClean="0"/>
              <a:t>	Neste ano de 2019, o EMAER, em conjunto com o COMPREP, COMAE, COMGAP e DECEA, estruturou um indicador com metas para o acompanhamento do PPA, denominado de </a:t>
            </a:r>
            <a:r>
              <a:rPr lang="pt-BR" b="0" dirty="0" smtClean="0">
                <a:solidFill>
                  <a:srgbClr val="0070C0"/>
                </a:solidFill>
              </a:rPr>
              <a:t>IOP-FAB (Índice Operacional da FAB)</a:t>
            </a:r>
          </a:p>
        </p:txBody>
      </p:sp>
    </p:spTree>
    <p:extLst>
      <p:ext uri="{BB962C8B-B14F-4D97-AF65-F5344CB8AC3E}">
        <p14:creationId xmlns:p14="http://schemas.microsoft.com/office/powerpoint/2010/main" val="12249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dirty="0"/>
              <a:t>GOVERNANÇA</a:t>
            </a:r>
          </a:p>
          <a:p>
            <a:r>
              <a:rPr lang="pt-BR" sz="2800" dirty="0" smtClean="0"/>
              <a:t>GOVERNANÇA NA FAB</a:t>
            </a:r>
          </a:p>
          <a:p>
            <a:r>
              <a:rPr lang="pt-BR" sz="2800" dirty="0" smtClean="0"/>
              <a:t>ÍNDICES DE DESEMPENHO DA FAB</a:t>
            </a:r>
            <a:endParaRPr lang="pt-BR" sz="2800" dirty="0"/>
          </a:p>
          <a:p>
            <a:r>
              <a:rPr lang="pt-BR" sz="2800" dirty="0"/>
              <a:t>GESTÃO DE RISCOS</a:t>
            </a:r>
          </a:p>
          <a:p>
            <a:r>
              <a:rPr lang="pt-BR" sz="2800" dirty="0" smtClean="0"/>
              <a:t>PROGRAMA </a:t>
            </a:r>
            <a:r>
              <a:rPr lang="pt-BR" sz="2800" dirty="0"/>
              <a:t>DE INTEGRIDADE</a:t>
            </a:r>
          </a:p>
          <a:p>
            <a:r>
              <a:rPr lang="pt-BR" sz="2800" dirty="0"/>
              <a:t>ACOMPANHAMENTO </a:t>
            </a:r>
            <a:r>
              <a:rPr lang="pt-BR" sz="2800" dirty="0" smtClean="0"/>
              <a:t>INSTITUCIONAL</a:t>
            </a:r>
          </a:p>
          <a:p>
            <a:r>
              <a:rPr lang="pt-BR" sz="2800" dirty="0"/>
              <a:t>MAPEAMENTO DE </a:t>
            </a:r>
            <a:r>
              <a:rPr lang="pt-BR" sz="2800" dirty="0" smtClean="0"/>
              <a:t>PROCESSOS</a:t>
            </a:r>
          </a:p>
          <a:p>
            <a:r>
              <a:rPr lang="pt-BR" sz="2800" dirty="0" smtClean="0"/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8693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Mapa Estratégico-V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82453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em Curva 6"/>
          <p:cNvCxnSpPr/>
          <p:nvPr/>
        </p:nvCxnSpPr>
        <p:spPr bwMode="auto">
          <a:xfrm rot="5400000" flipH="1" flipV="1">
            <a:off x="6477111" y="2538920"/>
            <a:ext cx="1438466" cy="11521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Elipse 39"/>
          <p:cNvSpPr/>
          <p:nvPr/>
        </p:nvSpPr>
        <p:spPr bwMode="auto">
          <a:xfrm>
            <a:off x="2144812" y="2199945"/>
            <a:ext cx="4835507" cy="724999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Elipse 75"/>
          <p:cNvSpPr/>
          <p:nvPr/>
        </p:nvSpPr>
        <p:spPr bwMode="auto">
          <a:xfrm>
            <a:off x="2165780" y="3447347"/>
            <a:ext cx="4454500" cy="773741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Conector em Curva 76"/>
          <p:cNvCxnSpPr>
            <a:stCxn id="40" idx="6"/>
          </p:cNvCxnSpPr>
          <p:nvPr/>
        </p:nvCxnSpPr>
        <p:spPr bwMode="auto">
          <a:xfrm flipV="1">
            <a:off x="6980319" y="2330545"/>
            <a:ext cx="205052" cy="23190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CustomShape 2"/>
          <p:cNvSpPr>
            <a:spLocks noChangeArrowheads="1"/>
          </p:cNvSpPr>
          <p:nvPr/>
        </p:nvSpPr>
        <p:spPr bwMode="auto">
          <a:xfrm>
            <a:off x="6474065" y="1973358"/>
            <a:ext cx="2122487" cy="357187"/>
          </a:xfrm>
          <a:prstGeom prst="roundRect">
            <a:avLst>
              <a:gd name="adj" fmla="val 3602"/>
            </a:avLst>
          </a:prstGeom>
          <a:solidFill>
            <a:srgbClr val="FF9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720" tIns="51120" rIns="81720" bIns="4068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4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FFFFFF"/>
                </a:solidFill>
                <a:ea typeface="Microsoft YaHei" panose="020B0503020204020204" pitchFamily="34" charset="-122"/>
              </a:rPr>
              <a:t>Capacidade Operacional</a:t>
            </a:r>
            <a:endParaRPr lang="pt-BR" altLang="pt-BR" sz="1800" dirty="0"/>
          </a:p>
        </p:txBody>
      </p:sp>
      <p:sp>
        <p:nvSpPr>
          <p:cNvPr id="16" name="Elipse 15"/>
          <p:cNvSpPr/>
          <p:nvPr/>
        </p:nvSpPr>
        <p:spPr bwMode="auto">
          <a:xfrm>
            <a:off x="4316025" y="2986838"/>
            <a:ext cx="2304256" cy="724999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em Curva 16"/>
          <p:cNvCxnSpPr/>
          <p:nvPr/>
        </p:nvCxnSpPr>
        <p:spPr bwMode="auto">
          <a:xfrm rot="5400000" flipH="1" flipV="1">
            <a:off x="6607710" y="2408320"/>
            <a:ext cx="817226" cy="79208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Elipse 20"/>
          <p:cNvSpPr/>
          <p:nvPr/>
        </p:nvSpPr>
        <p:spPr bwMode="auto">
          <a:xfrm>
            <a:off x="2094288" y="4264631"/>
            <a:ext cx="4525990" cy="724999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em Curva 21"/>
          <p:cNvCxnSpPr>
            <a:stCxn id="21" idx="6"/>
          </p:cNvCxnSpPr>
          <p:nvPr/>
        </p:nvCxnSpPr>
        <p:spPr bwMode="auto">
          <a:xfrm flipV="1">
            <a:off x="6620278" y="2548151"/>
            <a:ext cx="1304530" cy="207898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CustomShape 3"/>
          <p:cNvSpPr>
            <a:spLocks noChangeArrowheads="1"/>
          </p:cNvSpPr>
          <p:nvPr/>
        </p:nvSpPr>
        <p:spPr bwMode="auto">
          <a:xfrm>
            <a:off x="107504" y="2062090"/>
            <a:ext cx="2122487" cy="327025"/>
          </a:xfrm>
          <a:prstGeom prst="roundRect">
            <a:avLst>
              <a:gd name="adj" fmla="val 3602"/>
            </a:avLst>
          </a:prstGeom>
          <a:solidFill>
            <a:srgbClr val="0070C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720" tIns="51120" rIns="81720" bIns="4068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4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FFFFFF"/>
                </a:solidFill>
                <a:ea typeface="Microsoft YaHei" panose="020B0503020204020204" pitchFamily="34" charset="-122"/>
              </a:rPr>
              <a:t>Controle do Espaço Aéreo</a:t>
            </a:r>
            <a:endParaRPr lang="pt-BR" altLang="pt-BR" sz="1800" dirty="0"/>
          </a:p>
        </p:txBody>
      </p:sp>
      <p:sp>
        <p:nvSpPr>
          <p:cNvPr id="13" name="Elipse 12"/>
          <p:cNvSpPr/>
          <p:nvPr/>
        </p:nvSpPr>
        <p:spPr bwMode="auto">
          <a:xfrm>
            <a:off x="2228666" y="2971950"/>
            <a:ext cx="2232248" cy="648072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em Curva 17"/>
          <p:cNvCxnSpPr>
            <a:stCxn id="13" idx="2"/>
            <a:endCxn id="12" idx="2"/>
          </p:cNvCxnSpPr>
          <p:nvPr/>
        </p:nvCxnSpPr>
        <p:spPr bwMode="auto">
          <a:xfrm rot="10800000">
            <a:off x="1168748" y="2389116"/>
            <a:ext cx="1059918" cy="906871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Elipse 14"/>
          <p:cNvSpPr/>
          <p:nvPr/>
        </p:nvSpPr>
        <p:spPr bwMode="auto">
          <a:xfrm>
            <a:off x="2214966" y="5001024"/>
            <a:ext cx="4549330" cy="1740343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stomShape 4"/>
          <p:cNvSpPr>
            <a:spLocks noChangeArrowheads="1"/>
          </p:cNvSpPr>
          <p:nvPr/>
        </p:nvSpPr>
        <p:spPr bwMode="auto">
          <a:xfrm>
            <a:off x="6765537" y="5157192"/>
            <a:ext cx="1831015" cy="357187"/>
          </a:xfrm>
          <a:prstGeom prst="roundRect">
            <a:avLst>
              <a:gd name="adj" fmla="val 3602"/>
            </a:avLst>
          </a:prstGeom>
          <a:solidFill>
            <a:srgbClr val="3366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720" tIns="51120" rIns="81720" bIns="4068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4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FFFFFF"/>
                </a:solidFill>
                <a:ea typeface="Microsoft YaHei" panose="020B0503020204020204" pitchFamily="34" charset="-122"/>
              </a:rPr>
              <a:t>Gestão Administrativa</a:t>
            </a:r>
            <a:endParaRPr lang="pt-BR" altLang="pt-BR" sz="1800" dirty="0"/>
          </a:p>
        </p:txBody>
      </p:sp>
      <p:cxnSp>
        <p:nvCxnSpPr>
          <p:cNvPr id="20" name="Conector em Curva 19"/>
          <p:cNvCxnSpPr/>
          <p:nvPr/>
        </p:nvCxnSpPr>
        <p:spPr bwMode="auto">
          <a:xfrm rot="5400000">
            <a:off x="7117131" y="5161545"/>
            <a:ext cx="356817" cy="106248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Elipse 22"/>
          <p:cNvSpPr/>
          <p:nvPr/>
        </p:nvSpPr>
        <p:spPr bwMode="auto">
          <a:xfrm>
            <a:off x="2299800" y="6228382"/>
            <a:ext cx="4464496" cy="51298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stomShape 5"/>
          <p:cNvSpPr>
            <a:spLocks noChangeArrowheads="1"/>
          </p:cNvSpPr>
          <p:nvPr/>
        </p:nvSpPr>
        <p:spPr bwMode="auto">
          <a:xfrm>
            <a:off x="107504" y="5733256"/>
            <a:ext cx="1848003" cy="360040"/>
          </a:xfrm>
          <a:prstGeom prst="roundRect">
            <a:avLst>
              <a:gd name="adj" fmla="val 3602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720" tIns="51120" rIns="81720" bIns="4068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4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FFFFFF"/>
                </a:solidFill>
                <a:ea typeface="Microsoft YaHei" panose="020B0503020204020204" pitchFamily="34" charset="-122"/>
              </a:rPr>
              <a:t>Gestão Financeira</a:t>
            </a:r>
            <a:endParaRPr lang="pt-BR" altLang="pt-BR" sz="1800" dirty="0"/>
          </a:p>
        </p:txBody>
      </p:sp>
      <p:cxnSp>
        <p:nvCxnSpPr>
          <p:cNvPr id="25" name="Conector em Curva 24"/>
          <p:cNvCxnSpPr/>
          <p:nvPr/>
        </p:nvCxnSpPr>
        <p:spPr bwMode="auto">
          <a:xfrm rot="10800000">
            <a:off x="1003656" y="6228383"/>
            <a:ext cx="1296144" cy="256493"/>
          </a:xfrm>
          <a:prstGeom prst="curvedConnector3">
            <a:avLst>
              <a:gd name="adj1" fmla="val 97643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CaixaDeTexto 26"/>
          <p:cNvSpPr txBox="1"/>
          <p:nvPr/>
        </p:nvSpPr>
        <p:spPr>
          <a:xfrm>
            <a:off x="7956376" y="332656"/>
            <a:ext cx="1026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u="sng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7730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ustomShape 1"/>
          <p:cNvSpPr>
            <a:spLocks noChangeArrowheads="1"/>
          </p:cNvSpPr>
          <p:nvPr/>
        </p:nvSpPr>
        <p:spPr bwMode="auto">
          <a:xfrm>
            <a:off x="457200" y="1124744"/>
            <a:ext cx="8228013" cy="55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SzPct val="45000"/>
              <a:defRPr/>
            </a:pPr>
            <a:r>
              <a:rPr lang="pt-BR" altLang="pt-BR" sz="2400" cap="all" dirty="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Correlação com OS OBJETIVOS ESTRATÉGICOS</a:t>
            </a:r>
          </a:p>
          <a:p>
            <a:pPr algn="ctr" eaLnBrk="1" hangingPunct="1">
              <a:lnSpc>
                <a:spcPct val="150000"/>
              </a:lnSpc>
              <a:buSzPct val="45000"/>
              <a:defRPr/>
            </a:pPr>
            <a:endParaRPr lang="pt-BR" altLang="pt-BR" cap="all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SzPct val="45000"/>
              <a:defRPr/>
            </a:pPr>
            <a:r>
              <a:rPr lang="pt-BR" altLang="pt-BR" sz="2100" dirty="0">
                <a:solidFill>
                  <a:srgbClr val="FF9900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ICOFAB</a:t>
            </a:r>
          </a:p>
          <a:p>
            <a:pPr eaLnBrk="1" hangingPunct="1">
              <a:lnSpc>
                <a:spcPct val="150000"/>
              </a:lnSpc>
              <a:buSzPct val="45000"/>
              <a:defRPr/>
            </a:pPr>
            <a:r>
              <a:rPr lang="pt-BR" altLang="pt-BR" sz="2100" dirty="0">
                <a:solidFill>
                  <a:srgbClr val="FF9900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	- Índice de Capacidade Operacional da FAB</a:t>
            </a:r>
            <a:endParaRPr lang="pt-BR" altLang="pt-BR" dirty="0">
              <a:solidFill>
                <a:srgbClr val="FF99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SzPct val="45000"/>
              <a:defRPr/>
            </a:pPr>
            <a:r>
              <a:rPr lang="pt-BR" altLang="pt-BR" sz="2100" dirty="0" err="1">
                <a:solidFill>
                  <a:srgbClr val="0070C0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InCEAB</a:t>
            </a:r>
            <a:r>
              <a:rPr lang="pt-BR" altLang="pt-BR" sz="2100" dirty="0">
                <a:solidFill>
                  <a:srgbClr val="0070C0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 		</a:t>
            </a:r>
          </a:p>
          <a:p>
            <a:pPr eaLnBrk="1" hangingPunct="1">
              <a:lnSpc>
                <a:spcPct val="150000"/>
              </a:lnSpc>
              <a:buSzPct val="45000"/>
              <a:defRPr/>
            </a:pPr>
            <a:r>
              <a:rPr lang="pt-BR" altLang="pt-BR" sz="2100" dirty="0">
                <a:solidFill>
                  <a:srgbClr val="0070C0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	- Índice do Controle do Espaço Aéreo Brasileiro</a:t>
            </a:r>
            <a:endParaRPr lang="pt-BR" altLang="pt-BR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SzPct val="45000"/>
              <a:defRPr/>
            </a:pPr>
            <a:r>
              <a:rPr lang="pt-BR" altLang="pt-BR" sz="2100" dirty="0" err="1">
                <a:solidFill>
                  <a:srgbClr val="336633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InGeFAB</a:t>
            </a:r>
            <a:r>
              <a:rPr lang="pt-BR" altLang="pt-BR" sz="2100" dirty="0">
                <a:solidFill>
                  <a:srgbClr val="336633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 		</a:t>
            </a:r>
          </a:p>
          <a:p>
            <a:pPr eaLnBrk="1" hangingPunct="1">
              <a:lnSpc>
                <a:spcPct val="150000"/>
              </a:lnSpc>
              <a:buSzPct val="45000"/>
              <a:defRPr/>
            </a:pPr>
            <a:r>
              <a:rPr lang="pt-BR" altLang="pt-BR" sz="2100" dirty="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	-</a:t>
            </a:r>
            <a:r>
              <a:rPr lang="pt-BR" altLang="pt-BR" sz="2100" dirty="0">
                <a:solidFill>
                  <a:srgbClr val="336633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 Índice de Gestão Administrativa da FAB</a:t>
            </a:r>
            <a:endParaRPr lang="pt-BR" altLang="pt-BR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SzPct val="45000"/>
              <a:defRPr/>
            </a:pPr>
            <a:r>
              <a:rPr lang="pt-BR" altLang="pt-BR" sz="2100" dirty="0" err="1">
                <a:solidFill>
                  <a:srgbClr val="FF0000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InGeFIN</a:t>
            </a:r>
            <a:r>
              <a:rPr lang="pt-BR" altLang="pt-BR" sz="2100" dirty="0">
                <a:solidFill>
                  <a:srgbClr val="FF0000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 		</a:t>
            </a:r>
          </a:p>
          <a:p>
            <a:pPr eaLnBrk="1" hangingPunct="1">
              <a:lnSpc>
                <a:spcPct val="150000"/>
              </a:lnSpc>
              <a:buSzPct val="45000"/>
              <a:defRPr/>
            </a:pPr>
            <a:r>
              <a:rPr lang="pt-BR" altLang="pt-BR" sz="2100" dirty="0">
                <a:solidFill>
                  <a:srgbClr val="FF0000"/>
                </a:solidFill>
                <a:latin typeface="Calibri" panose="020F0502020204030204" pitchFamily="34" charset="0"/>
                <a:cs typeface="DejaVu Sans" panose="020B0603030804020204" pitchFamily="34" charset="0"/>
              </a:rPr>
              <a:t>	- Índice de Gestão Financeira</a:t>
            </a:r>
            <a:endParaRPr lang="pt-BR" altLang="pt-BR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pt-BR" altLang="pt-BR" dirty="0"/>
          </a:p>
        </p:txBody>
      </p:sp>
      <p:sp>
        <p:nvSpPr>
          <p:cNvPr id="10243" name="Título 1"/>
          <p:cNvSpPr txBox="1">
            <a:spLocks/>
          </p:cNvSpPr>
          <p:nvPr/>
        </p:nvSpPr>
        <p:spPr bwMode="auto">
          <a:xfrm>
            <a:off x="755576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4400" dirty="0">
                <a:latin typeface="Calibri" panose="020F0502020204030204" pitchFamily="34" charset="0"/>
              </a:rPr>
              <a:t>ÍNDICES DE DESEMPENHO</a:t>
            </a:r>
            <a:endParaRPr lang="pt-BR" altLang="pt-BR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869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ÍNDICES DE DESEMPENHO</a:t>
            </a:r>
            <a:r>
              <a:rPr lang="pt-BR" b="1" dirty="0"/>
              <a:t/>
            </a:r>
            <a:br>
              <a:rPr lang="pt-BR" b="1" dirty="0"/>
            </a:br>
            <a:r>
              <a:rPr lang="pt-BR" sz="3200" b="1" i="1" dirty="0"/>
              <a:t>FONTES DE DADOS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05" y="2409656"/>
            <a:ext cx="4441524" cy="3140296"/>
          </a:xfrm>
        </p:spPr>
      </p:pic>
      <p:sp>
        <p:nvSpPr>
          <p:cNvPr id="7" name="Elipse 6"/>
          <p:cNvSpPr/>
          <p:nvPr/>
        </p:nvSpPr>
        <p:spPr bwMode="auto">
          <a:xfrm>
            <a:off x="3563888" y="1772816"/>
            <a:ext cx="1512168" cy="9002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SILOMS</a:t>
            </a:r>
          </a:p>
        </p:txBody>
      </p:sp>
      <p:sp>
        <p:nvSpPr>
          <p:cNvPr id="9" name="Elipse 8"/>
          <p:cNvSpPr/>
          <p:nvPr/>
        </p:nvSpPr>
        <p:spPr bwMode="auto">
          <a:xfrm>
            <a:off x="5601711" y="1772816"/>
            <a:ext cx="1810930" cy="900263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SIPLORC</a:t>
            </a:r>
          </a:p>
        </p:txBody>
      </p:sp>
      <p:sp>
        <p:nvSpPr>
          <p:cNvPr id="10" name="Elipse 9"/>
          <p:cNvSpPr/>
          <p:nvPr/>
        </p:nvSpPr>
        <p:spPr bwMode="auto">
          <a:xfrm>
            <a:off x="7164288" y="2780928"/>
            <a:ext cx="1800200" cy="96967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DW</a:t>
            </a:r>
            <a:r>
              <a:rPr kumimoji="0" lang="pt-BR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SEFA</a:t>
            </a:r>
            <a:endParaRPr kumimoji="0" 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7029308" y="4265735"/>
            <a:ext cx="1534029" cy="90253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</a:p>
        </p:txBody>
      </p:sp>
      <p:sp>
        <p:nvSpPr>
          <p:cNvPr id="12" name="Elipse 11"/>
          <p:cNvSpPr/>
          <p:nvPr/>
        </p:nvSpPr>
        <p:spPr bwMode="auto">
          <a:xfrm>
            <a:off x="5076056" y="5103818"/>
            <a:ext cx="2054177" cy="84897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HERCULES</a:t>
            </a:r>
          </a:p>
        </p:txBody>
      </p:sp>
      <p:sp>
        <p:nvSpPr>
          <p:cNvPr id="13" name="Elipse 12"/>
          <p:cNvSpPr/>
          <p:nvPr/>
        </p:nvSpPr>
        <p:spPr bwMode="auto">
          <a:xfrm>
            <a:off x="3202763" y="5463986"/>
            <a:ext cx="1801285" cy="961546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RT(CTIR)</a:t>
            </a:r>
          </a:p>
        </p:txBody>
      </p:sp>
      <p:sp>
        <p:nvSpPr>
          <p:cNvPr id="14" name="Elipse 13"/>
          <p:cNvSpPr/>
          <p:nvPr/>
        </p:nvSpPr>
        <p:spPr bwMode="auto">
          <a:xfrm>
            <a:off x="1701092" y="5324177"/>
            <a:ext cx="1387966" cy="80285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GPAer</a:t>
            </a:r>
            <a:endParaRPr kumimoji="0" 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lipse 14"/>
              <p:cNvSpPr/>
              <p:nvPr/>
            </p:nvSpPr>
            <p:spPr bwMode="auto">
              <a:xfrm>
                <a:off x="48173" y="3915411"/>
                <a:ext cx="2123727" cy="1408766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mtClean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pt-BR" b="1" dirty="0"/>
              </a:p>
              <a:p>
                <a:r>
                  <a:rPr lang="pt-BR" dirty="0"/>
                  <a:t>SOFTWARE</a:t>
                </a:r>
              </a:p>
            </p:txBody>
          </p:sp>
        </mc:Choice>
        <mc:Fallback xmlns="">
          <p:sp>
            <p:nvSpPr>
              <p:cNvPr id="15" name="Elips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73" y="3915411"/>
                <a:ext cx="2123727" cy="1408766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lipse 15"/>
          <p:cNvSpPr/>
          <p:nvPr/>
        </p:nvSpPr>
        <p:spPr bwMode="auto">
          <a:xfrm>
            <a:off x="1701092" y="2001627"/>
            <a:ext cx="1490570" cy="816058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/>
              <a:t>SIGPES</a:t>
            </a:r>
            <a:endParaRPr kumimoji="0" 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355857" y="2760897"/>
            <a:ext cx="1512168" cy="900263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SCADI</a:t>
            </a:r>
          </a:p>
        </p:txBody>
      </p:sp>
      <p:cxnSp>
        <p:nvCxnSpPr>
          <p:cNvPr id="19" name="Conector de Seta Reta 18"/>
          <p:cNvCxnSpPr/>
          <p:nvPr/>
        </p:nvCxnSpPr>
        <p:spPr bwMode="auto">
          <a:xfrm>
            <a:off x="2843808" y="2817685"/>
            <a:ext cx="504056" cy="75533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ector de Seta Reta 19"/>
          <p:cNvCxnSpPr/>
          <p:nvPr/>
        </p:nvCxnSpPr>
        <p:spPr bwMode="auto">
          <a:xfrm flipH="1">
            <a:off x="4427984" y="2794569"/>
            <a:ext cx="3292" cy="77844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ector de Seta Reta 22"/>
          <p:cNvCxnSpPr/>
          <p:nvPr/>
        </p:nvCxnSpPr>
        <p:spPr bwMode="auto">
          <a:xfrm>
            <a:off x="1942321" y="3410620"/>
            <a:ext cx="722149" cy="42643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ector de Seta Reta 24"/>
          <p:cNvCxnSpPr/>
          <p:nvPr/>
        </p:nvCxnSpPr>
        <p:spPr bwMode="auto">
          <a:xfrm flipV="1">
            <a:off x="2300080" y="4304803"/>
            <a:ext cx="364390" cy="21676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ector de Seta Reta 27"/>
          <p:cNvCxnSpPr/>
          <p:nvPr/>
        </p:nvCxnSpPr>
        <p:spPr bwMode="auto">
          <a:xfrm flipH="1">
            <a:off x="5940152" y="2719240"/>
            <a:ext cx="219316" cy="61803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ector de Seta Reta 29"/>
          <p:cNvCxnSpPr/>
          <p:nvPr/>
        </p:nvCxnSpPr>
        <p:spPr bwMode="auto">
          <a:xfrm flipH="1">
            <a:off x="6372200" y="3390135"/>
            <a:ext cx="730501" cy="18929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ector de Seta Reta 31"/>
          <p:cNvCxnSpPr/>
          <p:nvPr/>
        </p:nvCxnSpPr>
        <p:spPr bwMode="auto">
          <a:xfrm flipH="1" flipV="1">
            <a:off x="6372200" y="4109096"/>
            <a:ext cx="647520" cy="41860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ector de Seta Reta 34"/>
          <p:cNvCxnSpPr/>
          <p:nvPr/>
        </p:nvCxnSpPr>
        <p:spPr bwMode="auto">
          <a:xfrm flipH="1" flipV="1">
            <a:off x="5596204" y="4265735"/>
            <a:ext cx="404470" cy="83808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ector de Seta Reta 38"/>
          <p:cNvCxnSpPr/>
          <p:nvPr/>
        </p:nvCxnSpPr>
        <p:spPr bwMode="auto">
          <a:xfrm flipV="1">
            <a:off x="4048104" y="4684777"/>
            <a:ext cx="0" cy="639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Conector de Seta Reta 41"/>
          <p:cNvCxnSpPr/>
          <p:nvPr/>
        </p:nvCxnSpPr>
        <p:spPr bwMode="auto">
          <a:xfrm flipV="1">
            <a:off x="2810378" y="4684777"/>
            <a:ext cx="209775" cy="61294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299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088"/>
            <a:ext cx="8229600" cy="686616"/>
          </a:xfrm>
        </p:spPr>
        <p:txBody>
          <a:bodyPr/>
          <a:lstStyle/>
          <a:p>
            <a:r>
              <a:rPr lang="pt-BR" dirty="0"/>
              <a:t>ÍNDICES DE DESEMPENHO</a:t>
            </a:r>
            <a:endParaRPr lang="pt-BR" alt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46015"/>
            <a:ext cx="8229600" cy="399330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43908" y="62732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/>
              <a:t>SCADI  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304086"/>
            <a:ext cx="7128792" cy="555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/>
              <a:t>ÍNDICES DE DESEMPENHO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3200" b="1" i="1" dirty="0"/>
              <a:t>PAINÉIS</a:t>
            </a:r>
            <a:endParaRPr lang="pt-BR" sz="32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370" y="1764053"/>
            <a:ext cx="6857260" cy="452596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 bwMode="auto">
          <a:xfrm>
            <a:off x="4283968" y="4221088"/>
            <a:ext cx="1872208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para a Direita 6"/>
          <p:cNvSpPr/>
          <p:nvPr/>
        </p:nvSpPr>
        <p:spPr bwMode="auto">
          <a:xfrm>
            <a:off x="1403648" y="4473116"/>
            <a:ext cx="1224136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27584" y="486916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Mesmo </a:t>
            </a:r>
            <a:r>
              <a:rPr lang="pt-BR" i="1" dirty="0" err="1"/>
              <a:t>login</a:t>
            </a:r>
            <a:r>
              <a:rPr lang="pt-BR" dirty="0"/>
              <a:t> do Portal do Militar</a:t>
            </a:r>
          </a:p>
        </p:txBody>
      </p:sp>
    </p:spTree>
    <p:extLst>
      <p:ext uri="{BB962C8B-B14F-4D97-AF65-F5344CB8AC3E}">
        <p14:creationId xmlns:p14="http://schemas.microsoft.com/office/powerpoint/2010/main" val="2092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ÍNDICES DE DESEMPENHO</a:t>
            </a:r>
            <a:br>
              <a:rPr lang="pt-BR" dirty="0"/>
            </a:br>
            <a:r>
              <a:rPr lang="pt-BR" sz="3200" b="1" i="1" dirty="0"/>
              <a:t>PAINÉIS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97" r="6388" b="5382"/>
          <a:stretch/>
        </p:blipFill>
        <p:spPr>
          <a:xfrm>
            <a:off x="124598" y="1678286"/>
            <a:ext cx="8894801" cy="51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GOVERNANÇA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GOVERNANÇA NA FAB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ÍNDICES DE DESEMPENHO DA FAB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800" dirty="0"/>
              <a:t>GESTÃO DE RISCOS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PROGRAMA </a:t>
            </a: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DE INTEGRIDADE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ACOMPANHAMENTO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INSTITUCIONAL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MAPEAMENTO DE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PROCESSOS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8246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GESTÃO DE RISCOS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0" dirty="0"/>
              <a:t>A </a:t>
            </a:r>
            <a:r>
              <a:rPr lang="pt-BR" sz="2800" b="0" dirty="0">
                <a:solidFill>
                  <a:srgbClr val="0070C0"/>
                </a:solidFill>
              </a:rPr>
              <a:t>IN conjunta CGU/MP Nº 001/2016 </a:t>
            </a:r>
            <a:r>
              <a:rPr lang="pt-BR" sz="2800" b="0" dirty="0"/>
              <a:t>definiu a obrigatoriedade da Gestão de Riscos no Setor Público.</a:t>
            </a:r>
          </a:p>
          <a:p>
            <a:pPr marL="685800" lvl="1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0" dirty="0"/>
              <a:t>Em 2017, foi publicada </a:t>
            </a:r>
            <a:r>
              <a:rPr lang="pt-BR" sz="2400" b="0" dirty="0" smtClean="0"/>
              <a:t>a</a:t>
            </a:r>
            <a:r>
              <a:rPr lang="pt-BR" sz="2400" b="0" dirty="0" smtClean="0">
                <a:solidFill>
                  <a:srgbClr val="0070C0"/>
                </a:solidFill>
              </a:rPr>
              <a:t> </a:t>
            </a:r>
            <a:r>
              <a:rPr lang="pt-BR" sz="2400" b="0" dirty="0">
                <a:solidFill>
                  <a:srgbClr val="0070C0"/>
                </a:solidFill>
              </a:rPr>
              <a:t>DCA 16-2 “Gestão de Riscos no COMAER”</a:t>
            </a:r>
            <a:r>
              <a:rPr lang="pt-BR" sz="2400" b="0" dirty="0"/>
              <a:t>.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0" dirty="0"/>
              <a:t>o </a:t>
            </a:r>
            <a:r>
              <a:rPr lang="pt-BR" sz="2800" b="0" dirty="0">
                <a:solidFill>
                  <a:srgbClr val="0070C0"/>
                </a:solidFill>
              </a:rPr>
              <a:t>Decreto 9.203/2017 </a:t>
            </a:r>
            <a:r>
              <a:rPr lang="pt-BR" sz="2800" b="0" dirty="0"/>
              <a:t>reafirmou a importância da </a:t>
            </a:r>
            <a:r>
              <a:rPr lang="pt-BR" sz="2800" b="0" dirty="0">
                <a:solidFill>
                  <a:srgbClr val="0070C0"/>
                </a:solidFill>
              </a:rPr>
              <a:t>Gestão de Riscos</a:t>
            </a:r>
            <a:r>
              <a:rPr lang="pt-BR" sz="2800" b="0" dirty="0"/>
              <a:t> e determinou a implementação do </a:t>
            </a:r>
            <a:r>
              <a:rPr lang="pt-BR" sz="2800" b="0" dirty="0">
                <a:solidFill>
                  <a:srgbClr val="0070C0"/>
                </a:solidFill>
              </a:rPr>
              <a:t>Programa de Integridade </a:t>
            </a:r>
            <a:r>
              <a:rPr lang="pt-BR" sz="2800" b="0" dirty="0"/>
              <a:t>pela Administração Pública Federal.</a:t>
            </a:r>
          </a:p>
          <a:p>
            <a:pPr marL="685800" lvl="1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0" dirty="0"/>
              <a:t>Em </a:t>
            </a:r>
            <a:r>
              <a:rPr lang="pt-BR" sz="2400" b="0" dirty="0">
                <a:solidFill>
                  <a:srgbClr val="0070C0"/>
                </a:solidFill>
              </a:rPr>
              <a:t>2018</a:t>
            </a:r>
            <a:r>
              <a:rPr lang="pt-BR" sz="2400" b="0" dirty="0"/>
              <a:t>, a </a:t>
            </a:r>
            <a:r>
              <a:rPr lang="pt-BR" sz="2400" b="0" dirty="0">
                <a:solidFill>
                  <a:srgbClr val="0070C0"/>
                </a:solidFill>
              </a:rPr>
              <a:t>DCA 16-2 foi reeditada</a:t>
            </a:r>
            <a:r>
              <a:rPr lang="pt-BR" sz="2400" b="0" dirty="0"/>
              <a:t>, com a determinação de que toda a FAB </a:t>
            </a:r>
            <a:r>
              <a:rPr lang="pt-BR" sz="2400" b="0" dirty="0" smtClean="0"/>
              <a:t>realizasse a gestão de riscos, analisando, </a:t>
            </a:r>
            <a:r>
              <a:rPr lang="pt-BR" sz="2400" b="0" dirty="0"/>
              <a:t>pelo menos, um risco associado à Integridade.</a:t>
            </a:r>
          </a:p>
        </p:txBody>
      </p:sp>
    </p:spTree>
    <p:extLst>
      <p:ext uri="{BB962C8B-B14F-4D97-AF65-F5344CB8AC3E}">
        <p14:creationId xmlns:p14="http://schemas.microsoft.com/office/powerpoint/2010/main" val="36466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GESTÃO DE RISCOS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0" dirty="0" smtClean="0"/>
              <a:t>	A </a:t>
            </a:r>
            <a:r>
              <a:rPr lang="pt-BR" sz="2800" b="0" dirty="0"/>
              <a:t>DCA 16-2 se inspirou no método de gestão de riscos preconizado pelo Ministério do Planejamento (atualmente Ministério da Economia), que, por sua vez, perfilhou o método </a:t>
            </a:r>
            <a:r>
              <a:rPr lang="pt-BR" sz="2800" b="0" dirty="0" smtClean="0"/>
              <a:t>COSO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0" dirty="0"/>
              <a:t>	 Essa Diretriz do Comando da Aeronáutica é</a:t>
            </a:r>
            <a:r>
              <a:rPr lang="pt-BR" sz="2800" b="0" dirty="0" smtClean="0"/>
              <a:t> </a:t>
            </a:r>
            <a:r>
              <a:rPr lang="pt-BR" sz="2800" b="0" dirty="0"/>
              <a:t>a Política de Gestão de Riscos do </a:t>
            </a:r>
            <a:r>
              <a:rPr lang="pt-BR" sz="2800" b="0" dirty="0" smtClean="0"/>
              <a:t>COMAER e, portanto, de cumprimento obrigatório por todas as OM</a:t>
            </a:r>
          </a:p>
        </p:txBody>
      </p:sp>
    </p:spTree>
    <p:extLst>
      <p:ext uri="{BB962C8B-B14F-4D97-AF65-F5344CB8AC3E}">
        <p14:creationId xmlns:p14="http://schemas.microsoft.com/office/powerpoint/2010/main" val="4179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GESTÃO DE RISCOS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pt-BR" sz="2800" b="0" dirty="0" smtClean="0"/>
              <a:t>	No entanto, a DCA 16-2 preconizou que cada Órgão de Direção Setorial e Assessoria desenvolvesse a sua própria metodologia de Gestão de Riscos, desde que mantivesse os fundamentos da DCA 16-2</a:t>
            </a: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pt-BR" sz="2800" b="0" dirty="0"/>
              <a:t>	</a:t>
            </a:r>
            <a:r>
              <a:rPr lang="pt-BR" sz="2800" b="0" dirty="0" smtClean="0"/>
              <a:t>Acredita-se que o “gigantismo” da FAB e a diversidade de atividades que desenvolve são aspectos que se enquadram melhor num sistema descentralizado</a:t>
            </a:r>
          </a:p>
        </p:txBody>
      </p:sp>
    </p:spTree>
    <p:extLst>
      <p:ext uri="{BB962C8B-B14F-4D97-AF65-F5344CB8AC3E}">
        <p14:creationId xmlns:p14="http://schemas.microsoft.com/office/powerpoint/2010/main" val="19793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dirty="0"/>
              <a:t>GOVERNANÇA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GOVERNANÇA NA FAB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ÍNDICES DE DESEMPENHO DA FAB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GESTÃO DE RISCOS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PROGRAMA </a:t>
            </a: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DE INTEGRIDADE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ACOMPANHAMENTO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INSTITUCIONAL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MAPEAMENTO DE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PROCESSOS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1203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GOVERNANÇA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GOVERNANÇA NA FAB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ÍNDICES DE DESEMPENHO DA FAB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GESTÃO DE RISCOS</a:t>
            </a:r>
          </a:p>
          <a:p>
            <a:r>
              <a:rPr lang="pt-BR" sz="2800" dirty="0" smtClean="0"/>
              <a:t>PROGRAMA </a:t>
            </a:r>
            <a:r>
              <a:rPr lang="pt-BR" sz="2800" dirty="0"/>
              <a:t>DE INTEGRIDADE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ACOMPANHAMENTO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INSTITUCIONAL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MAPEAMENTO DE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PROCESSOS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8754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 DE INTEGRIDADE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	</a:t>
            </a:r>
            <a:r>
              <a:rPr lang="pt-BR" b="0" dirty="0" smtClean="0"/>
              <a:t>O Programa de Integridade tem por objetivo </a:t>
            </a:r>
            <a:r>
              <a:rPr lang="pt-BR" b="0" dirty="0" smtClean="0">
                <a:solidFill>
                  <a:srgbClr val="0070C0"/>
                </a:solidFill>
              </a:rPr>
              <a:t>prevenir e combater, não só a fraude e a corrupção, </a:t>
            </a:r>
            <a:r>
              <a:rPr lang="pt-BR" b="0" dirty="0" smtClean="0"/>
              <a:t>mas também </a:t>
            </a:r>
            <a:r>
              <a:rPr lang="pt-BR" b="0" dirty="0" smtClean="0">
                <a:solidFill>
                  <a:srgbClr val="0070C0"/>
                </a:solidFill>
              </a:rPr>
              <a:t>toda e qualquer </a:t>
            </a:r>
            <a:r>
              <a:rPr lang="pt-BR" b="0" i="1" dirty="0" smtClean="0">
                <a:solidFill>
                  <a:srgbClr val="0070C0"/>
                </a:solidFill>
              </a:rPr>
              <a:t>quebra de Integridade</a:t>
            </a:r>
            <a:r>
              <a:rPr lang="pt-BR" b="0" dirty="0" smtClean="0"/>
              <a:t>, que pode ser definida como qualquer </a:t>
            </a:r>
            <a:r>
              <a:rPr lang="pt-BR" b="0" dirty="0" smtClean="0">
                <a:solidFill>
                  <a:srgbClr val="0070C0"/>
                </a:solidFill>
              </a:rPr>
              <a:t>comportamento antiético</a:t>
            </a:r>
            <a:endParaRPr lang="pt-BR" b="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88832" cy="576064"/>
          </a:xfrm>
        </p:spPr>
        <p:txBody>
          <a:bodyPr/>
          <a:lstStyle/>
          <a:p>
            <a:r>
              <a:rPr lang="pt-BR" sz="4000" dirty="0"/>
              <a:t>PROGRAMA DE INTEGRIDADE</a:t>
            </a:r>
            <a:endParaRPr lang="pt-BR" sz="4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332656"/>
          <a:ext cx="82296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40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8343" y="220256"/>
            <a:ext cx="7283152" cy="576373"/>
          </a:xfrm>
        </p:spPr>
        <p:txBody>
          <a:bodyPr/>
          <a:lstStyle/>
          <a:p>
            <a:r>
              <a:rPr lang="pt-BR" sz="3600" dirty="0"/>
              <a:t>PROGRAMA DE </a:t>
            </a:r>
            <a:r>
              <a:rPr lang="pt-BR" sz="3600" dirty="0" smtClean="0"/>
              <a:t>INTEGRIDADE</a:t>
            </a:r>
            <a:br>
              <a:rPr lang="pt-BR" sz="3600" dirty="0" smtClean="0"/>
            </a:br>
            <a:r>
              <a:rPr lang="pt-BR" sz="2800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DA INTEGRIDADE NA FAB</a:t>
            </a:r>
            <a:endParaRPr lang="pt-BR" sz="2800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ta em Curva para Baixo 10"/>
          <p:cNvSpPr/>
          <p:nvPr/>
        </p:nvSpPr>
        <p:spPr bwMode="auto">
          <a:xfrm rot="5400000">
            <a:off x="6201958" y="3563987"/>
            <a:ext cx="3675646" cy="1108720"/>
          </a:xfrm>
          <a:prstGeom prst="curved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em Curva para Baixo 11"/>
          <p:cNvSpPr/>
          <p:nvPr/>
        </p:nvSpPr>
        <p:spPr bwMode="auto">
          <a:xfrm rot="10800000">
            <a:off x="1980361" y="5646669"/>
            <a:ext cx="4823885" cy="110872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ta em Curva para Baixo 12"/>
          <p:cNvSpPr/>
          <p:nvPr/>
        </p:nvSpPr>
        <p:spPr bwMode="auto">
          <a:xfrm rot="16200000">
            <a:off x="-827407" y="3565423"/>
            <a:ext cx="3522721" cy="1108720"/>
          </a:xfrm>
          <a:prstGeom prst="curvedDownArrow">
            <a:avLst/>
          </a:prstGeom>
          <a:solidFill>
            <a:srgbClr val="00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ta em Curva para Baixo 13"/>
          <p:cNvSpPr/>
          <p:nvPr/>
        </p:nvSpPr>
        <p:spPr bwMode="auto">
          <a:xfrm>
            <a:off x="3843078" y="3043372"/>
            <a:ext cx="1611149" cy="713506"/>
          </a:xfrm>
          <a:prstGeom prst="curvedDownArrow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003306" y="3700004"/>
            <a:ext cx="315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INTEGRIDADE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57991" y="1335617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SACRIFÍCIO DA PRÓPRIA VIDA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88300" y="3501324"/>
            <a:ext cx="2492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 MILITAR E DIREITO ADMINISTRATIVO DISCIPLINAR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631792" y="3455157"/>
            <a:ext cx="187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HIERARQUIA E DISCIPLINA 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243312" y="5733256"/>
            <a:ext cx="2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DA ÉTICA MILITAR</a:t>
            </a:r>
          </a:p>
        </p:txBody>
      </p:sp>
      <p:sp>
        <p:nvSpPr>
          <p:cNvPr id="20" name="Seta em Curva para Baixo 19"/>
          <p:cNvSpPr/>
          <p:nvPr/>
        </p:nvSpPr>
        <p:spPr bwMode="auto">
          <a:xfrm rot="16200000">
            <a:off x="2617046" y="3561942"/>
            <a:ext cx="1372998" cy="860897"/>
          </a:xfrm>
          <a:prstGeom prst="curvedDownArrow">
            <a:avLst/>
          </a:prstGeom>
          <a:solidFill>
            <a:srgbClr val="00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eta em Curva para Baixo 20"/>
          <p:cNvSpPr/>
          <p:nvPr/>
        </p:nvSpPr>
        <p:spPr bwMode="auto">
          <a:xfrm>
            <a:off x="2132762" y="1190740"/>
            <a:ext cx="4895243" cy="1221592"/>
          </a:xfrm>
          <a:prstGeom prst="curvedDownArrow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etal"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eta em Curva para Baixo 21"/>
          <p:cNvSpPr/>
          <p:nvPr/>
        </p:nvSpPr>
        <p:spPr bwMode="auto">
          <a:xfrm rot="5400000">
            <a:off x="5180472" y="3717329"/>
            <a:ext cx="1412831" cy="802037"/>
          </a:xfrm>
          <a:prstGeom prst="curved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eta em Curva para Baixo 22"/>
          <p:cNvSpPr/>
          <p:nvPr/>
        </p:nvSpPr>
        <p:spPr bwMode="auto">
          <a:xfrm rot="10800000">
            <a:off x="3810528" y="4296792"/>
            <a:ext cx="1611149" cy="693244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33456" cy="634082"/>
          </a:xfrm>
        </p:spPr>
        <p:txBody>
          <a:bodyPr/>
          <a:lstStyle/>
          <a:p>
            <a:r>
              <a:rPr lang="pt-BR" sz="3600" dirty="0" smtClean="0"/>
              <a:t>PROGRAMA DE INTEGRIDADE</a:t>
            </a:r>
            <a:br>
              <a:rPr lang="pt-BR" sz="3600" dirty="0" smtClean="0"/>
            </a:br>
            <a:r>
              <a:rPr lang="pt-BR" sz="28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DA INTEGRIDADE NA FAB</a:t>
            </a:r>
            <a:endParaRPr lang="pt-BR" sz="2800" u="sng" dirty="0"/>
          </a:p>
        </p:txBody>
      </p:sp>
      <p:sp>
        <p:nvSpPr>
          <p:cNvPr id="4" name="Triângulo isósceles 3"/>
          <p:cNvSpPr/>
          <p:nvPr/>
        </p:nvSpPr>
        <p:spPr>
          <a:xfrm>
            <a:off x="3313120" y="1324566"/>
            <a:ext cx="2682464" cy="2302230"/>
          </a:xfrm>
          <a:prstGeom prst="triangle">
            <a:avLst/>
          </a:prstGeom>
          <a:solidFill>
            <a:srgbClr val="0070C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SACRIFÍCIO DA PRÓPRIA VIDA</a:t>
            </a:r>
          </a:p>
        </p:txBody>
      </p:sp>
      <p:sp>
        <p:nvSpPr>
          <p:cNvPr id="5" name="Trapezoide 4"/>
          <p:cNvSpPr/>
          <p:nvPr/>
        </p:nvSpPr>
        <p:spPr>
          <a:xfrm>
            <a:off x="2566121" y="3737917"/>
            <a:ext cx="4166120" cy="931460"/>
          </a:xfrm>
          <a:prstGeom prst="trapezoid">
            <a:avLst>
              <a:gd name="adj" fmla="val 68324"/>
            </a:avLst>
          </a:prstGeom>
          <a:solidFill>
            <a:srgbClr val="00B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50" dirty="0"/>
              <a:t>HIERARQUIA E DISCIPLINA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907699" y="4813538"/>
            <a:ext cx="5472607" cy="921224"/>
          </a:xfrm>
          <a:prstGeom prst="trapezoid">
            <a:avLst>
              <a:gd name="adj" fmla="val 62430"/>
            </a:avLst>
          </a:prstGeom>
          <a:solidFill>
            <a:srgbClr val="FF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t-BR" b="1" dirty="0"/>
              <a:t>ÉTICA MILITAR</a:t>
            </a:r>
          </a:p>
        </p:txBody>
      </p:sp>
      <p:sp>
        <p:nvSpPr>
          <p:cNvPr id="7" name="Espaço Reservado para Conteúdo 5"/>
          <p:cNvSpPr txBox="1">
            <a:spLocks/>
          </p:cNvSpPr>
          <p:nvPr/>
        </p:nvSpPr>
        <p:spPr>
          <a:xfrm>
            <a:off x="1295632" y="5877272"/>
            <a:ext cx="6696743" cy="869492"/>
          </a:xfrm>
          <a:prstGeom prst="trapezoid">
            <a:avLst>
              <a:gd name="adj" fmla="val 62430"/>
            </a:avLst>
          </a:prstGeom>
          <a:solidFill>
            <a:schemeClr val="accent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100" dirty="0"/>
              <a:t>DIREITO MILITAR</a:t>
            </a:r>
          </a:p>
        </p:txBody>
      </p:sp>
    </p:spTree>
    <p:extLst>
      <p:ext uri="{BB962C8B-B14F-4D97-AF65-F5344CB8AC3E}">
        <p14:creationId xmlns:p14="http://schemas.microsoft.com/office/powerpoint/2010/main" val="28420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PROGRAMA DE INTEGRIDADE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075240" cy="41373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0" dirty="0"/>
              <a:t>	O </a:t>
            </a:r>
            <a:r>
              <a:rPr lang="pt-BR" sz="2800" b="0" dirty="0">
                <a:solidFill>
                  <a:srgbClr val="0070C0"/>
                </a:solidFill>
              </a:rPr>
              <a:t>Decreto 9.203/2017 </a:t>
            </a:r>
            <a:r>
              <a:rPr lang="pt-BR" sz="2800" b="0" dirty="0"/>
              <a:t>determinou que a Administração Pública Federal aprovasse os seus Planos de Integridade, até 30 NOV 18, para que fosse instituído o </a:t>
            </a:r>
            <a:r>
              <a:rPr lang="pt-BR" sz="2800" b="0" dirty="0">
                <a:solidFill>
                  <a:srgbClr val="0070C0"/>
                </a:solidFill>
              </a:rPr>
              <a:t>Programa de Integridade</a:t>
            </a:r>
            <a:r>
              <a:rPr lang="pt-BR" sz="2800" b="0" dirty="0"/>
              <a:t>, para combate à fraude, corrupção, conflitos de interesse e nepotismo.</a:t>
            </a:r>
          </a:p>
        </p:txBody>
      </p:sp>
    </p:spTree>
    <p:extLst>
      <p:ext uri="{BB962C8B-B14F-4D97-AF65-F5344CB8AC3E}">
        <p14:creationId xmlns:p14="http://schemas.microsoft.com/office/powerpoint/2010/main" val="17820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PROGRAMA DE INTEGRIDADE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209331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0" dirty="0"/>
              <a:t>Em 18 MAIO 18, o COMAER aprovou a </a:t>
            </a:r>
            <a:r>
              <a:rPr lang="pt-BR" sz="2400" b="0" dirty="0">
                <a:solidFill>
                  <a:srgbClr val="0070C0"/>
                </a:solidFill>
              </a:rPr>
              <a:t>Portaria </a:t>
            </a:r>
            <a:r>
              <a:rPr lang="pt-BR" sz="2400" b="0" dirty="0" smtClean="0">
                <a:solidFill>
                  <a:srgbClr val="0070C0"/>
                </a:solidFill>
              </a:rPr>
              <a:t>707/GC3 (alterada pela Portaria 1.932/GC3)</a:t>
            </a:r>
            <a:r>
              <a:rPr lang="pt-BR" sz="2400" b="0" dirty="0" smtClean="0"/>
              <a:t>, </a:t>
            </a:r>
            <a:r>
              <a:rPr lang="pt-BR" sz="2400" b="0" dirty="0"/>
              <a:t>definindo o EMAER como </a:t>
            </a:r>
            <a:r>
              <a:rPr lang="pt-BR" sz="2400" b="0" dirty="0">
                <a:solidFill>
                  <a:srgbClr val="0070C0"/>
                </a:solidFill>
              </a:rPr>
              <a:t>Unidade de Gerenciamento de Integridade da </a:t>
            </a:r>
            <a:r>
              <a:rPr lang="pt-BR" sz="2400" b="0" dirty="0" smtClean="0">
                <a:solidFill>
                  <a:srgbClr val="0070C0"/>
                </a:solidFill>
              </a:rPr>
              <a:t>FAB</a:t>
            </a:r>
            <a:endParaRPr lang="pt-BR" sz="2400" b="0" dirty="0"/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0" dirty="0"/>
              <a:t>Em 20 NOV 18, foi aprovada pelo CMTAER a </a:t>
            </a:r>
            <a:r>
              <a:rPr lang="pt-BR" sz="2400" b="0" dirty="0">
                <a:solidFill>
                  <a:srgbClr val="0070C0"/>
                </a:solidFill>
              </a:rPr>
              <a:t>DCA 16-3 “Plano de Integridade da FAB</a:t>
            </a:r>
            <a:r>
              <a:rPr lang="pt-BR" sz="2400" b="0" dirty="0" smtClean="0">
                <a:solidFill>
                  <a:srgbClr val="0070C0"/>
                </a:solidFill>
              </a:rPr>
              <a:t>” </a:t>
            </a:r>
            <a:r>
              <a:rPr lang="pt-BR" sz="2400" b="0" dirty="0" smtClean="0"/>
              <a:t>que instituiu o Programa de Integridade no COMAER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0" dirty="0"/>
              <a:t>A DCA 16-3 determinou a obrigatoriedade de </a:t>
            </a:r>
            <a:r>
              <a:rPr lang="pt-BR" sz="2400" b="0" dirty="0" smtClean="0"/>
              <a:t>que cada </a:t>
            </a:r>
            <a:r>
              <a:rPr lang="pt-BR" sz="2400" b="0" dirty="0"/>
              <a:t>OM </a:t>
            </a:r>
            <a:r>
              <a:rPr lang="pt-BR" sz="2400" b="0" dirty="0" smtClean="0"/>
              <a:t>analisasse os seus </a:t>
            </a:r>
            <a:r>
              <a:rPr lang="pt-BR" sz="2400" b="0" dirty="0" smtClean="0">
                <a:solidFill>
                  <a:srgbClr val="0070C0"/>
                </a:solidFill>
              </a:rPr>
              <a:t>riscos de Integridade</a:t>
            </a:r>
            <a:r>
              <a:rPr lang="pt-BR" sz="2400" b="0" dirty="0" smtClean="0"/>
              <a:t> por meio da metodologia preconizada pela </a:t>
            </a:r>
            <a:r>
              <a:rPr lang="pt-BR" sz="2400" b="0" dirty="0" smtClean="0">
                <a:solidFill>
                  <a:srgbClr val="0070C0"/>
                </a:solidFill>
              </a:rPr>
              <a:t>DCA 16-2 “Gestão de Riscos”</a:t>
            </a:r>
            <a:endParaRPr lang="pt-BR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PROGRAMA DE INTEGRIDADE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209331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sz="2400" b="0" dirty="0" smtClean="0"/>
              <a:t>	</a:t>
            </a:r>
            <a:r>
              <a:rPr lang="pt-BR" sz="2800" b="0" dirty="0" smtClean="0">
                <a:solidFill>
                  <a:srgbClr val="0070C0"/>
                </a:solidFill>
              </a:rPr>
              <a:t>A Integridade é o fundamento mais importante da Governança Pública</a:t>
            </a:r>
            <a:r>
              <a:rPr lang="pt-BR" sz="2800" b="0" dirty="0" smtClean="0"/>
              <a:t>, porque um ato administrativo não íntegro é o suficiente para eivar de vício todo um processo organizacional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sz="2800" b="0" dirty="0"/>
              <a:t>	</a:t>
            </a:r>
            <a:r>
              <a:rPr lang="pt-BR" sz="2800" b="0" dirty="0" smtClean="0">
                <a:solidFill>
                  <a:srgbClr val="0070C0"/>
                </a:solidFill>
              </a:rPr>
              <a:t>É impossível respeitar o interesse da sociedade sem Integridade!</a:t>
            </a:r>
            <a:endParaRPr lang="pt-BR" sz="28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GOVERNANÇA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GOVERNANÇA NA FAB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ÍNDICES DE DESEMPENHO DA FAB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GESTÃO DE RISCOS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PROGRAMA </a:t>
            </a: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DE INTEGRIDADE</a:t>
            </a:r>
          </a:p>
          <a:p>
            <a:r>
              <a:rPr lang="pt-BR" sz="2800" dirty="0"/>
              <a:t>ACOMPANHAMENTO </a:t>
            </a:r>
            <a:r>
              <a:rPr lang="pt-BR" sz="2800" dirty="0" smtClean="0"/>
              <a:t>INSTITUCIONAL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MAPEAMENTO DE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PROCESSOS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4946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ACOMPANHAMENTO INSTITUCIONAL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600" b="0" dirty="0" smtClean="0"/>
              <a:t>Decreto 6.834, de 30 de abril de 2009</a:t>
            </a:r>
          </a:p>
          <a:p>
            <a:pPr marL="0" indent="0" algn="just">
              <a:buNone/>
            </a:pPr>
            <a:r>
              <a:rPr lang="pt-BR" sz="2600" b="0" dirty="0" smtClean="0">
                <a:solidFill>
                  <a:srgbClr val="0070C0"/>
                </a:solidFill>
              </a:rPr>
              <a:t>Art</a:t>
            </a:r>
            <a:r>
              <a:rPr lang="pt-BR" sz="2600" b="0" dirty="0">
                <a:solidFill>
                  <a:srgbClr val="0070C0"/>
                </a:solidFill>
              </a:rPr>
              <a:t>. 5</a:t>
            </a:r>
            <a:r>
              <a:rPr lang="pt-BR" sz="2600" b="0" u="sng" baseline="30000" dirty="0">
                <a:solidFill>
                  <a:srgbClr val="0070C0"/>
                </a:solidFill>
              </a:rPr>
              <a:t>o</a:t>
            </a:r>
            <a:r>
              <a:rPr lang="pt-BR" sz="2600" b="0" dirty="0">
                <a:solidFill>
                  <a:srgbClr val="0070C0"/>
                </a:solidFill>
              </a:rPr>
              <a:t>  Ao Estado-Maior da Aeronáutica</a:t>
            </a:r>
            <a:r>
              <a:rPr lang="pt-BR" sz="2600" b="0" dirty="0"/>
              <a:t>, órgão responsável pelo planejamento e pela emissão de diretrizes que orientem o preparo e o emprego da Força Aérea, visando ao cumprimento da destinação constitucional da Aeronáutica, compete:</a:t>
            </a:r>
          </a:p>
          <a:p>
            <a:pPr marL="0" indent="0" algn="just">
              <a:buNone/>
            </a:pPr>
            <a:r>
              <a:rPr lang="pt-BR" sz="2600" b="0" dirty="0"/>
              <a:t>I - coordenar as ações que envolvam os órgãos de direção setorial;</a:t>
            </a:r>
          </a:p>
          <a:p>
            <a:pPr marL="0" indent="0" algn="just">
              <a:buNone/>
            </a:pPr>
            <a:r>
              <a:rPr lang="pt-BR" sz="2600" b="0" dirty="0"/>
              <a:t>II - orientar, coordenar e controlar as atividades de planejamento, de orçamento e gestão e de modernização administrativa; e</a:t>
            </a:r>
          </a:p>
          <a:p>
            <a:pPr marL="0" indent="0" algn="just">
              <a:buNone/>
            </a:pPr>
            <a:r>
              <a:rPr lang="pt-BR" sz="2600" b="0" dirty="0">
                <a:solidFill>
                  <a:srgbClr val="0070C0"/>
                </a:solidFill>
              </a:rPr>
              <a:t>III - planejar, executar e coordenar as atividades do Sistema de Inspeção do Comando da Aeronáutica; 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pt-BR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393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0" dirty="0" smtClean="0"/>
              <a:t>	A </a:t>
            </a:r>
            <a:r>
              <a:rPr lang="pt-BR" b="0" dirty="0"/>
              <a:t>Governança começou a ser implementada no </a:t>
            </a:r>
            <a:r>
              <a:rPr lang="pt-BR" b="0" dirty="0">
                <a:solidFill>
                  <a:srgbClr val="0070C0"/>
                </a:solidFill>
              </a:rPr>
              <a:t>Setor Privado</a:t>
            </a:r>
            <a:r>
              <a:rPr lang="pt-BR" b="0" dirty="0"/>
              <a:t>, como um meio de promover o </a:t>
            </a:r>
            <a:r>
              <a:rPr lang="pt-BR" b="0" dirty="0">
                <a:solidFill>
                  <a:srgbClr val="0070C0"/>
                </a:solidFill>
              </a:rPr>
              <a:t>alinhamento dos interesses dos </a:t>
            </a:r>
            <a:r>
              <a:rPr lang="pt-BR" b="0" dirty="0" smtClean="0">
                <a:solidFill>
                  <a:srgbClr val="0070C0"/>
                </a:solidFill>
              </a:rPr>
              <a:t>gestores </a:t>
            </a:r>
            <a:r>
              <a:rPr lang="pt-BR" b="0" dirty="0">
                <a:solidFill>
                  <a:srgbClr val="0070C0"/>
                </a:solidFill>
              </a:rPr>
              <a:t>da empresa com os seus </a:t>
            </a:r>
            <a:r>
              <a:rPr lang="pt-BR" b="0" dirty="0" smtClean="0">
                <a:solidFill>
                  <a:srgbClr val="0070C0"/>
                </a:solidFill>
              </a:rPr>
              <a:t>proprietários</a:t>
            </a:r>
            <a:endParaRPr lang="pt-BR" b="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b="0" dirty="0" smtClean="0"/>
              <a:t>	Posteriormente</a:t>
            </a:r>
            <a:r>
              <a:rPr lang="pt-BR" b="0" dirty="0"/>
              <a:t>, passou a ser adotada no </a:t>
            </a:r>
            <a:r>
              <a:rPr lang="pt-BR" b="0" dirty="0">
                <a:solidFill>
                  <a:srgbClr val="0070C0"/>
                </a:solidFill>
              </a:rPr>
              <a:t>Setor Público</a:t>
            </a:r>
            <a:r>
              <a:rPr lang="pt-BR" b="0" dirty="0"/>
              <a:t>, tendo por escopo a promoção do </a:t>
            </a:r>
            <a:r>
              <a:rPr lang="pt-BR" b="0" dirty="0">
                <a:solidFill>
                  <a:srgbClr val="0070C0"/>
                </a:solidFill>
              </a:rPr>
              <a:t>alinhamento dos interesses dos </a:t>
            </a:r>
            <a:r>
              <a:rPr lang="pt-BR" b="0" dirty="0" smtClean="0">
                <a:solidFill>
                  <a:srgbClr val="0070C0"/>
                </a:solidFill>
              </a:rPr>
              <a:t>gestores </a:t>
            </a:r>
            <a:r>
              <a:rPr lang="pt-BR" b="0" dirty="0">
                <a:solidFill>
                  <a:srgbClr val="0070C0"/>
                </a:solidFill>
              </a:rPr>
              <a:t>públicos com os interesses da sociedade</a:t>
            </a:r>
          </a:p>
        </p:txBody>
      </p:sp>
    </p:spTree>
    <p:extLst>
      <p:ext uri="{BB962C8B-B14F-4D97-AF65-F5344CB8AC3E}">
        <p14:creationId xmlns:p14="http://schemas.microsoft.com/office/powerpoint/2010/main" val="26349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ACOMPANHAMENTO INSTITUCIONAL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0" dirty="0"/>
              <a:t>	Foi aprovada a </a:t>
            </a:r>
            <a:r>
              <a:rPr lang="pt-BR" sz="2800" b="0" dirty="0">
                <a:solidFill>
                  <a:srgbClr val="0070C0"/>
                </a:solidFill>
              </a:rPr>
              <a:t>DCA 16-4 “Acompanhamento Institucional do COMAER”</a:t>
            </a:r>
            <a:r>
              <a:rPr lang="pt-BR" sz="2800" b="0" dirty="0"/>
              <a:t>, a qual estabelece uma nova sistemática de avaliação institucional das Unidades subordinadas, à distância, em </a:t>
            </a:r>
            <a:r>
              <a:rPr lang="pt-BR" sz="2800" b="0" dirty="0">
                <a:solidFill>
                  <a:srgbClr val="0070C0"/>
                </a:solidFill>
              </a:rPr>
              <a:t>complementação à Inspeção presencial</a:t>
            </a:r>
            <a:r>
              <a:rPr lang="pt-BR" sz="28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2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ACOMPANHAMENTO INSTITUCIONAL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0" dirty="0"/>
              <a:t>	</a:t>
            </a:r>
            <a:r>
              <a:rPr lang="pt-BR" sz="2800" b="0" dirty="0" smtClean="0"/>
              <a:t>O Acompanhamento Institucional se fundamenta em três pilares: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0" dirty="0"/>
              <a:t>	</a:t>
            </a:r>
            <a:r>
              <a:rPr lang="pt-BR" sz="2800" b="0" dirty="0" smtClean="0">
                <a:solidFill>
                  <a:srgbClr val="0070C0"/>
                </a:solidFill>
              </a:rPr>
              <a:t>- Alinhamento Estratégico;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0" dirty="0">
                <a:solidFill>
                  <a:srgbClr val="0070C0"/>
                </a:solidFill>
              </a:rPr>
              <a:t>	</a:t>
            </a:r>
            <a:r>
              <a:rPr lang="pt-BR" sz="2800" b="0" dirty="0" smtClean="0">
                <a:solidFill>
                  <a:srgbClr val="0070C0"/>
                </a:solidFill>
              </a:rPr>
              <a:t>- Indicadores Estratégicos; e</a:t>
            </a:r>
            <a:r>
              <a:rPr lang="pt-BR" sz="2800" b="0" dirty="0">
                <a:solidFill>
                  <a:srgbClr val="0070C0"/>
                </a:solidFill>
              </a:rPr>
              <a:t>	</a:t>
            </a:r>
            <a:endParaRPr lang="pt-BR" sz="2800" b="0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0" dirty="0">
                <a:solidFill>
                  <a:srgbClr val="0070C0"/>
                </a:solidFill>
              </a:rPr>
              <a:t>	</a:t>
            </a:r>
            <a:r>
              <a:rPr lang="pt-BR" sz="2800" b="0" dirty="0" smtClean="0">
                <a:solidFill>
                  <a:srgbClr val="0070C0"/>
                </a:solidFill>
              </a:rPr>
              <a:t>- </a:t>
            </a:r>
            <a:r>
              <a:rPr lang="pt-BR" sz="2800" b="0" dirty="0">
                <a:solidFill>
                  <a:srgbClr val="0070C0"/>
                </a:solidFill>
              </a:rPr>
              <a:t>Gestão de </a:t>
            </a:r>
            <a:r>
              <a:rPr lang="pt-BR" sz="2800" b="0" dirty="0" smtClean="0">
                <a:solidFill>
                  <a:srgbClr val="0070C0"/>
                </a:solidFill>
              </a:rPr>
              <a:t>Riscos.</a:t>
            </a:r>
            <a:endParaRPr lang="pt-BR" sz="2800" b="0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pt-BR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39497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ACOMPANHAMENTO INSTITUCIONAL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0" dirty="0"/>
              <a:t>	</a:t>
            </a:r>
            <a:r>
              <a:rPr lang="pt-BR" sz="2800" b="0" dirty="0" smtClean="0"/>
              <a:t>Está sendo confeccionada uma </a:t>
            </a:r>
            <a:r>
              <a:rPr lang="pt-BR" sz="2800" b="0" dirty="0" smtClean="0">
                <a:solidFill>
                  <a:srgbClr val="0070C0"/>
                </a:solidFill>
              </a:rPr>
              <a:t>ICA com Listas de Verificação do EMAER</a:t>
            </a:r>
            <a:r>
              <a:rPr lang="pt-BR" sz="2800" b="0" dirty="0" smtClean="0"/>
              <a:t>, para o levantamento de informações junto aos ODSA.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sz="2800" b="0" dirty="0"/>
              <a:t>	</a:t>
            </a:r>
            <a:r>
              <a:rPr lang="pt-BR" sz="2800" b="0" dirty="0" smtClean="0"/>
              <a:t>Os ODSA, por sua vez, também podem ter suas próprias ICA de Listas de Verificação, para a análise da situação de suas OM subordinadas.</a:t>
            </a:r>
          </a:p>
        </p:txBody>
      </p:sp>
    </p:spTree>
    <p:extLst>
      <p:ext uri="{BB962C8B-B14F-4D97-AF65-F5344CB8AC3E}">
        <p14:creationId xmlns:p14="http://schemas.microsoft.com/office/powerpoint/2010/main" val="15377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GOVERNANÇA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GOVERNANÇA NA FAB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ÍNDICES DE DESEMPENHO DA FAB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GESTÃO DE RISCOS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PROGRAMA </a:t>
            </a: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DE INTEGRIDADE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ACOMPANHAMENTO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INSTITUCIONAL</a:t>
            </a:r>
          </a:p>
          <a:p>
            <a:r>
              <a:rPr lang="pt-BR" sz="2800" dirty="0"/>
              <a:t>MAPEAMENTO DE </a:t>
            </a:r>
            <a:r>
              <a:rPr lang="pt-BR" sz="2800" dirty="0" smtClean="0"/>
              <a:t>PROCESSOS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3533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DE PROCESSOS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600" b="0" dirty="0" smtClean="0"/>
              <a:t>	Por meio da </a:t>
            </a:r>
            <a:r>
              <a:rPr lang="pt-BR" sz="2600" b="0" dirty="0" smtClean="0">
                <a:solidFill>
                  <a:srgbClr val="0070C0"/>
                </a:solidFill>
              </a:rPr>
              <a:t>gestão por processos</a:t>
            </a:r>
            <a:r>
              <a:rPr lang="pt-BR" sz="2600" b="0" dirty="0" smtClean="0"/>
              <a:t>, a OM pode definir e entender melhor os seus processos mais relevantes, conseguindo aprimorá-los, isto é, torná-los mais eficientes e eficazes</a:t>
            </a:r>
          </a:p>
          <a:p>
            <a:pPr marL="0" indent="0" algn="just">
              <a:buNone/>
            </a:pPr>
            <a:r>
              <a:rPr lang="pt-BR" sz="2600" b="0" dirty="0" smtClean="0"/>
              <a:t>	Outrossim, o </a:t>
            </a:r>
            <a:r>
              <a:rPr lang="pt-BR" sz="2600" b="0" dirty="0"/>
              <a:t>Mapeamento e Modelagem de Processos é um requisito básico para o desenvolvimento de muitas iniciativas de </a:t>
            </a:r>
            <a:r>
              <a:rPr lang="pt-BR" sz="2600" b="0" dirty="0" smtClean="0"/>
              <a:t>Governança, sendo denominado, neste caso, como </a:t>
            </a:r>
            <a:r>
              <a:rPr lang="pt-BR" sz="2600" b="0" dirty="0" smtClean="0">
                <a:solidFill>
                  <a:srgbClr val="0070C0"/>
                </a:solidFill>
              </a:rPr>
              <a:t>Governança por Processos</a:t>
            </a:r>
          </a:p>
          <a:p>
            <a:pPr marL="0" indent="0" algn="just">
              <a:buNone/>
            </a:pPr>
            <a:endParaRPr lang="pt-BR" sz="2600" b="0" dirty="0" smtClean="0"/>
          </a:p>
          <a:p>
            <a:pPr marL="0" indent="0" algn="just">
              <a:buNone/>
            </a:pPr>
            <a:endParaRPr lang="pt-BR" sz="2200" b="0" dirty="0"/>
          </a:p>
        </p:txBody>
      </p:sp>
    </p:spTree>
    <p:extLst>
      <p:ext uri="{BB962C8B-B14F-4D97-AF65-F5344CB8AC3E}">
        <p14:creationId xmlns:p14="http://schemas.microsoft.com/office/powerpoint/2010/main" val="30697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DE PROCESSOS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600" b="0" dirty="0" smtClean="0"/>
              <a:t>	A </a:t>
            </a:r>
            <a:r>
              <a:rPr lang="pt-BR" sz="2600" b="0" dirty="0" smtClean="0">
                <a:solidFill>
                  <a:srgbClr val="0070C0"/>
                </a:solidFill>
              </a:rPr>
              <a:t>Gestão </a:t>
            </a:r>
            <a:r>
              <a:rPr lang="pt-BR" sz="2600" b="0" dirty="0">
                <a:solidFill>
                  <a:srgbClr val="0070C0"/>
                </a:solidFill>
              </a:rPr>
              <a:t>de Riscos</a:t>
            </a:r>
            <a:r>
              <a:rPr lang="pt-BR" sz="2600" b="0" dirty="0"/>
              <a:t> </a:t>
            </a:r>
            <a:r>
              <a:rPr lang="pt-BR" sz="2600" b="0" dirty="0" smtClean="0"/>
              <a:t>deve ser </a:t>
            </a:r>
            <a:r>
              <a:rPr lang="pt-BR" sz="2600" b="0" dirty="0"/>
              <a:t>realizada nos </a:t>
            </a:r>
            <a:r>
              <a:rPr lang="pt-BR" sz="2600" b="0" dirty="0">
                <a:solidFill>
                  <a:srgbClr val="0070C0"/>
                </a:solidFill>
              </a:rPr>
              <a:t>processos organizacionais mais relevantes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600" b="0" dirty="0" smtClean="0"/>
              <a:t>	Os </a:t>
            </a:r>
            <a:r>
              <a:rPr lang="pt-BR" sz="2600" b="0" dirty="0">
                <a:solidFill>
                  <a:srgbClr val="0070C0"/>
                </a:solidFill>
              </a:rPr>
              <a:t>Indicadores</a:t>
            </a:r>
            <a:r>
              <a:rPr lang="pt-BR" sz="2600" b="0" dirty="0"/>
              <a:t> deverão mostrar se os </a:t>
            </a:r>
            <a:r>
              <a:rPr lang="pt-BR" sz="2600" b="0" dirty="0">
                <a:solidFill>
                  <a:srgbClr val="0070C0"/>
                </a:solidFill>
              </a:rPr>
              <a:t>processos existentes</a:t>
            </a:r>
            <a:r>
              <a:rPr lang="pt-BR" sz="2600" b="0" dirty="0"/>
              <a:t> estão em conformidade com a busca do </a:t>
            </a:r>
            <a:r>
              <a:rPr lang="pt-BR" sz="2600" b="0" dirty="0">
                <a:solidFill>
                  <a:srgbClr val="0070C0"/>
                </a:solidFill>
              </a:rPr>
              <a:t>atingimento dos objetivos </a:t>
            </a:r>
            <a:r>
              <a:rPr lang="pt-BR" sz="2600" b="0" dirty="0" smtClean="0">
                <a:solidFill>
                  <a:srgbClr val="0070C0"/>
                </a:solidFill>
              </a:rPr>
              <a:t>organizacionais</a:t>
            </a:r>
          </a:p>
          <a:p>
            <a:pPr marL="0" indent="0" algn="just">
              <a:buNone/>
            </a:pPr>
            <a:endParaRPr lang="pt-BR" sz="2600" b="0" dirty="0"/>
          </a:p>
          <a:p>
            <a:pPr marL="0" indent="0" algn="just">
              <a:buNone/>
            </a:pPr>
            <a:endParaRPr lang="pt-BR" sz="2600" b="0" dirty="0" smtClean="0"/>
          </a:p>
          <a:p>
            <a:pPr marL="0" indent="0" algn="just">
              <a:buNone/>
            </a:pPr>
            <a:endParaRPr lang="pt-BR" sz="2200" b="0" dirty="0"/>
          </a:p>
        </p:txBody>
      </p:sp>
    </p:spTree>
    <p:extLst>
      <p:ext uri="{BB962C8B-B14F-4D97-AF65-F5344CB8AC3E}">
        <p14:creationId xmlns:p14="http://schemas.microsoft.com/office/powerpoint/2010/main" val="29069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DE PROCESSOS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b="0" dirty="0"/>
              <a:t>Está </a:t>
            </a:r>
            <a:r>
              <a:rPr lang="pt-BR" sz="2600" b="0" dirty="0" smtClean="0"/>
              <a:t>em processo de aprovação a </a:t>
            </a:r>
            <a:r>
              <a:rPr lang="pt-BR" sz="2600" b="0" dirty="0" smtClean="0">
                <a:solidFill>
                  <a:srgbClr val="0070C0"/>
                </a:solidFill>
              </a:rPr>
              <a:t>DCA 16-5 “Gestão por Processos no COMAER”</a:t>
            </a:r>
            <a:r>
              <a:rPr lang="pt-BR" sz="2600" b="0" dirty="0" smtClean="0"/>
              <a:t>, </a:t>
            </a:r>
            <a:r>
              <a:rPr lang="pt-BR" sz="2600" b="0" dirty="0"/>
              <a:t>estatuindo em linhas gerais:</a:t>
            </a:r>
          </a:p>
          <a:p>
            <a:pPr lvl="1" algn="just"/>
            <a:r>
              <a:rPr lang="pt-BR" sz="2600" b="0" dirty="0" smtClean="0"/>
              <a:t>A notação BPMN </a:t>
            </a:r>
            <a:r>
              <a:rPr lang="pt-BR" sz="2600" b="0" dirty="0"/>
              <a:t>para </a:t>
            </a:r>
            <a:r>
              <a:rPr lang="pt-BR" sz="2600" b="0" dirty="0" smtClean="0"/>
              <a:t>o mapeamento de processos na FAB</a:t>
            </a:r>
          </a:p>
          <a:p>
            <a:pPr lvl="1" algn="just"/>
            <a:r>
              <a:rPr lang="pt-BR" sz="2600" b="0" dirty="0" smtClean="0"/>
              <a:t>Preferencialmente, a utilização do programa “</a:t>
            </a:r>
            <a:r>
              <a:rPr lang="pt-BR" sz="2600" b="0" dirty="0" err="1" smtClean="0"/>
              <a:t>Bizagi</a:t>
            </a:r>
            <a:r>
              <a:rPr lang="pt-BR" sz="2600" b="0" dirty="0" smtClean="0"/>
              <a:t>”</a:t>
            </a:r>
          </a:p>
          <a:p>
            <a:pPr lvl="1" algn="just"/>
            <a:r>
              <a:rPr lang="pt-BR" sz="2600" b="0" dirty="0" smtClean="0"/>
              <a:t>A instituição de um Escritório de Processos nos ODSA e nas Diretorias, que pode ser uma Assessoria de Governança (</a:t>
            </a:r>
            <a:r>
              <a:rPr lang="pt-BR" sz="2600" b="0" dirty="0" err="1" smtClean="0"/>
              <a:t>AsGov</a:t>
            </a:r>
            <a:r>
              <a:rPr lang="pt-BR" sz="2600" b="0" dirty="0" smtClean="0"/>
              <a:t>) ou um dos setores desta Assessoria</a:t>
            </a:r>
          </a:p>
        </p:txBody>
      </p:sp>
    </p:spTree>
    <p:extLst>
      <p:ext uri="{BB962C8B-B14F-4D97-AF65-F5344CB8AC3E}">
        <p14:creationId xmlns:p14="http://schemas.microsoft.com/office/powerpoint/2010/main" val="15211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GOVERNANÇA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GOVERNANÇA NA FAB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ÍNDICES DE DESEMPENHO DA FAB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GESTÃO DE RISCOS</a:t>
            </a:r>
          </a:p>
          <a:p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PROGRAMA </a:t>
            </a: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DE INTEGRIDADE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ACOMPANHAMENTO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INSTITUCIONAL</a:t>
            </a:r>
          </a:p>
          <a:p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MAPEAMENTO DE </a:t>
            </a: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</a:rPr>
              <a:t>PROCESSOS</a:t>
            </a:r>
          </a:p>
          <a:p>
            <a:r>
              <a:rPr lang="pt-BR" sz="2800" dirty="0" smtClean="0"/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6116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just">
              <a:buNone/>
            </a:pPr>
            <a:r>
              <a:rPr lang="pt-BR" sz="2600" b="0" dirty="0" smtClean="0">
                <a:solidFill>
                  <a:srgbClr val="0070C0"/>
                </a:solidFill>
              </a:rPr>
              <a:t>	</a:t>
            </a:r>
            <a:r>
              <a:rPr lang="pt-BR" sz="2800" b="0" dirty="0" smtClean="0">
                <a:solidFill>
                  <a:srgbClr val="0070C0"/>
                </a:solidFill>
              </a:rPr>
              <a:t>As boas práticas de Governança</a:t>
            </a:r>
            <a:r>
              <a:rPr lang="pt-BR" sz="2800" b="0" dirty="0" smtClean="0"/>
              <a:t> devem estar inseridas na </a:t>
            </a:r>
            <a:r>
              <a:rPr lang="pt-BR" sz="2800" b="0" dirty="0" smtClean="0">
                <a:solidFill>
                  <a:srgbClr val="0070C0"/>
                </a:solidFill>
              </a:rPr>
              <a:t>cultura organizacional</a:t>
            </a:r>
            <a:r>
              <a:rPr lang="pt-BR" sz="2800" b="0" dirty="0" smtClean="0"/>
              <a:t>, isto é, devem permear </a:t>
            </a:r>
            <a:r>
              <a:rPr lang="pt-BR" sz="2800" b="0" dirty="0" smtClean="0">
                <a:solidFill>
                  <a:srgbClr val="0070C0"/>
                </a:solidFill>
              </a:rPr>
              <a:t>todos os níveis da Instituição</a:t>
            </a:r>
          </a:p>
          <a:p>
            <a:pPr marL="0" indent="0" algn="just">
              <a:buNone/>
            </a:pPr>
            <a:r>
              <a:rPr lang="pt-BR" sz="2800" b="0" dirty="0" smtClean="0"/>
              <a:t>	Esse estado ideal deve ser o resultado de um </a:t>
            </a:r>
            <a:r>
              <a:rPr lang="pt-BR" sz="2800" b="0" dirty="0" smtClean="0">
                <a:solidFill>
                  <a:srgbClr val="0070C0"/>
                </a:solidFill>
              </a:rPr>
              <a:t>processo contínuo e efetivo que envolva todos os integrantes da organização</a:t>
            </a:r>
          </a:p>
        </p:txBody>
      </p:sp>
    </p:spTree>
    <p:extLst>
      <p:ext uri="{BB962C8B-B14F-4D97-AF65-F5344CB8AC3E}">
        <p14:creationId xmlns:p14="http://schemas.microsoft.com/office/powerpoint/2010/main" val="23707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600" b="0" dirty="0" smtClean="0"/>
              <a:t>	O que se quer é uma </a:t>
            </a:r>
            <a:r>
              <a:rPr lang="pt-BR" sz="2600" b="0" dirty="0" smtClean="0">
                <a:solidFill>
                  <a:srgbClr val="0070C0"/>
                </a:solidFill>
              </a:rPr>
              <a:t>Força Aérea que prime pela Integridade e que cumpra sua missão com fundamento nos interesses da sociedade, valendo-se dos recursos que tem à sua disposição da melhor maneira possível</a:t>
            </a:r>
            <a:r>
              <a:rPr lang="pt-BR" sz="2600" b="0" dirty="0" smtClean="0"/>
              <a:t>, por meio, principalmente, da utilização destas importantes “ferramentas” de Governança:</a:t>
            </a:r>
          </a:p>
          <a:p>
            <a:pPr lvl="1" algn="just"/>
            <a:r>
              <a:rPr lang="pt-BR" sz="2200" b="0" dirty="0" smtClean="0">
                <a:solidFill>
                  <a:srgbClr val="0070C0"/>
                </a:solidFill>
              </a:rPr>
              <a:t>Modelagem de processos</a:t>
            </a:r>
          </a:p>
          <a:p>
            <a:pPr lvl="1" algn="just"/>
            <a:r>
              <a:rPr lang="pt-BR" sz="2200" b="0" dirty="0" smtClean="0">
                <a:solidFill>
                  <a:srgbClr val="0070C0"/>
                </a:solidFill>
              </a:rPr>
              <a:t>Indicadores</a:t>
            </a:r>
          </a:p>
          <a:p>
            <a:pPr lvl="1" algn="just"/>
            <a:r>
              <a:rPr lang="pt-BR" sz="2200" b="0" dirty="0" smtClean="0">
                <a:solidFill>
                  <a:srgbClr val="0070C0"/>
                </a:solidFill>
              </a:rPr>
              <a:t>Gestão de Riscos</a:t>
            </a:r>
          </a:p>
          <a:p>
            <a:pPr lvl="1" algn="just"/>
            <a:r>
              <a:rPr lang="pt-BR" sz="2200" b="0" dirty="0" smtClean="0">
                <a:solidFill>
                  <a:srgbClr val="0070C0"/>
                </a:solidFill>
              </a:rPr>
              <a:t>Acompanhamento Institucional</a:t>
            </a:r>
          </a:p>
          <a:p>
            <a:pPr lvl="1" algn="just"/>
            <a:r>
              <a:rPr lang="pt-BR" sz="2200" b="0" dirty="0" smtClean="0">
                <a:solidFill>
                  <a:srgbClr val="0070C0"/>
                </a:solidFill>
              </a:rPr>
              <a:t>Programa de Integridade</a:t>
            </a:r>
            <a:endParaRPr lang="pt-BR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31546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0" dirty="0" smtClean="0"/>
              <a:t>	Nos </a:t>
            </a:r>
            <a:r>
              <a:rPr lang="pt-BR" b="0" dirty="0"/>
              <a:t>últimos 15 anos houve um </a:t>
            </a:r>
            <a:r>
              <a:rPr lang="pt-BR" b="0" dirty="0">
                <a:solidFill>
                  <a:srgbClr val="0070C0"/>
                </a:solidFill>
              </a:rPr>
              <a:t>aperfeiçoamento </a:t>
            </a:r>
            <a:r>
              <a:rPr lang="pt-BR" b="0" dirty="0" smtClean="0"/>
              <a:t>da </a:t>
            </a:r>
            <a:r>
              <a:rPr lang="pt-BR" b="0" dirty="0"/>
              <a:t>gestão pública, representado pela </a:t>
            </a:r>
            <a:r>
              <a:rPr lang="pt-BR" b="0" dirty="0">
                <a:solidFill>
                  <a:srgbClr val="0070C0"/>
                </a:solidFill>
              </a:rPr>
              <a:t>adoção </a:t>
            </a:r>
            <a:r>
              <a:rPr lang="pt-BR" b="0" dirty="0" smtClean="0">
                <a:solidFill>
                  <a:srgbClr val="0070C0"/>
                </a:solidFill>
              </a:rPr>
              <a:t>de ações ligadas à Governança Pública e, finalmente, pela adoção dos </a:t>
            </a:r>
            <a:r>
              <a:rPr lang="pt-BR" b="0" dirty="0">
                <a:solidFill>
                  <a:srgbClr val="0070C0"/>
                </a:solidFill>
              </a:rPr>
              <a:t>conceitos de </a:t>
            </a:r>
            <a:r>
              <a:rPr lang="pt-BR" b="0" dirty="0" smtClean="0">
                <a:solidFill>
                  <a:srgbClr val="0070C0"/>
                </a:solidFill>
              </a:rPr>
              <a:t>Governança</a:t>
            </a:r>
          </a:p>
          <a:p>
            <a:pPr marL="0" indent="0" algn="just">
              <a:buNone/>
            </a:pPr>
            <a:r>
              <a:rPr lang="pt-BR" b="0" dirty="0">
                <a:solidFill>
                  <a:srgbClr val="0070C0"/>
                </a:solidFill>
              </a:rPr>
              <a:t>	</a:t>
            </a:r>
            <a:r>
              <a:rPr lang="pt-BR" b="0" dirty="0" smtClean="0"/>
              <a:t>A utilização de termos como</a:t>
            </a:r>
            <a:r>
              <a:rPr lang="pt-BR" b="0" dirty="0" smtClean="0">
                <a:solidFill>
                  <a:srgbClr val="0070C0"/>
                </a:solidFill>
              </a:rPr>
              <a:t> “Gestão Estratégica” </a:t>
            </a:r>
            <a:r>
              <a:rPr lang="pt-BR" b="0" dirty="0" smtClean="0"/>
              <a:t>ou</a:t>
            </a:r>
            <a:r>
              <a:rPr lang="pt-BR" b="0" dirty="0" smtClean="0">
                <a:solidFill>
                  <a:srgbClr val="0070C0"/>
                </a:solidFill>
              </a:rPr>
              <a:t> “Gestão Institucional” </a:t>
            </a:r>
            <a:r>
              <a:rPr lang="pt-BR" b="0" dirty="0" smtClean="0"/>
              <a:t>precederam o uso da palavra </a:t>
            </a:r>
            <a:r>
              <a:rPr lang="pt-BR" b="0" dirty="0" smtClean="0">
                <a:solidFill>
                  <a:srgbClr val="0070C0"/>
                </a:solidFill>
              </a:rPr>
              <a:t>Governança</a:t>
            </a:r>
            <a:r>
              <a:rPr lang="pt-BR" b="0" dirty="0" smtClean="0"/>
              <a:t>, mas já estavam ligados a ações que hoje se inserem no escopo da </a:t>
            </a:r>
            <a:r>
              <a:rPr lang="pt-BR" b="0" dirty="0" smtClean="0">
                <a:solidFill>
                  <a:srgbClr val="0070C0"/>
                </a:solidFill>
              </a:rPr>
              <a:t>Governança</a:t>
            </a:r>
            <a:endParaRPr lang="pt-BR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dirty="0"/>
              <a:t>GOVERNANÇA</a:t>
            </a:r>
          </a:p>
          <a:p>
            <a:r>
              <a:rPr lang="pt-BR" sz="2800" dirty="0" smtClean="0"/>
              <a:t>GOVERNANÇA NA FAB</a:t>
            </a:r>
          </a:p>
          <a:p>
            <a:r>
              <a:rPr lang="pt-BR" sz="2800" dirty="0" smtClean="0"/>
              <a:t>ÍNDICES DE DESEMPENHO DA FAB</a:t>
            </a:r>
            <a:endParaRPr lang="pt-BR" sz="2800" dirty="0"/>
          </a:p>
          <a:p>
            <a:r>
              <a:rPr lang="pt-BR" sz="2800" dirty="0"/>
              <a:t>GESTÃO DE RISCOS</a:t>
            </a:r>
          </a:p>
          <a:p>
            <a:r>
              <a:rPr lang="pt-BR" sz="2800" dirty="0" smtClean="0"/>
              <a:t>PROGRAMA </a:t>
            </a:r>
            <a:r>
              <a:rPr lang="pt-BR" sz="2800" dirty="0"/>
              <a:t>DE INTEGRIDADE</a:t>
            </a:r>
          </a:p>
          <a:p>
            <a:r>
              <a:rPr lang="pt-BR" sz="2800" dirty="0"/>
              <a:t>ACOMPANHAMENTO </a:t>
            </a:r>
            <a:r>
              <a:rPr lang="pt-BR" sz="2800" dirty="0" smtClean="0"/>
              <a:t>INSTITUCIONAL</a:t>
            </a:r>
          </a:p>
          <a:p>
            <a:r>
              <a:rPr lang="pt-BR" sz="2800" dirty="0"/>
              <a:t>MAPEAMENTO DE </a:t>
            </a:r>
            <a:r>
              <a:rPr lang="pt-BR" sz="2800" dirty="0" smtClean="0"/>
              <a:t>PROCESSOS</a:t>
            </a:r>
          </a:p>
          <a:p>
            <a:r>
              <a:rPr lang="pt-BR" sz="2800" dirty="0" smtClean="0"/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0327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OBJETIVO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343556"/>
            <a:ext cx="7886700" cy="32635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/>
              <a:t>		</a:t>
            </a:r>
            <a:r>
              <a:rPr lang="pt-BR" sz="3000" dirty="0"/>
              <a:t>Conhecer os principais aspectos da Governança na FAB (</a:t>
            </a:r>
            <a:r>
              <a:rPr lang="pt-BR" sz="3000" dirty="0" err="1"/>
              <a:t>Cn</a:t>
            </a:r>
            <a:r>
              <a:rPr lang="pt-BR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36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6858000" cy="2018605"/>
          </a:xfrm>
        </p:spPr>
        <p:txBody>
          <a:bodyPr>
            <a:normAutofit/>
          </a:bodyPr>
          <a:lstStyle/>
          <a:p>
            <a:r>
              <a:rPr lang="pt-BR" dirty="0" smtClean="0"/>
              <a:t>GOVERNANÇA NO </a:t>
            </a:r>
            <a:r>
              <a:rPr lang="pt-BR" dirty="0"/>
              <a:t>COMAER</a:t>
            </a: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87624" y="5085184"/>
            <a:ext cx="6858000" cy="648072"/>
          </a:xfrm>
        </p:spPr>
        <p:txBody>
          <a:bodyPr/>
          <a:lstStyle/>
          <a:p>
            <a:r>
              <a:rPr lang="pt-BR" sz="3200" b="1" i="1" dirty="0" smtClean="0"/>
              <a:t>Estado-Maior da Aeronáutica</a:t>
            </a:r>
          </a:p>
          <a:p>
            <a:r>
              <a:rPr lang="pt-BR" b="1" i="1" dirty="0" smtClean="0"/>
              <a:t>Sétima Subchefia</a:t>
            </a:r>
            <a:endParaRPr lang="pt-BR" b="1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5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0" dirty="0" smtClean="0"/>
              <a:t>	Em </a:t>
            </a:r>
            <a:r>
              <a:rPr lang="pt-BR" b="0" dirty="0"/>
              <a:t>2005, foi publicado o Decreto 5.378, que instituiu o </a:t>
            </a:r>
            <a:r>
              <a:rPr lang="pt-BR" b="0" dirty="0">
                <a:solidFill>
                  <a:srgbClr val="0070C0"/>
                </a:solidFill>
              </a:rPr>
              <a:t>Programa Nacional de Gestão Pública e Desburocratização – GESPÚBLICA</a:t>
            </a:r>
            <a:r>
              <a:rPr lang="pt-BR" b="0" dirty="0"/>
              <a:t>, pela busca da </a:t>
            </a:r>
            <a:r>
              <a:rPr lang="pt-BR" b="0" dirty="0">
                <a:solidFill>
                  <a:srgbClr val="0070C0"/>
                </a:solidFill>
              </a:rPr>
              <a:t>Excelência na Gestão Pública</a:t>
            </a:r>
            <a:r>
              <a:rPr lang="pt-BR" b="0" dirty="0"/>
              <a:t>, por meio de ações como o aperfeiçoamento da avaliação da administração pública, do mapeamento de processos, dos indicadores, etc.</a:t>
            </a:r>
          </a:p>
        </p:txBody>
      </p:sp>
    </p:spTree>
    <p:extLst>
      <p:ext uri="{BB962C8B-B14F-4D97-AF65-F5344CB8AC3E}">
        <p14:creationId xmlns:p14="http://schemas.microsoft.com/office/powerpoint/2010/main" val="37741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/>
          </a:bodyPr>
          <a:lstStyle/>
          <a:p>
            <a:pPr algn="just"/>
            <a:r>
              <a:rPr lang="pt-BR" b="0" dirty="0" smtClean="0"/>
              <a:t>Neste </a:t>
            </a:r>
            <a:r>
              <a:rPr lang="pt-BR" b="0" dirty="0"/>
              <a:t>contexto, em 2009, foi publicado um </a:t>
            </a:r>
            <a:r>
              <a:rPr lang="pt-BR" b="0" dirty="0">
                <a:solidFill>
                  <a:srgbClr val="0070C0"/>
                </a:solidFill>
              </a:rPr>
              <a:t>Guia Referencial </a:t>
            </a:r>
            <a:r>
              <a:rPr lang="pt-BR" b="0" dirty="0"/>
              <a:t>para a medição de desempenho e manual para construção de </a:t>
            </a:r>
            <a:r>
              <a:rPr lang="pt-BR" b="0" dirty="0">
                <a:solidFill>
                  <a:srgbClr val="0070C0"/>
                </a:solidFill>
              </a:rPr>
              <a:t>indicadores</a:t>
            </a:r>
            <a:r>
              <a:rPr lang="pt-BR" b="0" dirty="0"/>
              <a:t> (GESPUBLICA)</a:t>
            </a:r>
          </a:p>
          <a:p>
            <a:pPr algn="just"/>
            <a:r>
              <a:rPr lang="pt-BR" b="0" dirty="0" smtClean="0"/>
              <a:t>Em </a:t>
            </a:r>
            <a:r>
              <a:rPr lang="pt-BR" b="0" dirty="0"/>
              <a:t>2011, foi publicado o </a:t>
            </a:r>
            <a:r>
              <a:rPr lang="pt-BR" b="0" dirty="0">
                <a:solidFill>
                  <a:srgbClr val="0070C0"/>
                </a:solidFill>
              </a:rPr>
              <a:t>Guia de Gestão de Processos </a:t>
            </a:r>
            <a:r>
              <a:rPr lang="pt-BR" b="0" dirty="0"/>
              <a:t>de Governo (GESPUBLICA)</a:t>
            </a:r>
          </a:p>
          <a:p>
            <a:pPr algn="just"/>
            <a:r>
              <a:rPr lang="pt-BR" b="0" dirty="0" smtClean="0"/>
              <a:t>Em </a:t>
            </a:r>
            <a:r>
              <a:rPr lang="pt-BR" b="0" dirty="0"/>
              <a:t>2014, </a:t>
            </a:r>
            <a:r>
              <a:rPr lang="pt-BR" b="0" dirty="0">
                <a:solidFill>
                  <a:srgbClr val="0070C0"/>
                </a:solidFill>
              </a:rPr>
              <a:t>O Modelo de Excelência em Gestão Pública </a:t>
            </a:r>
            <a:r>
              <a:rPr lang="pt-BR" b="0" dirty="0"/>
              <a:t>(GESPUBLICA)</a:t>
            </a:r>
          </a:p>
        </p:txBody>
      </p:sp>
    </p:spTree>
    <p:extLst>
      <p:ext uri="{BB962C8B-B14F-4D97-AF65-F5344CB8AC3E}">
        <p14:creationId xmlns:p14="http://schemas.microsoft.com/office/powerpoint/2010/main" val="29540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GOVERNANÇA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0" dirty="0"/>
              <a:t>Em 2014, o </a:t>
            </a:r>
            <a:r>
              <a:rPr lang="pt-BR" b="0" dirty="0">
                <a:solidFill>
                  <a:srgbClr val="0070C0"/>
                </a:solidFill>
              </a:rPr>
              <a:t>TCU</a:t>
            </a:r>
            <a:r>
              <a:rPr lang="pt-BR" b="0" dirty="0"/>
              <a:t> publicou o </a:t>
            </a:r>
            <a:r>
              <a:rPr lang="pt-BR" b="0" dirty="0">
                <a:solidFill>
                  <a:srgbClr val="0070C0"/>
                </a:solidFill>
              </a:rPr>
              <a:t>“Referencial Básico de Governança Pública” </a:t>
            </a:r>
          </a:p>
          <a:p>
            <a:pPr algn="just"/>
            <a:r>
              <a:rPr lang="pt-BR" b="0" dirty="0"/>
              <a:t>Em 2016, foi editada a IN conjunta CGU/MP nº 01/2016 </a:t>
            </a:r>
          </a:p>
          <a:p>
            <a:pPr lvl="1" algn="just"/>
            <a:r>
              <a:rPr lang="pt-BR" b="0" dirty="0" smtClean="0">
                <a:solidFill>
                  <a:srgbClr val="0070C0"/>
                </a:solidFill>
              </a:rPr>
              <a:t>Gestão </a:t>
            </a:r>
            <a:r>
              <a:rPr lang="pt-BR" b="0" dirty="0">
                <a:solidFill>
                  <a:srgbClr val="0070C0"/>
                </a:solidFill>
              </a:rPr>
              <a:t>de Riscos</a:t>
            </a:r>
          </a:p>
          <a:p>
            <a:pPr algn="just"/>
            <a:r>
              <a:rPr lang="pt-BR" b="0" dirty="0"/>
              <a:t>Em 2017, foi promulgado o Decreto 9.203/2017 </a:t>
            </a:r>
          </a:p>
          <a:p>
            <a:pPr lvl="1" algn="just"/>
            <a:r>
              <a:rPr lang="pt-BR" b="0" dirty="0">
                <a:solidFill>
                  <a:srgbClr val="0070C0"/>
                </a:solidFill>
              </a:rPr>
              <a:t>Gestão de </a:t>
            </a:r>
            <a:r>
              <a:rPr lang="pt-BR" b="0" dirty="0" smtClean="0">
                <a:solidFill>
                  <a:srgbClr val="0070C0"/>
                </a:solidFill>
              </a:rPr>
              <a:t>Riscos; </a:t>
            </a:r>
          </a:p>
          <a:p>
            <a:pPr lvl="1" algn="just"/>
            <a:r>
              <a:rPr lang="pt-BR" b="0" dirty="0" smtClean="0">
                <a:solidFill>
                  <a:srgbClr val="0070C0"/>
                </a:solidFill>
              </a:rPr>
              <a:t>Programa de Integridade; e</a:t>
            </a:r>
          </a:p>
          <a:p>
            <a:pPr lvl="1" algn="just"/>
            <a:r>
              <a:rPr lang="pt-BR" b="0" dirty="0" smtClean="0">
                <a:solidFill>
                  <a:srgbClr val="0070C0"/>
                </a:solidFill>
              </a:rPr>
              <a:t>Conceitos de Governança para o setor Público</a:t>
            </a:r>
            <a:endParaRPr lang="pt-BR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6535</TotalTime>
  <Words>1106</Words>
  <Application>Microsoft Office PowerPoint</Application>
  <PresentationFormat>Apresentação na tela (4:3)</PresentationFormat>
  <Paragraphs>296</Paragraphs>
  <Slides>62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71" baseType="lpstr">
      <vt:lpstr>Arial Unicode MS</vt:lpstr>
      <vt:lpstr>Microsoft YaHei</vt:lpstr>
      <vt:lpstr>Arial</vt:lpstr>
      <vt:lpstr>Calibri</vt:lpstr>
      <vt:lpstr>Cambria Math</vt:lpstr>
      <vt:lpstr>DejaVu Sans</vt:lpstr>
      <vt:lpstr>StarSymbol</vt:lpstr>
      <vt:lpstr>Times New Roman</vt:lpstr>
      <vt:lpstr>Design padrão</vt:lpstr>
      <vt:lpstr>GOVERNANÇA NO COMAER</vt:lpstr>
      <vt:lpstr>OBJETIVO</vt:lpstr>
      <vt:lpstr>ROTEIRO</vt:lpstr>
      <vt:lpstr>ROTEIRO</vt:lpstr>
      <vt:lpstr>GOVERNANÇA</vt:lpstr>
      <vt:lpstr>GOVERNANÇA</vt:lpstr>
      <vt:lpstr>GOVERNANÇA</vt:lpstr>
      <vt:lpstr>GOVERNANÇA</vt:lpstr>
      <vt:lpstr>GOVERNANÇA</vt:lpstr>
      <vt:lpstr>GOVERNANÇA</vt:lpstr>
      <vt:lpstr>GOVERNANÇA</vt:lpstr>
      <vt:lpstr>GOVERNANÇA</vt:lpstr>
      <vt:lpstr>GOVERNANÇA</vt:lpstr>
      <vt:lpstr>GOVERNANÇA</vt:lpstr>
      <vt:lpstr>Apresentação do PowerPoint</vt:lpstr>
      <vt:lpstr>GOVERNANÇA</vt:lpstr>
      <vt:lpstr>ROTEIRO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ROTEIRO</vt:lpstr>
      <vt:lpstr>ÍNDICES DE DESEMPENHO</vt:lpstr>
      <vt:lpstr>ÍNDICES DE DESEMPENHO</vt:lpstr>
      <vt:lpstr>ÍNDICES DE DESEMPENHO</vt:lpstr>
      <vt:lpstr>Apresentação do PowerPoint</vt:lpstr>
      <vt:lpstr>Apresentação do PowerPoint</vt:lpstr>
      <vt:lpstr>ÍNDICES DE DESEMPENHO FONTES DE DADOS</vt:lpstr>
      <vt:lpstr>ÍNDICES DE DESEMPENHO</vt:lpstr>
      <vt:lpstr>ÍNDICES DE DESEMPENHO PAINÉIS</vt:lpstr>
      <vt:lpstr>ÍNDICES DE DESEMPENHO PAINÉIS</vt:lpstr>
      <vt:lpstr>ROTEIRO</vt:lpstr>
      <vt:lpstr>GESTÃO DE RISCOS</vt:lpstr>
      <vt:lpstr>GESTÃO DE RISCOS</vt:lpstr>
      <vt:lpstr>GESTÃO DE RISCOS</vt:lpstr>
      <vt:lpstr>ROTEIRO</vt:lpstr>
      <vt:lpstr>PROGRAMA DE INTEGRIDADE</vt:lpstr>
      <vt:lpstr>PROGRAMA DE INTEGRIDADE</vt:lpstr>
      <vt:lpstr>PROGRAMA DE INTEGRIDADE FUNDAMENTOS DA INTEGRIDADE NA FAB</vt:lpstr>
      <vt:lpstr>PROGRAMA DE INTEGRIDADE FUNDAMENTOS DA INTEGRIDADE NA FAB</vt:lpstr>
      <vt:lpstr>PROGRAMA DE INTEGRIDADE</vt:lpstr>
      <vt:lpstr>PROGRAMA DE INTEGRIDADE</vt:lpstr>
      <vt:lpstr>PROGRAMA DE INTEGRIDADE</vt:lpstr>
      <vt:lpstr>ROTEIRO</vt:lpstr>
      <vt:lpstr>ACOMPANHAMENTO INSTITUCIONAL</vt:lpstr>
      <vt:lpstr>ACOMPANHAMENTO INSTITUCIONAL</vt:lpstr>
      <vt:lpstr>ACOMPANHAMENTO INSTITUCIONAL</vt:lpstr>
      <vt:lpstr>ACOMPANHAMENTO INSTITUCIONAL</vt:lpstr>
      <vt:lpstr>ROTEIRO</vt:lpstr>
      <vt:lpstr>MAPEAMENTO DE PROCESSOS</vt:lpstr>
      <vt:lpstr>MAPEAMENTO DE PROCESSOS</vt:lpstr>
      <vt:lpstr>MAPEAMENTO DE PROCESSOS</vt:lpstr>
      <vt:lpstr>ROTEIRO</vt:lpstr>
      <vt:lpstr>CONSIDERAÇÕES FINAIS</vt:lpstr>
      <vt:lpstr>CONSIDERAÇÕES FINAIS</vt:lpstr>
      <vt:lpstr>ROTEIRO</vt:lpstr>
      <vt:lpstr>OBJETIVO</vt:lpstr>
      <vt:lpstr>GOVERNANÇA NO COMAER</vt:lpstr>
    </vt:vector>
  </TitlesOfParts>
  <Company>comaer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ÍNDICES DE DESEMPENHO</dc:title>
  <dc:creator>7SC2</dc:creator>
  <cp:lastModifiedBy>Ten Heloise - CR4</cp:lastModifiedBy>
  <cp:revision>469</cp:revision>
  <cp:lastPrinted>2019-11-20T12:15:35Z</cp:lastPrinted>
  <dcterms:created xsi:type="dcterms:W3CDTF">2018-02-26T12:42:01Z</dcterms:created>
  <dcterms:modified xsi:type="dcterms:W3CDTF">2019-11-20T12:54:36Z</dcterms:modified>
</cp:coreProperties>
</file>