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24" r:id="rId2"/>
    <p:sldId id="383" r:id="rId3"/>
    <p:sldId id="431" r:id="rId4"/>
    <p:sldId id="432" r:id="rId5"/>
    <p:sldId id="461" r:id="rId6"/>
    <p:sldId id="433" r:id="rId7"/>
    <p:sldId id="437" r:id="rId8"/>
    <p:sldId id="389" r:id="rId9"/>
    <p:sldId id="436" r:id="rId10"/>
    <p:sldId id="439" r:id="rId11"/>
    <p:sldId id="435" r:id="rId12"/>
    <p:sldId id="440" r:id="rId13"/>
    <p:sldId id="441" r:id="rId14"/>
    <p:sldId id="442" r:id="rId15"/>
    <p:sldId id="444" r:id="rId16"/>
    <p:sldId id="460" r:id="rId17"/>
    <p:sldId id="395" r:id="rId18"/>
    <p:sldId id="396" r:id="rId19"/>
    <p:sldId id="430" r:id="rId20"/>
    <p:sldId id="446" r:id="rId21"/>
    <p:sldId id="447" r:id="rId22"/>
    <p:sldId id="448" r:id="rId23"/>
    <p:sldId id="449" r:id="rId24"/>
    <p:sldId id="450" r:id="rId25"/>
    <p:sldId id="451" r:id="rId26"/>
    <p:sldId id="452" r:id="rId27"/>
    <p:sldId id="453" r:id="rId28"/>
    <p:sldId id="414" r:id="rId29"/>
    <p:sldId id="454" r:id="rId30"/>
    <p:sldId id="455" r:id="rId31"/>
    <p:sldId id="459" r:id="rId32"/>
    <p:sldId id="456" r:id="rId33"/>
    <p:sldId id="457" r:id="rId34"/>
    <p:sldId id="458" r:id="rId35"/>
    <p:sldId id="438" r:id="rId36"/>
    <p:sldId id="320" r:id="rId37"/>
  </p:sldIdLst>
  <p:sldSz cx="12192000" cy="6858000"/>
  <p:notesSz cx="6818313" cy="99187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B8B7"/>
    <a:srgbClr val="D5D5D5"/>
    <a:srgbClr val="D8E8F9"/>
    <a:srgbClr val="947958"/>
    <a:srgbClr val="B1C8C2"/>
    <a:srgbClr val="000000"/>
    <a:srgbClr val="A6A5AB"/>
    <a:srgbClr val="8C8787"/>
    <a:srgbClr val="001218"/>
    <a:srgbClr val="3A36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032" autoAdjust="0"/>
    <p:restoredTop sz="86022" autoAdjust="0"/>
  </p:normalViewPr>
  <p:slideViewPr>
    <p:cSldViewPr snapToGrid="0">
      <p:cViewPr varScale="1">
        <p:scale>
          <a:sx n="100" d="100"/>
          <a:sy n="100" d="100"/>
        </p:scale>
        <p:origin x="360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9726"/>
    </p:cViewPr>
  </p:sorterViewPr>
  <p:notesViewPr>
    <p:cSldViewPr snapToGrid="0">
      <p:cViewPr varScale="1">
        <p:scale>
          <a:sx n="79" d="100"/>
          <a:sy n="79" d="100"/>
        </p:scale>
        <p:origin x="395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54602" cy="4976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62134" y="0"/>
            <a:ext cx="2954602" cy="4976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0FB3F3-31FE-4F3E-B954-AD0EB52F1D4E}" type="datetimeFigureOut">
              <a:rPr lang="pt-BR" smtClean="0"/>
              <a:pPr/>
              <a:t>20/11/2019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33388" y="1239838"/>
            <a:ext cx="5951537" cy="3348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1832" y="4773374"/>
            <a:ext cx="5454650" cy="39054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1" y="9421045"/>
            <a:ext cx="2954602" cy="4976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62134" y="9421045"/>
            <a:ext cx="2954602" cy="4976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759187-4E00-4F17-8379-5ED321B1B21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2172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442913" y="1052513"/>
            <a:ext cx="5953125" cy="334803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B8B41-2E48-413D-8F28-3AB9A5724188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382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400" dirty="0">
              <a:latin typeface="Calibri" panose="020F0502020204030204" pitchFamily="34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E7A82-B323-49C6-B9B0-7BA3C423F642}" type="slidenum">
              <a:rPr lang="pt-BR" altLang="pt-BR" smtClean="0"/>
              <a:pPr/>
              <a:t>10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314512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C6C80-768F-4737-9785-A7A5CC1CDA29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22783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677572" y="5016314"/>
            <a:ext cx="5411052" cy="5335657"/>
          </a:xfrm>
        </p:spPr>
        <p:txBody>
          <a:bodyPr>
            <a:noAutofit/>
          </a:bodyPr>
          <a:lstStyle/>
          <a:p>
            <a:pPr marL="343552" indent="-343552" algn="just">
              <a:buFont typeface="Arial" panose="020B0604020202020204" pitchFamily="34" charset="0"/>
              <a:buChar char="•"/>
            </a:pPr>
            <a:endParaRPr lang="pt-BR" sz="2000" b="1" u="sng" dirty="0"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7308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776" indent="-171776" defTabSz="916137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pt-BR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E7A82-B323-49C6-B9B0-7BA3C423F642}" type="slidenum">
              <a:rPr lang="pt-BR" altLang="pt-BR" smtClean="0"/>
              <a:pPr/>
              <a:t>13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159621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59187-4E00-4F17-8379-5ED321B1B210}" type="slidenum">
              <a:rPr lang="pt-BR" smtClean="0"/>
              <a:pPr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29139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59187-4E00-4F17-8379-5ED321B1B210}" type="slidenum">
              <a:rPr lang="pt-BR" smtClean="0"/>
              <a:pPr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86888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16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B8B41-2E48-413D-8F28-3AB9A5724188}" type="slidenum">
              <a:rPr lang="pt-BR" smtClean="0"/>
              <a:pPr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3339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2950"/>
            <a:ext cx="6599238" cy="3711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pt-BR" sz="2000" b="1" dirty="0">
                <a:latin typeface="+mj-lt"/>
              </a:rPr>
              <a:t>Para que melhorar a governança?</a:t>
            </a:r>
          </a:p>
          <a:p>
            <a:pPr>
              <a:defRPr/>
            </a:pPr>
            <a:endParaRPr lang="pt-BR" sz="2000" b="1" dirty="0">
              <a:latin typeface="+mj-lt"/>
            </a:endParaRPr>
          </a:p>
          <a:p>
            <a:pPr marL="342214" indent="-342214"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latin typeface="+mj-lt"/>
              </a:rPr>
              <a:t>Uso eficiente dos recursos públicos</a:t>
            </a:r>
          </a:p>
          <a:p>
            <a:pPr marL="342214" indent="-342214"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latin typeface="+mj-lt"/>
              </a:rPr>
              <a:t>Evitar desvios, fraudes e corrupção</a:t>
            </a:r>
          </a:p>
          <a:p>
            <a:pPr marL="342214" indent="-342214"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latin typeface="+mj-lt"/>
              </a:rPr>
              <a:t>Entregar serviços de qualidade aos cidadãos</a:t>
            </a:r>
          </a:p>
          <a:p>
            <a:pPr marL="171107" indent="-171107">
              <a:buFont typeface="Arial" panose="020B0604020202020204" pitchFamily="34" charset="0"/>
              <a:buChar char="•"/>
              <a:defRPr/>
            </a:pPr>
            <a:endParaRPr lang="pt-BR" sz="2000" dirty="0">
              <a:latin typeface="+mj-lt"/>
            </a:endParaRPr>
          </a:p>
          <a:p>
            <a:pPr marL="171107" indent="-171107">
              <a:buFont typeface="Arial" panose="020B0604020202020204" pitchFamily="34" charset="0"/>
              <a:buChar char="•"/>
              <a:defRPr/>
            </a:pPr>
            <a:endParaRPr lang="pt-BR" sz="2000" dirty="0">
              <a:latin typeface="+mj-lt"/>
            </a:endParaRPr>
          </a:p>
          <a:p>
            <a:pPr marL="171107" indent="-171107">
              <a:buFont typeface="Arial" panose="020B0604020202020204" pitchFamily="34" charset="0"/>
              <a:buChar char="•"/>
              <a:defRPr/>
            </a:pPr>
            <a:endParaRPr lang="pt-BR" sz="2000" b="1" dirty="0">
              <a:latin typeface="+mj-lt"/>
            </a:endParaRPr>
          </a:p>
          <a:p>
            <a:pPr marL="171107" indent="-171107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BR" sz="2000" dirty="0">
              <a:latin typeface="+mj-lt"/>
            </a:endParaRPr>
          </a:p>
        </p:txBody>
      </p:sp>
      <p:sp>
        <p:nvSpPr>
          <p:cNvPr id="11366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464" indent="-28517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0714" indent="-22814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000" indent="-22814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3285" indent="-22814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09571" indent="-2281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5856" indent="-2281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2142" indent="-2281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78428" indent="-2281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D54F9C1-6029-4931-8E51-00F70D2722C0}" type="slidenum">
              <a:rPr lang="pt-BR" altLang="pt-BR"/>
              <a:pPr>
                <a:spcBef>
                  <a:spcPct val="0"/>
                </a:spcBef>
              </a:pPr>
              <a:t>18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368861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2000" baseline="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C0B67-E1D0-4DCB-9C77-CAC5865BECE1}" type="slidenum">
              <a:rPr lang="pt-BR" smtClean="0"/>
              <a:pPr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43734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pt-BR" sz="2000" dirty="0" smtClean="0"/>
              <a:t>Riscos surgem da incerteza natural dos atuais cenários econômico, político e social e podem se apresentar como desafios ou oportunidades, na medida em que dificultem ou facilitem o alcance dos objetivos organizacionais. </a:t>
            </a:r>
          </a:p>
          <a:p>
            <a:pPr algn="r"/>
            <a:r>
              <a:rPr lang="pt-BR" sz="2000" dirty="0" smtClean="0"/>
              <a:t>O instrumento de governança para lidar com a incerteza é a gestão de riscos, que engloba, entre outras coisas, os controles internos. </a:t>
            </a:r>
          </a:p>
          <a:p>
            <a:pPr algn="r"/>
            <a:r>
              <a:rPr lang="pt-BR" sz="2000" dirty="0" smtClean="0"/>
              <a:t>A gestão de riscos permite tratar com eficiência as incertezas, seja pelo melhor aproveitamento das oportunidades, seja pela redução da probabilidade e/ou impacto de eventos negativos, a fim de melhorar a capacidade de gerar valor e fornecer garantia razoável do cumprimento dos seus objetivos.</a:t>
            </a:r>
            <a:endParaRPr lang="pt-BR" sz="2000" baseline="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C0B67-E1D0-4DCB-9C77-CAC5865BECE1}" type="slidenum">
              <a:rPr lang="pt-BR" smtClean="0"/>
              <a:pPr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9903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16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B8B41-2E48-413D-8F28-3AB9A5724188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7181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2000" baseline="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C0B67-E1D0-4DCB-9C77-CAC5865BECE1}" type="slidenum">
              <a:rPr lang="pt-BR" smtClean="0"/>
              <a:pPr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49709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lnSpc>
                <a:spcPts val="4000"/>
              </a:lnSpc>
              <a:spcBef>
                <a:spcPts val="0"/>
              </a:spcBef>
              <a:buNone/>
            </a:pPr>
            <a:r>
              <a:rPr lang="pt-BR" sz="2000" dirty="0" smtClean="0">
                <a:solidFill>
                  <a:srgbClr val="10502D"/>
                </a:solidFill>
                <a:latin typeface="Calibri" pitchFamily="34" charset="0"/>
                <a:cs typeface="Calibri" pitchFamily="34" charset="0"/>
              </a:rPr>
              <a:t>Adotar padrões e boas práticas estabelecidos em modelos reconhecidos é uma maneira eficaz de estabelecer uma abordagem sistemática e estruturada para a gestão de riscos. </a:t>
            </a:r>
          </a:p>
          <a:p>
            <a:pPr marL="0" indent="0" algn="just">
              <a:lnSpc>
                <a:spcPts val="4000"/>
              </a:lnSpc>
              <a:spcBef>
                <a:spcPts val="0"/>
              </a:spcBef>
              <a:buNone/>
            </a:pPr>
            <a:r>
              <a:rPr lang="pt-BR" sz="2000" dirty="0" smtClean="0">
                <a:solidFill>
                  <a:srgbClr val="10502D"/>
                </a:solidFill>
                <a:latin typeface="Calibri" pitchFamily="34" charset="0"/>
                <a:cs typeface="Calibri" pitchFamily="34" charset="0"/>
              </a:rPr>
              <a:t>As organizações devem evitar a utilização de instrumentos amadores, burocráticos e descoordenados, que podem levar à falsa impressão da existência de um sistema de </a:t>
            </a:r>
            <a:r>
              <a:rPr lang="pt-BR" sz="2000" b="1" dirty="0" smtClean="0">
                <a:solidFill>
                  <a:srgbClr val="10502D"/>
                </a:solidFill>
                <a:latin typeface="Calibri" pitchFamily="34" charset="0"/>
                <a:cs typeface="Calibri" pitchFamily="34" charset="0"/>
              </a:rPr>
              <a:t>gestão de riscos </a:t>
            </a:r>
            <a:r>
              <a:rPr lang="pt-BR" sz="2000" dirty="0" smtClean="0">
                <a:solidFill>
                  <a:srgbClr val="10502D"/>
                </a:solidFill>
                <a:latin typeface="Calibri" pitchFamily="34" charset="0"/>
                <a:cs typeface="Calibri" pitchFamily="34" charset="0"/>
              </a:rPr>
              <a:t>e controle efetivo, mas que, na prática, não garantem os benefícios desejados.</a:t>
            </a:r>
          </a:p>
          <a:p>
            <a:endParaRPr lang="pt-BR" sz="2000" baseline="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C0B67-E1D0-4DCB-9C77-CAC5865BECE1}" type="slidenum">
              <a:rPr lang="pt-BR" smtClean="0"/>
              <a:pPr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34075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59187-4E00-4F17-8379-5ED321B1B210}" type="slidenum">
              <a:rPr lang="pt-BR" smtClean="0"/>
              <a:pPr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81933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59187-4E00-4F17-8379-5ED321B1B210}" type="slidenum">
              <a:rPr lang="pt-BR" smtClean="0"/>
              <a:pPr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52246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59187-4E00-4F17-8379-5ED321B1B210}" type="slidenum">
              <a:rPr lang="pt-BR" smtClean="0"/>
              <a:pPr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59138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59187-4E00-4F17-8379-5ED321B1B210}" type="slidenum">
              <a:rPr lang="pt-BR" smtClean="0"/>
              <a:pPr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59925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59187-4E00-4F17-8379-5ED321B1B210}" type="slidenum">
              <a:rPr lang="pt-BR" smtClean="0"/>
              <a:pPr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61909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16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B8B41-2E48-413D-8F28-3AB9A5724188}" type="slidenum">
              <a:rPr lang="pt-BR" smtClean="0"/>
              <a:pPr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19267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b="1" u="sng" dirty="0" smtClean="0">
                <a:solidFill>
                  <a:srgbClr val="002060"/>
                </a:solidFill>
              </a:rPr>
              <a:t>Acórdão  2.699/2018 - TCU –</a:t>
            </a:r>
            <a:r>
              <a:rPr lang="pt-BR" sz="1600" b="1" u="sng" baseline="0" dirty="0" smtClean="0">
                <a:solidFill>
                  <a:srgbClr val="002060"/>
                </a:solidFill>
              </a:rPr>
              <a:t> Relator: Ministro Bruno Dantas.</a:t>
            </a:r>
            <a:endParaRPr lang="pt-BR" sz="16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exercício de 2018, houve </a:t>
            </a:r>
            <a:r>
              <a:rPr lang="pt-BR" sz="1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evolução dos índices de governança </a:t>
            </a:r>
            <a:r>
              <a: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como um todo. Na dimensão contratações, em específico, a soma dos níveis aprimorado e intermediário subiu 15% em relação a 2017. </a:t>
            </a:r>
          </a:p>
          <a:p>
            <a:pPr algn="just"/>
            <a:endParaRPr lang="pt-BR" sz="1600" dirty="0" smtClean="0"/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Ao colher as informações sobre os perfis de governança pública federal, e avaliá-las de forma sistêmica e continuada, o tribunal provê norte para gestores que desejam contribuir com a excelência e a efetividade na execução dos seus objetivos institucionais e na prestação de seus serviços à sociedade.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59187-4E00-4F17-8379-5ED321B1B210}" type="slidenum">
              <a:rPr lang="pt-BR" smtClean="0"/>
              <a:pPr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09527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 níveis de capacidade são divididos em três estágios: i) inicial (de 0 a 0,39), ii) intermediário (de 0,40 a 0,70) e iii) aprimorado (de 0,71 a 1).</a:t>
            </a:r>
            <a:r>
              <a:rPr lang="pt-BR" sz="16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 estágio inicial ainda se subdivide em inexpressivo (de 0 a 0,14) e iniciando (de 0,15 a 0,39).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6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Quanto ao Índice</a:t>
            </a:r>
            <a:r>
              <a:rPr lang="pt-BR" sz="16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Governança Pública – </a:t>
            </a:r>
            <a:r>
              <a:rPr lang="pt-BR" sz="16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iGG</a:t>
            </a:r>
            <a:r>
              <a:rPr lang="pt-BR" sz="16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observa-se que 47% dos órgãos e entidades em âmbito Federal ainda estão em estágio inicial neste quesito.</a:t>
            </a:r>
            <a:endParaRPr lang="pt-BR" sz="16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just"/>
            <a:endParaRPr lang="pt-BR" sz="16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59187-4E00-4F17-8379-5ED321B1B210}" type="slidenum">
              <a:rPr lang="pt-BR" smtClean="0"/>
              <a:pPr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4158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pt-BR" sz="1400" dirty="0" smtClean="0"/>
              <a:t>Ou seja, mais de um terço das obras que deveriam estar em andamento pelo país</a:t>
            </a:r>
            <a:r>
              <a:rPr lang="pt-BR" sz="1400" baseline="0" dirty="0" smtClean="0"/>
              <a:t> está paralisada.</a:t>
            </a:r>
            <a:r>
              <a:rPr lang="pt-BR" sz="1400" dirty="0" smtClean="0"/>
              <a:t> Cerca de 37% não tiveram avanço ou apresentaram baixíssima execução nos últimos três meses analisados em cada caso. Juntas elas alcançam um investimento previsto de R$ 144 bilhões, dos quais R$ 10 bilhões já foram aplicados.</a:t>
            </a:r>
            <a:endParaRPr lang="pt-BR" sz="14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B8B41-2E48-413D-8F28-3AB9A5724188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17731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pt-BR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termos de evolução do índice geral, tem-se melhor perspectiva nos elementos que compõem a Governança.</a:t>
            </a:r>
          </a:p>
          <a:p>
            <a:pPr algn="just"/>
            <a:r>
              <a:rPr lang="pt-BR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evolução mais perceptível ocorreu no mecanismo </a:t>
            </a:r>
            <a:r>
              <a:rPr lang="pt-BR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Estratégia</a:t>
            </a:r>
            <a:r>
              <a:rPr lang="pt-BR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sugerindo amadurecimento na gestão estratégica das organizações públicas. Melhoria nessa área é fortemente positiva, pois influencia a organização como um todo.</a:t>
            </a:r>
            <a:endParaRPr lang="pt-BR" sz="16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59187-4E00-4F17-8379-5ED321B1B210}" type="slidenum">
              <a:rPr lang="pt-BR" smtClean="0"/>
              <a:pPr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90787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figura mostra as organizações por estágio de capacidade na gestão de riscos em contratações.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 dados são preocupantes, pois revelam a baixa maturidade em gestão de riscos em contratações públicas (71% e 67% das organizações</a:t>
            </a:r>
            <a:r>
              <a:rPr lang="pt-BR" sz="16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6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 estágio inicial). Dentro do cenário de governança pública, percebe-se que a deficiência em gerir riscos não abrange apenas a área de gestão de contratações, mas a organização como um todo.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6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questões 2111 e 2112, apesar de tratarem de governança pública, foram incorporadas nesse índice para melhor compreensão dos resultados na gestão dos riscos em contratações. </a:t>
            </a:r>
            <a:r>
              <a:rPr lang="pt-BR" sz="16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questão 4331 abordou a prática de gerir riscos nessa área e a questão 4332 tratou da gestão de riscos realizada em cada contratação.</a:t>
            </a:r>
            <a:endParaRPr lang="pt-BR" sz="16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 algn="just"/>
            <a:endParaRPr lang="pt-BR" sz="16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 algn="just"/>
            <a:r>
              <a: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levantamento realizado em 2017, o quadro era semelhante: 86% das organizações declararam que não estabeleciam diretrizes para gerenciar riscos nas aquisições e 88% não realizavam nenhuma gestão de riscos. Houve alguma evolução, mas há muito o que ser feito pela maioria das entidades.</a:t>
            </a:r>
          </a:p>
          <a:p>
            <a:pPr lvl="0" algn="just"/>
            <a:endParaRPr lang="pt-BR" sz="16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 algn="just"/>
            <a:r>
              <a: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 desconhecimento acerca dos riscos relacionados às suas contratações pode trazer consequências adversas para a organização como:</a:t>
            </a:r>
          </a:p>
          <a:p>
            <a:pPr lvl="0" algn="just"/>
            <a:r>
              <a: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insucesso no alcance das metas da área de gestão de contratações;</a:t>
            </a:r>
          </a:p>
          <a:p>
            <a:pPr lvl="0" algn="just"/>
            <a:r>
              <a: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</a:t>
            </a:r>
            <a:r>
              <a:rPr lang="pt-BR" sz="16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perda de investimento por contratações que não atendem às necessidades da organização;</a:t>
            </a:r>
          </a:p>
          <a:p>
            <a:pPr lvl="0" algn="just"/>
            <a:r>
              <a: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</a:t>
            </a:r>
            <a:r>
              <a:rPr lang="pt-BR" sz="16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impossibilidade de usufruir do objeto da contratação em virtude de falta de preparo da infraestrutura da organização e/ou outras dificuldades como: falta de pessoal capacitado para gerir o contrato e/ou clima organizacional desfavorável; </a:t>
            </a:r>
          </a:p>
          <a:p>
            <a:pPr lvl="0" algn="just"/>
            <a:r>
              <a: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</a:t>
            </a:r>
            <a:r>
              <a:rPr lang="pt-BR" sz="16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gasto indevido de recursos com a manutenção de controles desnecessários ou ineficientes.</a:t>
            </a:r>
          </a:p>
          <a:p>
            <a:pPr algn="just"/>
            <a:endParaRPr lang="pt-BR" sz="16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59187-4E00-4F17-8379-5ED321B1B210}" type="slidenum">
              <a:rPr lang="pt-BR" smtClean="0"/>
              <a:pPr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43019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59187-4E00-4F17-8379-5ED321B1B210}" type="slidenum">
              <a:rPr lang="pt-BR" smtClean="0"/>
              <a:pPr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72973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59187-4E00-4F17-8379-5ED321B1B210}" type="slidenum">
              <a:rPr lang="pt-BR" smtClean="0"/>
              <a:pPr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21212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59187-4E00-4F17-8379-5ED321B1B210}" type="slidenum">
              <a:rPr lang="pt-BR" smtClean="0"/>
              <a:pPr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89647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442913" y="1052513"/>
            <a:ext cx="5953125" cy="334803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B8B41-2E48-413D-8F28-3AB9A5724188}" type="slidenum">
              <a:rPr lang="pt-BR" smtClean="0"/>
              <a:pPr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8883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16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B8B41-2E48-413D-8F28-3AB9A5724188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6245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400" dirty="0" smtClean="0"/>
              <a:t>Das</a:t>
            </a:r>
            <a:r>
              <a:rPr lang="pt-BR" sz="1400" baseline="0" dirty="0" smtClean="0"/>
              <a:t> obras do </a:t>
            </a:r>
            <a:r>
              <a:rPr lang="pt-BR" sz="1400" baseline="0" dirty="0" err="1" smtClean="0"/>
              <a:t>Proinfância</a:t>
            </a:r>
            <a:r>
              <a:rPr lang="pt-BR" sz="1400" baseline="0" dirty="0" smtClean="0"/>
              <a:t> (</a:t>
            </a:r>
            <a:r>
              <a:rPr lang="pt-BR" sz="14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pt-BR" sz="14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rograma Nacional de Reestruturação e Aquisição de Equipamentos para a Rede Escolar Pública de Educação Infantil):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pt-BR" sz="14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1.099 foram</a:t>
            </a:r>
            <a:r>
              <a:rPr lang="pt-BR" sz="14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planejadas, mas não autorizadas;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pt-BR" sz="14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719 estão em estágio de licitação;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pt-BR" sz="14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1.782 em execução;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pt-BR" sz="1600" b="1" i="0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1.788 canceladas, paralisadas, inacabadas ou em formulação e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pt-BR" sz="14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3.476 concluídas.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59187-4E00-4F17-8379-5ED321B1B210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6268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3552" indent="-343552">
              <a:buFont typeface="Arial" panose="020B0604020202020204" pitchFamily="34" charset="0"/>
              <a:buChar char="•"/>
            </a:pPr>
            <a:r>
              <a:rPr lang="pt-BR" sz="1800" dirty="0" smtClean="0">
                <a:latin typeface="+mn-lt"/>
                <a:ea typeface="Roboto" pitchFamily="2" charset="0"/>
              </a:rPr>
              <a:t>Atento à essa realidade, estampada em diversos trabalhos analisados toda a semana nas sessões da Câmara e do Plenário, o TCU iniciou, desde 2012, um grande movimento em prol da melhoria da governança pública.</a:t>
            </a:r>
          </a:p>
          <a:p>
            <a:pPr marL="343552" indent="-343552">
              <a:buFont typeface="Arial" panose="020B0604020202020204" pitchFamily="34" charset="0"/>
              <a:buChar char="•"/>
            </a:pPr>
            <a:r>
              <a:rPr lang="pt-BR" sz="1800" dirty="0" smtClean="0">
                <a:latin typeface="+mn-lt"/>
                <a:ea typeface="Roboto" pitchFamily="2" charset="0"/>
              </a:rPr>
              <a:t>Falar sobre a especialização e coordenações</a:t>
            </a:r>
          </a:p>
          <a:p>
            <a:pPr marL="343552" indent="-343552">
              <a:buFont typeface="Arial" panose="020B0604020202020204" pitchFamily="34" charset="0"/>
              <a:buChar char="•"/>
            </a:pPr>
            <a:r>
              <a:rPr lang="pt-BR" sz="1800" dirty="0" smtClean="0">
                <a:latin typeface="+mn-lt"/>
                <a:ea typeface="Roboto" pitchFamily="2" charset="0"/>
              </a:rPr>
              <a:t>Falar sobre a integração de esforços nas parcerias com os tribunais de contas.</a:t>
            </a:r>
          </a:p>
          <a:p>
            <a:pPr marL="343552" indent="-343552">
              <a:buFont typeface="Arial" panose="020B0604020202020204" pitchFamily="34" charset="0"/>
              <a:buChar char="•"/>
            </a:pPr>
            <a:r>
              <a:rPr lang="pt-BR" sz="1800" dirty="0" smtClean="0">
                <a:latin typeface="+mn-lt"/>
                <a:ea typeface="Roboto" pitchFamily="2" charset="0"/>
              </a:rPr>
              <a:t>Falar sobre a busca das melhores práticas no projeto com a OCDE</a:t>
            </a:r>
          </a:p>
          <a:p>
            <a:endParaRPr lang="pt-BR" sz="1400" dirty="0">
              <a:latin typeface="+mn-lt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59187-4E00-4F17-8379-5ED321B1B210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0310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3552" indent="-343552">
              <a:buFont typeface="Arial" panose="020B0604020202020204" pitchFamily="34" charset="0"/>
              <a:buChar char="•"/>
            </a:pPr>
            <a:r>
              <a:rPr lang="pt-BR" sz="1800" dirty="0" smtClean="0">
                <a:latin typeface="+mn-lt"/>
                <a:ea typeface="Roboto" pitchFamily="2" charset="0"/>
              </a:rPr>
              <a:t>Atento à essa realidade, estampada em diversos trabalhos analisados toda a semana nas sessões da Câmara e do Plenário, o TCU iniciou, desde 2012, um grande movimento em prol da melhoria da governança pública.</a:t>
            </a:r>
          </a:p>
          <a:p>
            <a:pPr marL="343552" indent="-343552">
              <a:buFont typeface="Arial" panose="020B0604020202020204" pitchFamily="34" charset="0"/>
              <a:buChar char="•"/>
            </a:pPr>
            <a:r>
              <a:rPr lang="pt-BR" sz="1800" dirty="0" smtClean="0">
                <a:latin typeface="+mn-lt"/>
                <a:ea typeface="Roboto" pitchFamily="2" charset="0"/>
              </a:rPr>
              <a:t>Falar sobre a especialização e coordenações</a:t>
            </a:r>
          </a:p>
          <a:p>
            <a:pPr marL="343552" indent="-343552">
              <a:buFont typeface="Arial" panose="020B0604020202020204" pitchFamily="34" charset="0"/>
              <a:buChar char="•"/>
            </a:pPr>
            <a:r>
              <a:rPr lang="pt-BR" sz="1800" dirty="0" smtClean="0">
                <a:latin typeface="+mn-lt"/>
                <a:ea typeface="Roboto" pitchFamily="2" charset="0"/>
              </a:rPr>
              <a:t>Falar sobre a integração de esforços nas parcerias com os tribunais de contas.</a:t>
            </a:r>
          </a:p>
          <a:p>
            <a:pPr marL="343552" indent="-343552">
              <a:buFont typeface="Arial" panose="020B0604020202020204" pitchFamily="34" charset="0"/>
              <a:buChar char="•"/>
            </a:pPr>
            <a:r>
              <a:rPr lang="pt-BR" sz="1800" dirty="0" smtClean="0">
                <a:latin typeface="+mn-lt"/>
                <a:ea typeface="Roboto" pitchFamily="2" charset="0"/>
              </a:rPr>
              <a:t>Falar sobre a busca das melhores práticas no projeto com a OCDE</a:t>
            </a:r>
          </a:p>
          <a:p>
            <a:endParaRPr lang="pt-BR" sz="1400" dirty="0">
              <a:latin typeface="+mn-lt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59187-4E00-4F17-8379-5ED321B1B210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8679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16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B8B41-2E48-413D-8F28-3AB9A5724188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16449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883" indent="-171883" defTabSz="916707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pt-BR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E7A82-B323-49C6-B9B0-7BA3C423F642}" type="slidenum">
              <a:rPr lang="pt-BR" altLang="pt-BR" smtClean="0"/>
              <a:pPr/>
              <a:t>9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84360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202C0-460D-412F-87E0-07A457B60B12}" type="datetimeFigureOut">
              <a:rPr lang="pt-BR" smtClean="0"/>
              <a:pPr/>
              <a:t>20/11/2019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EB895-DBDC-49F0-BCB2-536EE389CED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1170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202C0-460D-412F-87E0-07A457B60B12}" type="datetimeFigureOut">
              <a:rPr lang="pt-BR" smtClean="0"/>
              <a:pPr/>
              <a:t>20/11/2019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EB895-DBDC-49F0-BCB2-536EE389CED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3356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202C0-460D-412F-87E0-07A457B60B12}" type="datetimeFigureOut">
              <a:rPr lang="pt-BR" smtClean="0"/>
              <a:pPr/>
              <a:t>20/11/2019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EB895-DBDC-49F0-BCB2-536EE389CED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5982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202C0-460D-412F-87E0-07A457B60B12}" type="datetimeFigureOut">
              <a:rPr lang="pt-BR" smtClean="0"/>
              <a:pPr/>
              <a:t>20/11/2019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EB895-DBDC-49F0-BCB2-536EE389CED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5847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202C0-460D-412F-87E0-07A457B60B12}" type="datetimeFigureOut">
              <a:rPr lang="pt-BR" smtClean="0"/>
              <a:pPr/>
              <a:t>20/11/2019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EB895-DBDC-49F0-BCB2-536EE389CED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2853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202C0-460D-412F-87E0-07A457B60B12}" type="datetimeFigureOut">
              <a:rPr lang="pt-BR" smtClean="0"/>
              <a:pPr/>
              <a:t>20/11/2019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EB895-DBDC-49F0-BCB2-536EE389CED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3684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202C0-460D-412F-87E0-07A457B60B12}" type="datetimeFigureOut">
              <a:rPr lang="pt-BR" smtClean="0"/>
              <a:pPr/>
              <a:t>20/11/2019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EB895-DBDC-49F0-BCB2-536EE389CED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4449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202C0-460D-412F-87E0-07A457B60B12}" type="datetimeFigureOut">
              <a:rPr lang="pt-BR" smtClean="0"/>
              <a:pPr/>
              <a:t>20/11/2019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EB895-DBDC-49F0-BCB2-536EE389CED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8956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202C0-460D-412F-87E0-07A457B60B12}" type="datetimeFigureOut">
              <a:rPr lang="pt-BR" smtClean="0"/>
              <a:pPr/>
              <a:t>20/11/2019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EB895-DBDC-49F0-BCB2-536EE389CED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6758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202C0-460D-412F-87E0-07A457B60B12}" type="datetimeFigureOut">
              <a:rPr lang="pt-BR" smtClean="0"/>
              <a:pPr/>
              <a:t>20/11/2019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EB895-DBDC-49F0-BCB2-536EE389CED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3020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202C0-460D-412F-87E0-07A457B60B12}" type="datetimeFigureOut">
              <a:rPr lang="pt-BR" smtClean="0"/>
              <a:pPr/>
              <a:t>20/11/2019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EB895-DBDC-49F0-BCB2-536EE389CED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0023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F202C0-460D-412F-87E0-07A457B60B12}" type="datetimeFigureOut">
              <a:rPr lang="pt-BR" smtClean="0"/>
              <a:pPr/>
              <a:t>20/11/2019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EB895-DBDC-49F0-BCB2-536EE389CED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9176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6.emf"/><Relationship Id="rId4" Type="http://schemas.openxmlformats.org/officeDocument/2006/relationships/package" Target="../embeddings/Planilha_do_Microsoft_Excel1.xlsx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ragogi.al.leg.br/leis/legislacao-municipal/leis-2018-1/lei-no-675-2019-de-21-de-maio-de-2019/view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sinj.df.gov.br/sinj/Norma/5961832d2d6948a38fd8168088a7ed5b/Decreto_39736_28_03_2019.html" TargetMode="External"/><Relationship Id="rId4" Type="http://schemas.openxmlformats.org/officeDocument/2006/relationships/hyperlink" Target="http://www.planalto.gov.br/ccivil_03/_ato2015-2018/2017/decreto/D9203.htm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2.jpe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Resultado de imagem para leme do navi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0"/>
            <a:ext cx="12192000" cy="914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83234" y="933450"/>
            <a:ext cx="6722466" cy="2039352"/>
          </a:xfrm>
        </p:spPr>
        <p:txBody>
          <a:bodyPr>
            <a:noAutofit/>
          </a:bodyPr>
          <a:lstStyle/>
          <a:p>
            <a:pPr algn="ctr"/>
            <a:r>
              <a:rPr lang="pt-BR" sz="4400" b="1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GOVERNANÇA PÚBLICA </a:t>
            </a:r>
            <a:br>
              <a:rPr lang="pt-BR" sz="4400" b="1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</a:br>
            <a:r>
              <a:rPr lang="pt-BR" sz="4400" b="1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PARA TRANSFORMAR O BRASIL</a:t>
            </a:r>
            <a:endParaRPr lang="pt-BR" sz="4400" b="1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831234" y="5606140"/>
            <a:ext cx="3149019" cy="1209323"/>
          </a:xfrm>
        </p:spPr>
        <p:txBody>
          <a:bodyPr>
            <a:normAutofit fontScale="70000" lnSpcReduction="20000"/>
          </a:bodyPr>
          <a:lstStyle/>
          <a:p>
            <a:pPr algn="r"/>
            <a:endParaRPr lang="pt-BR" sz="2800" dirty="0" smtClean="0">
              <a:solidFill>
                <a:schemeClr val="tx1"/>
              </a:solidFill>
            </a:endParaRPr>
          </a:p>
          <a:p>
            <a:pPr algn="r"/>
            <a:r>
              <a:rPr lang="pt-BR" sz="3600" b="1" dirty="0" smtClean="0">
                <a:solidFill>
                  <a:srgbClr val="F3ECE2"/>
                </a:solidFill>
                <a:latin typeface="Roboto" pitchFamily="2" charset="0"/>
                <a:ea typeface="Roboto" pitchFamily="2" charset="0"/>
              </a:rPr>
              <a:t>AUGUSTO NARDES</a:t>
            </a:r>
          </a:p>
          <a:p>
            <a:pPr algn="r"/>
            <a:r>
              <a:rPr lang="pt-BR" sz="2300" b="1" dirty="0" smtClean="0">
                <a:solidFill>
                  <a:srgbClr val="F3ECE2"/>
                </a:solidFill>
                <a:latin typeface="Roboto" pitchFamily="2" charset="0"/>
                <a:ea typeface="Roboto" pitchFamily="2" charset="0"/>
              </a:rPr>
              <a:t>MINISTRO DO TCU</a:t>
            </a:r>
            <a:endParaRPr lang="pt-BR" sz="2300" b="1" dirty="0">
              <a:solidFill>
                <a:srgbClr val="F3ECE2"/>
              </a:solidFill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7145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Navio, Naufrágio, Aventura, Configuração, Barc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3891668"/>
            <a:ext cx="19178955" cy="1078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166556" y="1755802"/>
            <a:ext cx="9203396" cy="1938992"/>
          </a:xfrm>
          <a:prstGeom prst="rect">
            <a:avLst/>
          </a:prstGeom>
          <a:solidFill>
            <a:srgbClr val="0A4567"/>
          </a:solidFill>
        </p:spPr>
        <p:txBody>
          <a:bodyPr wrap="square">
            <a:spAutoFit/>
          </a:bodyPr>
          <a:lstStyle/>
          <a:p>
            <a:pPr algn="just"/>
            <a:r>
              <a:rPr lang="pt-BR" sz="2400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RECOMENDOU À </a:t>
            </a:r>
            <a:r>
              <a:rPr lang="pt-BR" sz="2400" b="1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CASA CIVIL</a:t>
            </a:r>
            <a:r>
              <a:rPr lang="pt-BR" sz="2400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, </a:t>
            </a:r>
            <a:r>
              <a:rPr lang="pt-BR" sz="2400" b="1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CNJ</a:t>
            </a:r>
            <a:r>
              <a:rPr lang="pt-BR" sz="2400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E </a:t>
            </a:r>
            <a:r>
              <a:rPr lang="pt-BR" sz="2400" b="1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CNMP</a:t>
            </a:r>
            <a:r>
              <a:rPr lang="pt-BR" sz="2400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QUE ELABORASSEM </a:t>
            </a:r>
            <a:r>
              <a:rPr lang="pt-BR" sz="2400" b="1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MODELO DE GOVERNANÇA:</a:t>
            </a:r>
            <a:r>
              <a:rPr lang="pt-BR" sz="2400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pt-BR" sz="2400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PRINCÍPIOS, ESTRATÉGIA, GESTÃO DE RISCOS, AUDITORIA INTERNA, RESPONSABILIDADE DA LIDERANÇA E DO CONSELHO (OU DA AUTORIDADE SUPERVISORA).</a:t>
            </a:r>
            <a:endParaRPr lang="pt-BR" sz="24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1759675" y="6488668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latin typeface="Roboto" pitchFamily="2" charset="0"/>
                <a:ea typeface="Roboto" pitchFamily="2" charset="0"/>
              </a:rPr>
              <a:t>10</a:t>
            </a:r>
            <a:endParaRPr lang="pt-BR" b="1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699911" y="135695"/>
            <a:ext cx="11059764" cy="769441"/>
          </a:xfrm>
          <a:prstGeom prst="rect">
            <a:avLst/>
          </a:prstGeom>
          <a:solidFill>
            <a:srgbClr val="0A4567"/>
          </a:solidFill>
        </p:spPr>
        <p:txBody>
          <a:bodyPr wrap="square" rtlCol="0">
            <a:spAutoFit/>
          </a:bodyPr>
          <a:lstStyle/>
          <a:p>
            <a:r>
              <a:rPr lang="pt-BR" sz="4400" b="1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ACÓRDÃO 1273/2015 – TCU - PLENÁRIO</a:t>
            </a:r>
            <a:endParaRPr lang="pt-BR" sz="4400" b="1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2556279" y="4332334"/>
            <a:ext cx="9203396" cy="1200329"/>
          </a:xfrm>
          <a:prstGeom prst="rect">
            <a:avLst/>
          </a:prstGeom>
          <a:solidFill>
            <a:srgbClr val="0A4567"/>
          </a:solidFill>
        </p:spPr>
        <p:txBody>
          <a:bodyPr wrap="square">
            <a:spAutoFit/>
          </a:bodyPr>
          <a:lstStyle/>
          <a:p>
            <a:pPr algn="just"/>
            <a:r>
              <a:rPr lang="pt-BR" sz="2400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SUGERIU AO </a:t>
            </a:r>
            <a:r>
              <a:rPr lang="pt-BR" sz="2400" b="1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SENADO FEDERAL </a:t>
            </a:r>
            <a:r>
              <a:rPr lang="pt-BR" sz="2400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E </a:t>
            </a:r>
            <a:r>
              <a:rPr lang="pt-BR" sz="2400" b="1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CÂMARA DOS DEPUTADOS </a:t>
            </a:r>
            <a:r>
              <a:rPr lang="pt-BR" sz="2400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QUE AVALIASSEM A POSSIBILIDADE DE DISCUTIR </a:t>
            </a:r>
            <a:r>
              <a:rPr lang="pt-BR" sz="2400" b="1" u="sng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ANTEPROJETO DE LEI (NACIONAL)</a:t>
            </a:r>
            <a:r>
              <a:rPr lang="pt-BR" sz="2400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COM MODELO DE GOVERNANÇA</a:t>
            </a:r>
            <a:endParaRPr lang="pt-BR" sz="24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93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ço Reservado para Conteúdo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5531896"/>
              </p:ext>
            </p:extLst>
          </p:nvPr>
        </p:nvGraphicFramePr>
        <p:xfrm>
          <a:off x="1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Planilha" r:id="rId4" imgW="9601164" imgH="5136019" progId="Excel.Sheet.12">
                  <p:embed/>
                </p:oleObj>
              </mc:Choice>
              <mc:Fallback>
                <p:oleObj name="Planilha" r:id="rId4" imgW="9601164" imgH="5136019" progId="Excel.Sheet.12">
                  <p:embed/>
                  <p:pic>
                    <p:nvPicPr>
                      <p:cNvPr id="0" name="Picture 2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0"/>
                        <a:ext cx="12192000" cy="6858000"/>
                      </a:xfrm>
                      <a:prstGeom prst="rect">
                        <a:avLst/>
                      </a:prstGeom>
                      <a:solidFill>
                        <a:srgbClr val="FAFAFA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039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m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5737738"/>
            <a:ext cx="20477019" cy="1296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999326" y="3731174"/>
            <a:ext cx="869108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lvl="1" algn="ctr"/>
            <a:r>
              <a:rPr lang="pt-BR" sz="4000" b="1" dirty="0">
                <a:solidFill>
                  <a:schemeClr val="bg1"/>
                </a:solidFill>
              </a:rPr>
              <a:t>DECRETO </a:t>
            </a:r>
            <a:r>
              <a:rPr lang="pt-BR" sz="4000" b="1" dirty="0" smtClean="0">
                <a:solidFill>
                  <a:schemeClr val="bg1"/>
                </a:solidFill>
              </a:rPr>
              <a:t>9.203/2017</a:t>
            </a:r>
            <a:endParaRPr lang="pt-BR" sz="4000" b="1" dirty="0">
              <a:solidFill>
                <a:schemeClr val="bg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1759675" y="6488668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Roboto" pitchFamily="2" charset="0"/>
                <a:ea typeface="Roboto" pitchFamily="2" charset="0"/>
              </a:rPr>
              <a:t>11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999325" y="766482"/>
            <a:ext cx="8813748" cy="25853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2400" b="1">
                <a:solidFill>
                  <a:schemeClr val="bg1"/>
                </a:solidFill>
                <a:latin typeface="Century Gothic" panose="020B0502020202020204" pitchFamily="34" charset="0"/>
                <a:ea typeface="Roboto" pitchFamily="2" charset="0"/>
              </a:defRPr>
            </a:lvl1pPr>
          </a:lstStyle>
          <a:p>
            <a:pPr algn="ctr"/>
            <a:r>
              <a:rPr lang="pt-BR" sz="5400" u="sng" dirty="0">
                <a:solidFill>
                  <a:srgbClr val="FFFF00"/>
                </a:solidFill>
              </a:rPr>
              <a:t>2017</a:t>
            </a:r>
          </a:p>
          <a:p>
            <a:pPr algn="ctr"/>
            <a:r>
              <a:rPr lang="pt-BR" sz="5400" dirty="0"/>
              <a:t>POLÍTICA NACIONAL DE GOVERNANÇA PÚBLICA</a:t>
            </a:r>
          </a:p>
        </p:txBody>
      </p:sp>
      <p:sp>
        <p:nvSpPr>
          <p:cNvPr id="10" name="Retângulo 9"/>
          <p:cNvSpPr/>
          <p:nvPr/>
        </p:nvSpPr>
        <p:spPr>
          <a:xfrm>
            <a:off x="999325" y="4597007"/>
            <a:ext cx="8691084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lvl="1" algn="ctr"/>
            <a:r>
              <a:rPr lang="pt-BR" sz="4000" b="1" dirty="0" smtClean="0">
                <a:solidFill>
                  <a:schemeClr val="bg1"/>
                </a:solidFill>
              </a:rPr>
              <a:t>PROJETO DE LEI 9.163/2017</a:t>
            </a:r>
            <a:endParaRPr lang="pt-BR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45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84841" y="1"/>
            <a:ext cx="12276841" cy="685800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4665307" y="97372"/>
            <a:ext cx="35144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800" b="1" u="sng" dirty="0" smtClean="0">
                <a:solidFill>
                  <a:srgbClr val="FFFF00"/>
                </a:solidFill>
              </a:rPr>
              <a:t>2019</a:t>
            </a:r>
            <a:endParaRPr lang="pt-BR" sz="8800" b="1" u="sng" dirty="0">
              <a:solidFill>
                <a:srgbClr val="FFFF00"/>
              </a:solidFill>
            </a:endParaRPr>
          </a:p>
        </p:txBody>
      </p:sp>
      <p:sp>
        <p:nvSpPr>
          <p:cNvPr id="9" name="Retângulo de cantos arredondados 8"/>
          <p:cNvSpPr/>
          <p:nvPr/>
        </p:nvSpPr>
        <p:spPr>
          <a:xfrm>
            <a:off x="3676454" y="3513636"/>
            <a:ext cx="4427850" cy="296251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latin typeface="Century Gothic" panose="020B0502020202020204" pitchFamily="34" charset="0"/>
                <a:ea typeface="Roboto" pitchFamily="2" charset="0"/>
              </a:rPr>
              <a:t>G</a:t>
            </a:r>
            <a:r>
              <a:rPr lang="pt-BR" sz="2800" b="1" dirty="0" smtClean="0">
                <a:latin typeface="Century Gothic" panose="020B0502020202020204" pitchFamily="34" charset="0"/>
                <a:ea typeface="Roboto" pitchFamily="2" charset="0"/>
              </a:rPr>
              <a:t>rande perspectiva de consolidação da Governança no âmbito federal – requisito para Brasil entrar na OCDE</a:t>
            </a:r>
            <a:endParaRPr lang="pt-BR" sz="2800" b="1" dirty="0">
              <a:latin typeface="Century Gothic" panose="020B0502020202020204" pitchFamily="34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8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m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0558"/>
            <a:ext cx="12192000" cy="772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5269784" y="0"/>
            <a:ext cx="6800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u="sng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BOAS PERSPECTIVAS PARA A GOVERNANÇA</a:t>
            </a:r>
            <a:endParaRPr lang="pt-BR" sz="3600" b="1" u="sng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tângulo de cantos arredondados 4"/>
          <p:cNvSpPr/>
          <p:nvPr/>
        </p:nvSpPr>
        <p:spPr>
          <a:xfrm>
            <a:off x="307284" y="897383"/>
            <a:ext cx="5326598" cy="210840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SENADO / CÂMARA DOS DEPUTADOS / UNALE</a:t>
            </a:r>
            <a:endParaRPr lang="pt-BR" sz="3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tângulo de cantos arredondados 5"/>
          <p:cNvSpPr/>
          <p:nvPr/>
        </p:nvSpPr>
        <p:spPr>
          <a:xfrm>
            <a:off x="307285" y="4261319"/>
            <a:ext cx="5326597" cy="125466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JUDICIÁRIO E MINISTÉRIO PÚBLICO</a:t>
            </a:r>
            <a:endParaRPr lang="pt-BR" sz="3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tângulo de cantos arredondados 6"/>
          <p:cNvSpPr/>
          <p:nvPr/>
        </p:nvSpPr>
        <p:spPr>
          <a:xfrm>
            <a:off x="307285" y="3237015"/>
            <a:ext cx="5326598" cy="775504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CNM</a:t>
            </a:r>
            <a:endParaRPr lang="pt-BR" sz="3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tângulo de cantos arredondados 7"/>
          <p:cNvSpPr/>
          <p:nvPr/>
        </p:nvSpPr>
        <p:spPr>
          <a:xfrm>
            <a:off x="307285" y="5764779"/>
            <a:ext cx="5444584" cy="775504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DF E ESTADOS</a:t>
            </a:r>
            <a:endParaRPr lang="pt-BR" sz="3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97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m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0558"/>
            <a:ext cx="12192000" cy="772160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57287" y="-234175"/>
            <a:ext cx="9877425" cy="210758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Retângulo de cantos arredondados 3"/>
          <p:cNvSpPr/>
          <p:nvPr/>
        </p:nvSpPr>
        <p:spPr>
          <a:xfrm>
            <a:off x="1157287" y="2292862"/>
            <a:ext cx="5328139" cy="1879017"/>
          </a:xfrm>
          <a:prstGeom prst="roundRect">
            <a:avLst/>
          </a:prstGeom>
          <a:solidFill>
            <a:srgbClr val="2C385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/>
              <a:t>I</a:t>
            </a:r>
            <a:r>
              <a:rPr lang="pt-BR" sz="3200" b="1" dirty="0" smtClean="0"/>
              <a:t>mplementação da Resolução ATRICON </a:t>
            </a:r>
          </a:p>
          <a:p>
            <a:pPr algn="ctr"/>
            <a:r>
              <a:rPr lang="pt-BR" sz="3200" b="1" dirty="0" smtClean="0"/>
              <a:t>nº 12, de 30/11/2018</a:t>
            </a:r>
          </a:p>
        </p:txBody>
      </p:sp>
      <p:sp>
        <p:nvSpPr>
          <p:cNvPr id="5" name="Retângulo 4"/>
          <p:cNvSpPr/>
          <p:nvPr/>
        </p:nvSpPr>
        <p:spPr>
          <a:xfrm>
            <a:off x="1157287" y="4406788"/>
            <a:ext cx="5328139" cy="2589345"/>
          </a:xfrm>
          <a:prstGeom prst="rect">
            <a:avLst/>
          </a:prstGeom>
          <a:solidFill>
            <a:srgbClr val="2C385E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/>
              <a:t>A</a:t>
            </a:r>
            <a:r>
              <a:rPr lang="pt-BR" sz="2800" b="1" dirty="0" smtClean="0"/>
              <a:t>prova as diretrizes de controle externo ATRICON nº 3303/2018 relacionadas à temática “Governança nos Tribunais de Contas” </a:t>
            </a:r>
            <a:endParaRPr lang="pt-BR" sz="2800" b="1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81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Resultado de imagem para leme do nav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14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ipse 2"/>
          <p:cNvSpPr/>
          <p:nvPr/>
        </p:nvSpPr>
        <p:spPr>
          <a:xfrm>
            <a:off x="1013297" y="4714674"/>
            <a:ext cx="10330775" cy="171206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>
                <a:solidFill>
                  <a:schemeClr val="tx1"/>
                </a:solidFill>
              </a:rPr>
              <a:t>Maragogi/AL</a:t>
            </a:r>
          </a:p>
          <a:p>
            <a:pPr algn="ctr"/>
            <a:r>
              <a:rPr lang="pt-BR" sz="2000" b="1" dirty="0">
                <a:solidFill>
                  <a:schemeClr val="tx1"/>
                </a:solidFill>
              </a:rPr>
              <a:t>LEI Nº 675/2019 DE 21 DE MAIO DE </a:t>
            </a:r>
            <a:r>
              <a:rPr lang="pt-BR" sz="2000" b="1" dirty="0" smtClean="0">
                <a:solidFill>
                  <a:schemeClr val="tx1"/>
                </a:solidFill>
              </a:rPr>
              <a:t>2019</a:t>
            </a:r>
            <a:endParaRPr lang="pt-BR" sz="2000" b="1" dirty="0">
              <a:solidFill>
                <a:schemeClr val="tx1"/>
              </a:solidFill>
            </a:endParaRPr>
          </a:p>
          <a:p>
            <a:pPr algn="ctr"/>
            <a:r>
              <a:rPr lang="pt-BR" sz="2000" dirty="0">
                <a:hlinkClick r:id="rId3"/>
              </a:rPr>
              <a:t>https://www.maragogi.al.leg.br/leis/legislacao-municipal/leis-2018-1/lei-no-675-2019-de-21-de-maio-de-2019/view</a:t>
            </a:r>
            <a:endParaRPr lang="pt-BR" sz="2000" b="1" dirty="0" smtClean="0">
              <a:solidFill>
                <a:schemeClr val="tx1"/>
              </a:solidFill>
            </a:endParaRPr>
          </a:p>
        </p:txBody>
      </p:sp>
      <p:sp>
        <p:nvSpPr>
          <p:cNvPr id="4" name="Elipse 3"/>
          <p:cNvSpPr/>
          <p:nvPr/>
        </p:nvSpPr>
        <p:spPr>
          <a:xfrm>
            <a:off x="1013297" y="496111"/>
            <a:ext cx="10165404" cy="167315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>
              <a:spcBef>
                <a:spcPts val="600"/>
              </a:spcBef>
            </a:pPr>
            <a:r>
              <a:rPr lang="pt-BR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Presidência da República</a:t>
            </a:r>
          </a:p>
          <a:p>
            <a:pPr lvl="1" algn="ctr">
              <a:spcBef>
                <a:spcPts val="600"/>
              </a:spcBef>
            </a:pPr>
            <a:r>
              <a:rPr lang="pt-BR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DECRETO 9.203/2017</a:t>
            </a:r>
          </a:p>
          <a:p>
            <a:pPr lvl="1" algn="ctr">
              <a:spcBef>
                <a:spcPts val="600"/>
              </a:spcBef>
            </a:pPr>
            <a:r>
              <a:rPr lang="pt-BR" sz="2000" dirty="0">
                <a:hlinkClick r:id="rId4"/>
              </a:rPr>
              <a:t>http://www.planalto.gov.br/ccivil_03/_ato2015-2018/2017/decreto/D9203.htm</a:t>
            </a:r>
            <a:endParaRPr lang="pt-BR" sz="2000" b="1" dirty="0">
              <a:solidFill>
                <a:srgbClr val="002060"/>
              </a:solidFill>
              <a:latin typeface="Times New Roman" panose="02020603050405020304" pitchFamily="18" charset="0"/>
              <a:ea typeface="Roboto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Elipse 4"/>
          <p:cNvSpPr/>
          <p:nvPr/>
        </p:nvSpPr>
        <p:spPr>
          <a:xfrm>
            <a:off x="1306749" y="2665379"/>
            <a:ext cx="9578501" cy="165045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>
                <a:solidFill>
                  <a:schemeClr val="tx1"/>
                </a:solidFill>
              </a:rPr>
              <a:t>Distrito Federal</a:t>
            </a:r>
          </a:p>
          <a:p>
            <a:pPr algn="ctr"/>
            <a:r>
              <a:rPr lang="pt-BR" sz="2000" b="1" dirty="0" smtClean="0">
                <a:solidFill>
                  <a:schemeClr val="tx1"/>
                </a:solidFill>
              </a:rPr>
              <a:t>DECRETO </a:t>
            </a:r>
            <a:r>
              <a:rPr lang="pt-BR" sz="2000" b="1" dirty="0">
                <a:solidFill>
                  <a:schemeClr val="tx1"/>
                </a:solidFill>
              </a:rPr>
              <a:t>N° 39.736, DE 28 DE MARÇO DE </a:t>
            </a:r>
            <a:r>
              <a:rPr lang="pt-BR" sz="2000" b="1" dirty="0" smtClean="0">
                <a:solidFill>
                  <a:schemeClr val="tx1"/>
                </a:solidFill>
              </a:rPr>
              <a:t>2019</a:t>
            </a:r>
          </a:p>
          <a:p>
            <a:r>
              <a:rPr lang="pt-BR" dirty="0">
                <a:hlinkClick r:id="rId5"/>
              </a:rPr>
              <a:t>http://www.sinj.df.gov.br/sinj/Norma/5961832d2d6948a38fd8168088a7ed5b/Decreto_39736_28_03_2019.html</a:t>
            </a:r>
            <a:endParaRPr lang="pt-B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8277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sultado de imagem para AYRTON SENNA NO PODI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098"/>
            <a:ext cx="13296900" cy="747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3256994" y="994044"/>
            <a:ext cx="6164827" cy="1384995"/>
          </a:xfrm>
          <a:prstGeom prst="rect">
            <a:avLst/>
          </a:prstGeom>
          <a:solidFill>
            <a:srgbClr val="F2F5FA"/>
          </a:solidFill>
        </p:spPr>
        <p:txBody>
          <a:bodyPr wrap="square">
            <a:spAutoFit/>
          </a:bodyPr>
          <a:lstStyle/>
          <a:p>
            <a:pPr algn="ctr"/>
            <a:r>
              <a:rPr lang="pt-BR" sz="2800" b="1" dirty="0" smtClean="0">
                <a:latin typeface="Times New Roman" panose="02020603050405020304" pitchFamily="18" charset="0"/>
              </a:rPr>
              <a:t>RESPONSABILIDADE</a:t>
            </a:r>
          </a:p>
          <a:p>
            <a:pPr algn="ctr"/>
            <a:r>
              <a:rPr lang="pt-BR" sz="2800" b="1" dirty="0" smtClean="0">
                <a:latin typeface="Times New Roman" panose="02020603050405020304" pitchFamily="18" charset="0"/>
              </a:rPr>
              <a:t> SECRETÁRIOS E </a:t>
            </a:r>
          </a:p>
          <a:p>
            <a:pPr algn="ctr"/>
            <a:r>
              <a:rPr lang="pt-BR" sz="2800" b="1" dirty="0" smtClean="0">
                <a:latin typeface="Times New Roman" panose="02020603050405020304" pitchFamily="18" charset="0"/>
              </a:rPr>
              <a:t>ALTA LIDERANÇA</a:t>
            </a:r>
            <a:endParaRPr lang="pt-BR" sz="2800" b="1" dirty="0"/>
          </a:p>
        </p:txBody>
      </p:sp>
      <p:sp>
        <p:nvSpPr>
          <p:cNvPr id="2" name="Retângulo 1"/>
          <p:cNvSpPr/>
          <p:nvPr/>
        </p:nvSpPr>
        <p:spPr>
          <a:xfrm>
            <a:off x="3539612" y="3393181"/>
            <a:ext cx="5599590" cy="1384995"/>
          </a:xfrm>
          <a:prstGeom prst="rect">
            <a:avLst/>
          </a:prstGeom>
          <a:solidFill>
            <a:srgbClr val="F2F5FA"/>
          </a:solidFill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GOVERNANÇA COM FOCO NO RESULTADO E MELHORIA DO DESEMPENHO</a:t>
            </a:r>
          </a:p>
        </p:txBody>
      </p:sp>
    </p:spTree>
    <p:extLst>
      <p:ext uri="{BB962C8B-B14F-4D97-AF65-F5344CB8AC3E}">
        <p14:creationId xmlns:p14="http://schemas.microsoft.com/office/powerpoint/2010/main" val="5458502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Resultado de imagem para AYRTON SENNA NO PODI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098"/>
            <a:ext cx="13296900" cy="747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42" name="Espaço Reservado para Conteúdo 2"/>
          <p:cNvSpPr>
            <a:spLocks noGrp="1"/>
          </p:cNvSpPr>
          <p:nvPr>
            <p:ph idx="1"/>
          </p:nvPr>
        </p:nvSpPr>
        <p:spPr>
          <a:xfrm>
            <a:off x="1524000" y="242048"/>
            <a:ext cx="10188388" cy="1182104"/>
          </a:xfrm>
          <a:solidFill>
            <a:srgbClr val="B7C3B9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marL="0" indent="0" algn="ctr">
              <a:spcBef>
                <a:spcPct val="0"/>
              </a:spcBef>
              <a:buNone/>
            </a:pPr>
            <a:r>
              <a:rPr lang="pt-BR" altLang="pt-BR" sz="4800" b="1" dirty="0" smtClean="0">
                <a:solidFill>
                  <a:srgbClr val="0128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 QUE UMA POLÍTICA GOVERNANÇA?</a:t>
            </a:r>
            <a:endParaRPr lang="pt-BR" altLang="pt-BR" sz="4800" b="1" dirty="0">
              <a:solidFill>
                <a:srgbClr val="01285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43" name="Rectangle 5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8B8E390D-BCB1-4A37-9C5D-6C5F120A6599}" type="slidenum">
              <a:rPr lang="pt-BR" altLang="pt-BR" sz="90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18</a:t>
            </a:fld>
            <a:endParaRPr lang="pt-BR" altLang="pt-BR" sz="900" dirty="0">
              <a:solidFill>
                <a:srgbClr val="898989"/>
              </a:solidFill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863621" y="4583393"/>
            <a:ext cx="10383498" cy="2138082"/>
            <a:chOff x="2006623" y="4936278"/>
            <a:chExt cx="7620772" cy="1436982"/>
          </a:xfrm>
        </p:grpSpPr>
        <p:sp>
          <p:nvSpPr>
            <p:cNvPr id="3" name="Fluxograma: Fita perfurada 2"/>
            <p:cNvSpPr/>
            <p:nvPr/>
          </p:nvSpPr>
          <p:spPr>
            <a:xfrm>
              <a:off x="4217312" y="4936278"/>
              <a:ext cx="5410083" cy="1436982"/>
            </a:xfrm>
            <a:prstGeom prst="flowChartPunchedTape">
              <a:avLst/>
            </a:prstGeom>
            <a:solidFill>
              <a:srgbClr val="B7C3B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2800" b="1" dirty="0" smtClean="0">
                  <a:solidFill>
                    <a:srgbClr val="01285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CRIAR VALOR – ENTREGAR SERVIÇOS E POLÍTICAS PÚBLICAS DE QUALIDADE AOS CIDADÃOS</a:t>
              </a:r>
              <a:endParaRPr lang="pt-BR" sz="2800" b="1" dirty="0">
                <a:solidFill>
                  <a:srgbClr val="01285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2647" name="Picture 2" descr="C:\Users\Claudio\AppData\Local\Microsoft\Windows\Temporary Internet Files\Content.IE5\V91L56R4\MC900318860[1].wmf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6623" y="5178808"/>
              <a:ext cx="1842251" cy="1160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upo 4"/>
          <p:cNvGrpSpPr/>
          <p:nvPr/>
        </p:nvGrpSpPr>
        <p:grpSpPr>
          <a:xfrm>
            <a:off x="6648450" y="1828459"/>
            <a:ext cx="5063938" cy="2696738"/>
            <a:chOff x="6648450" y="1424152"/>
            <a:chExt cx="5063938" cy="3201635"/>
          </a:xfrm>
          <a:solidFill>
            <a:srgbClr val="B7C3B9"/>
          </a:solidFill>
        </p:grpSpPr>
        <p:sp>
          <p:nvSpPr>
            <p:cNvPr id="7" name="Retângulo de cantos arredondados 6"/>
            <p:cNvSpPr/>
            <p:nvPr/>
          </p:nvSpPr>
          <p:spPr>
            <a:xfrm>
              <a:off x="6648450" y="1424152"/>
              <a:ext cx="5063938" cy="3201635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/>
            <a:lstStyle/>
            <a:p>
              <a:pPr algn="ctr">
                <a:defRPr/>
              </a:pPr>
              <a:r>
                <a:rPr lang="pt-BR" sz="2800" b="1" dirty="0" smtClean="0">
                  <a:solidFill>
                    <a:srgbClr val="01285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EVITAR DESVIOS, FRAUDES E CORRUPÇÃO</a:t>
              </a:r>
              <a:endParaRPr lang="pt-BR" sz="2800" b="1" dirty="0">
                <a:solidFill>
                  <a:srgbClr val="01285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2648" name="Imagem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1555" y="2955976"/>
              <a:ext cx="4192245" cy="142407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upo 3"/>
          <p:cNvGrpSpPr/>
          <p:nvPr/>
        </p:nvGrpSpPr>
        <p:grpSpPr>
          <a:xfrm>
            <a:off x="1524000" y="1828459"/>
            <a:ext cx="4903126" cy="2696738"/>
            <a:chOff x="1524001" y="1424152"/>
            <a:chExt cx="4903126" cy="3295766"/>
          </a:xfrm>
          <a:solidFill>
            <a:srgbClr val="B7C3B9"/>
          </a:solidFill>
        </p:grpSpPr>
        <p:sp>
          <p:nvSpPr>
            <p:cNvPr id="2" name="Retângulo de cantos arredondados 1"/>
            <p:cNvSpPr/>
            <p:nvPr/>
          </p:nvSpPr>
          <p:spPr>
            <a:xfrm>
              <a:off x="1524001" y="1424152"/>
              <a:ext cx="4903126" cy="3295766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/>
            <a:lstStyle/>
            <a:p>
              <a:pPr algn="ctr">
                <a:defRPr/>
              </a:pPr>
              <a:r>
                <a:rPr lang="pt-BR" sz="2800" b="1" dirty="0" smtClean="0">
                  <a:solidFill>
                    <a:srgbClr val="01285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EFICIÊNCIA, EFICÁCIA E EFETIVIDADE NO USO DOS RECURSOS PÚBLICOS</a:t>
              </a:r>
              <a:endParaRPr lang="pt-BR" sz="2800" b="1" dirty="0">
                <a:solidFill>
                  <a:srgbClr val="01285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2649" name="Imagem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4058" y="3734517"/>
              <a:ext cx="3546445" cy="9854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3357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chemeClr val="bg1"/>
                </a:solidFill>
              </a:rPr>
              <a:t>Dez Passos para a Boa Governança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9272" y="717191"/>
            <a:ext cx="2288672" cy="233204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89197" y="1257229"/>
            <a:ext cx="2329824" cy="233204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62798" y="1746582"/>
            <a:ext cx="2324547" cy="233204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65577" y="1257230"/>
            <a:ext cx="2277389" cy="233204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917808" y="894205"/>
            <a:ext cx="2176546" cy="215503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34331" y="3687221"/>
            <a:ext cx="2313613" cy="2083557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589198" y="4200176"/>
            <a:ext cx="2329824" cy="212932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060276" y="4668529"/>
            <a:ext cx="2363044" cy="210758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564573" y="4211046"/>
            <a:ext cx="2278393" cy="210758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913150" y="3687221"/>
            <a:ext cx="2181204" cy="227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38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4" cstate="print"/>
          <a:srcRect r="49677" b="23329"/>
          <a:stretch/>
        </p:blipFill>
        <p:spPr>
          <a:xfrm>
            <a:off x="8354715" y="3806111"/>
            <a:ext cx="3915040" cy="3013107"/>
          </a:xfrm>
          <a:prstGeom prst="rect">
            <a:avLst/>
          </a:prstGeom>
        </p:spPr>
      </p:pic>
      <p:pic>
        <p:nvPicPr>
          <p:cNvPr id="11" name="Picture 4" descr="Imagem relacionad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140" y="1199774"/>
            <a:ext cx="4981860" cy="298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0" y="0"/>
            <a:ext cx="12192000" cy="1200329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chemeClr val="bg1"/>
                </a:solidFill>
                <a:latin typeface="Calibri "/>
                <a:ea typeface="Roboto" pitchFamily="2" charset="0"/>
              </a:rPr>
              <a:t>A má governança brasileira sempre foi muito visível para a população  </a:t>
            </a:r>
            <a:endParaRPr lang="pt-BR" sz="3600" b="1" dirty="0">
              <a:solidFill>
                <a:schemeClr val="bg1"/>
              </a:solidFill>
              <a:latin typeface="Calibri "/>
              <a:ea typeface="Roboto" pitchFamily="2" charset="0"/>
            </a:endParaRPr>
          </a:p>
        </p:txBody>
      </p:sp>
      <p:pic>
        <p:nvPicPr>
          <p:cNvPr id="10" name="Picture 4" descr="Imagem relacionad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0329"/>
            <a:ext cx="4539751" cy="298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esultado de imagem para ESTRADAS ESBURACADA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890" y="1199774"/>
            <a:ext cx="3943139" cy="298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Resultado de imagem para filas de emprego no d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355" y="3959217"/>
            <a:ext cx="4094091" cy="286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esultado de imagem para TRAFICANTES ARMADO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9218"/>
            <a:ext cx="4293355" cy="286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43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chemeClr val="bg1"/>
                </a:solidFill>
              </a:rPr>
              <a:t>Dez Passos para a Boa Governança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3836" y="1878371"/>
            <a:ext cx="3459256" cy="3713891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4718304" y="2341667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Estabeleça sistema de gestão de riscos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4730496" y="3540244"/>
            <a:ext cx="6348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dirty="0"/>
              <a:t>Monitore e avalie o sistema de gestão de riscos, a fim de assegurar que seja eficaz e contribua para a melhoria do desempenho </a:t>
            </a:r>
            <a:r>
              <a:rPr lang="pt-BR" sz="2400" b="1" dirty="0" smtClean="0"/>
              <a:t>organizacional 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64958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" y="353568"/>
            <a:ext cx="11155679" cy="6147707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lumMod val="50000"/>
              </a:schemeClr>
            </a:outerShdw>
          </a:effectLst>
        </p:spPr>
      </p:pic>
      <p:sp>
        <p:nvSpPr>
          <p:cNvPr id="7" name="Retângulo de cantos arredondados 6"/>
          <p:cNvSpPr/>
          <p:nvPr/>
        </p:nvSpPr>
        <p:spPr>
          <a:xfrm>
            <a:off x="68906" y="4693921"/>
            <a:ext cx="6380661" cy="202126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ubtítulo 2"/>
          <p:cNvSpPr txBox="1">
            <a:spLocks/>
          </p:cNvSpPr>
          <p:nvPr/>
        </p:nvSpPr>
        <p:spPr>
          <a:xfrm>
            <a:off x="275845" y="4987935"/>
            <a:ext cx="5657849" cy="15133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 algn="just">
              <a:lnSpc>
                <a:spcPts val="3500"/>
              </a:lnSpc>
              <a:buFont typeface="Arial" panose="020B0604020202020204" pitchFamily="34" charset="0"/>
              <a:buNone/>
            </a:pPr>
            <a:r>
              <a:rPr lang="pt-BR" b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Risco</a:t>
            </a:r>
            <a:r>
              <a:rPr lang="pt-BR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é a possibilidade de ocorrência de eventos que afetem a realização ou o alcance dos objetivos. </a:t>
            </a:r>
            <a:endParaRPr lang="pt-BR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43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m para gestÃ£o de riscos no setor pÃºblico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ipse 1"/>
          <p:cNvSpPr/>
          <p:nvPr/>
        </p:nvSpPr>
        <p:spPr>
          <a:xfrm>
            <a:off x="4262028" y="205396"/>
            <a:ext cx="3340608" cy="2007546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 smtClean="0">
                <a:solidFill>
                  <a:schemeClr val="bg1"/>
                </a:solidFill>
              </a:rPr>
              <a:t>GESTÃO DE RISCOS</a:t>
            </a:r>
            <a:endParaRPr lang="pt-BR" sz="3600" b="1" dirty="0">
              <a:solidFill>
                <a:schemeClr val="bg1"/>
              </a:solidFill>
            </a:endParaRPr>
          </a:p>
        </p:txBody>
      </p:sp>
      <p:sp>
        <p:nvSpPr>
          <p:cNvPr id="4" name="Elipse 3"/>
          <p:cNvSpPr/>
          <p:nvPr/>
        </p:nvSpPr>
        <p:spPr>
          <a:xfrm>
            <a:off x="107307" y="2341807"/>
            <a:ext cx="5132832" cy="2389632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pt-BR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onsiste </a:t>
            </a:r>
            <a:r>
              <a:rPr lang="pt-BR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em um conjunto de atividades coordenadas para identificar, analisar, avaliar, tratar e monitorar riscos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7" name="Elipse 6"/>
          <p:cNvSpPr/>
          <p:nvPr/>
        </p:nvSpPr>
        <p:spPr>
          <a:xfrm>
            <a:off x="6545140" y="2362996"/>
            <a:ext cx="5476372" cy="2285879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É o processo que visa conferir razoável segurança quanto ao alcance dos objetivos de qualquer organização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5" name="Seta para a direita 4"/>
          <p:cNvSpPr/>
          <p:nvPr/>
        </p:nvSpPr>
        <p:spPr>
          <a:xfrm rot="5400000">
            <a:off x="5193303" y="3045774"/>
            <a:ext cx="1511808" cy="556474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 para a direita 8"/>
          <p:cNvSpPr/>
          <p:nvPr/>
        </p:nvSpPr>
        <p:spPr>
          <a:xfrm rot="2474894">
            <a:off x="7634082" y="1664481"/>
            <a:ext cx="1135406" cy="556474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/>
          <p:cNvSpPr/>
          <p:nvPr/>
        </p:nvSpPr>
        <p:spPr>
          <a:xfrm>
            <a:off x="3172247" y="4334883"/>
            <a:ext cx="5520170" cy="2389632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Processo </a:t>
            </a:r>
            <a:r>
              <a:rPr lang="pt-BR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estratégico e fundamental e um dos componentes dos mais relevantes de qualquer sistema de governança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13" name="Seta para a direita 12"/>
          <p:cNvSpPr/>
          <p:nvPr/>
        </p:nvSpPr>
        <p:spPr>
          <a:xfrm rot="8493700">
            <a:off x="3033585" y="1578433"/>
            <a:ext cx="1135406" cy="556474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620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43" y="3612336"/>
            <a:ext cx="3665764" cy="2566035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lumMod val="50000"/>
              </a:schemeClr>
            </a:outerShdw>
          </a:effectLst>
        </p:spPr>
      </p:pic>
      <p:sp>
        <p:nvSpPr>
          <p:cNvPr id="4" name="CaixaDeTexto 3"/>
          <p:cNvSpPr txBox="1"/>
          <p:nvPr/>
        </p:nvSpPr>
        <p:spPr>
          <a:xfrm>
            <a:off x="5554053" y="4110523"/>
            <a:ext cx="12545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600" b="1" dirty="0" smtClean="0">
                <a:solidFill>
                  <a:srgbClr val="C00000"/>
                </a:solidFill>
                <a:latin typeface="Calibri" pitchFamily="34" charset="0"/>
              </a:rPr>
              <a:t>x</a:t>
            </a:r>
            <a:endParaRPr lang="pt-BR" sz="96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788" y="3624137"/>
            <a:ext cx="3648905" cy="2554234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lumMod val="50000"/>
              </a:schemeClr>
            </a:outerShdw>
          </a:effectLst>
        </p:spPr>
      </p:pic>
      <p:sp>
        <p:nvSpPr>
          <p:cNvPr id="2" name="CaixaDeTexto 1"/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 smtClean="0">
                <a:solidFill>
                  <a:schemeClr val="bg1"/>
                </a:solidFill>
              </a:rPr>
              <a:t>Gestão de Riscos</a:t>
            </a:r>
            <a:endParaRPr lang="pt-BR" sz="4400" b="1" dirty="0">
              <a:solidFill>
                <a:schemeClr val="bg1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840991" y="1134960"/>
            <a:ext cx="86807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pt-BR" sz="24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Deve </a:t>
            </a:r>
            <a:r>
              <a:rPr lang="pt-BR" sz="24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ser feita sob medida, alinhada com o contexto interno e externo da organização e com o seu perfil de riscos</a:t>
            </a:r>
            <a:endParaRPr lang="pt-BR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713232" y="2183082"/>
            <a:ext cx="107655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pt-BR" sz="24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Deve </a:t>
            </a:r>
            <a:r>
              <a:rPr lang="pt-BR" sz="24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levar em consideração as necessidades específicas da organização em face dos objetivos que dão suporte para o alcance dos seus objetivos e devem envolver aspectos como complexidade, estratégia, contexto e estrutura</a:t>
            </a:r>
            <a:endParaRPr lang="pt-BR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49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sultado de imagem para gestÃ£o de riscos no setor pÃºblico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524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de cantos arredondados 1"/>
          <p:cNvSpPr/>
          <p:nvPr/>
        </p:nvSpPr>
        <p:spPr>
          <a:xfrm>
            <a:off x="735980" y="568713"/>
            <a:ext cx="6043961" cy="177304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Todos os colaboradores da organização tem uma parcela de responsabilidade na gestão de riscos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4" name="Retângulo de cantos arredondados 3"/>
          <p:cNvSpPr/>
          <p:nvPr/>
        </p:nvSpPr>
        <p:spPr>
          <a:xfrm>
            <a:off x="2884448" y="2542478"/>
            <a:ext cx="6683298" cy="177304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Cada um </a:t>
            </a:r>
            <a:r>
              <a:rPr lang="pt-BR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deve </a:t>
            </a:r>
            <a:r>
              <a:rPr lang="pt-BR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receber uma mensagem clara da Alta Administração sobre as responsabilidades de gerenciamento de </a:t>
            </a:r>
            <a:r>
              <a:rPr lang="pt-BR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riscos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5" name="Retângulo de cantos arredondados 4"/>
          <p:cNvSpPr/>
          <p:nvPr/>
        </p:nvSpPr>
        <p:spPr>
          <a:xfrm>
            <a:off x="5185317" y="4622180"/>
            <a:ext cx="6475141" cy="177304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Os gestores são diretamente responsáveis pela concepção, estruturação e implementação da gestão de riscos no âmbito de cada área de atuação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09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 smtClean="0">
                <a:solidFill>
                  <a:schemeClr val="bg1"/>
                </a:solidFill>
              </a:rPr>
              <a:t>Auditoria Interna</a:t>
            </a:r>
            <a:endParaRPr lang="pt-BR" sz="4400" b="1" dirty="0">
              <a:solidFill>
                <a:schemeClr val="bg1"/>
              </a:solidFill>
            </a:endParaRPr>
          </a:p>
        </p:txBody>
      </p:sp>
      <p:pic>
        <p:nvPicPr>
          <p:cNvPr id="6146" name="Picture 2" descr="Resultado de imagem para auditoria interna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71" y="1459377"/>
            <a:ext cx="5715000" cy="448422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5848815" y="2028802"/>
            <a:ext cx="60774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000" b="1" dirty="0" smtClean="0">
                <a:solidFill>
                  <a:schemeClr val="accent5">
                    <a:lumMod val="50000"/>
                  </a:schemeClr>
                </a:solidFill>
              </a:rPr>
              <a:t>Seu papel na </a:t>
            </a:r>
            <a:r>
              <a:rPr lang="pt-BR" sz="20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gestão de riscos é assegurar aos órgãos de governança e à Alta Administração que os processos de gestão de riscos operem de maneira eficaz e que os maiores riscos do negócio sejam gerenciados adequadamente, em todos os níveis da organização</a:t>
            </a:r>
            <a:endParaRPr lang="pt-BR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848815" y="4412940"/>
            <a:ext cx="60774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000" b="1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A auditoria </a:t>
            </a:r>
            <a:r>
              <a:rPr lang="pt-BR" sz="20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interna deve ter uma compreensão clara dos objetivos estratégicos da organização e dos riscos a eles associados</a:t>
            </a:r>
            <a:endParaRPr lang="pt-BR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18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 smtClean="0">
                <a:solidFill>
                  <a:schemeClr val="bg1"/>
                </a:solidFill>
              </a:rPr>
              <a:t>O Papel da Auditoria Interna</a:t>
            </a:r>
            <a:endParaRPr lang="pt-BR" sz="4400" b="1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83" y="1037063"/>
            <a:ext cx="11664176" cy="570529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lumMod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460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 smtClean="0">
                <a:solidFill>
                  <a:schemeClr val="bg1"/>
                </a:solidFill>
              </a:rPr>
              <a:t>Os 10 passos para a Gestão de Riscos</a:t>
            </a:r>
            <a:endParaRPr lang="pt-BR" sz="4400" b="1" dirty="0">
              <a:solidFill>
                <a:schemeClr val="bg1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85" y="959005"/>
            <a:ext cx="11563815" cy="57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83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Resultado de imagem para peter drucke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/>
          <a:stretch/>
        </p:blipFill>
        <p:spPr bwMode="auto">
          <a:xfrm>
            <a:off x="0" y="-1"/>
            <a:ext cx="12293600" cy="697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566057" y="2004371"/>
            <a:ext cx="3599543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pt-BR" sz="2800" b="1" dirty="0" smtClean="0">
                <a:solidFill>
                  <a:srgbClr val="FDFDFD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 INOVAÇÃO SEMPRE SIGNIFICA UM RISCO</a:t>
            </a:r>
          </a:p>
          <a:p>
            <a:pPr>
              <a:spcBef>
                <a:spcPts val="1800"/>
              </a:spcBef>
            </a:pPr>
            <a:r>
              <a:rPr lang="pt-BR" sz="2800" b="1" dirty="0" smtClean="0">
                <a:solidFill>
                  <a:srgbClr val="FDFDFD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NÃO INOVAR É MUITO MAIS ARRISCADO DO QUE CONSTRUIR O FUTURO</a:t>
            </a:r>
          </a:p>
          <a:p>
            <a:pPr>
              <a:spcBef>
                <a:spcPts val="1800"/>
              </a:spcBef>
            </a:pPr>
            <a:r>
              <a:rPr lang="pt-BR" sz="2000" b="1" dirty="0" smtClean="0">
                <a:solidFill>
                  <a:srgbClr val="FDFDFD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Peter Drucker</a:t>
            </a:r>
          </a:p>
        </p:txBody>
      </p:sp>
    </p:spTree>
    <p:extLst>
      <p:ext uri="{BB962C8B-B14F-4D97-AF65-F5344CB8AC3E}">
        <p14:creationId xmlns:p14="http://schemas.microsoft.com/office/powerpoint/2010/main" val="3257238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126" y="1490903"/>
            <a:ext cx="7757578" cy="509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CaixaDeTexto 5"/>
          <p:cNvSpPr txBox="1"/>
          <p:nvPr/>
        </p:nvSpPr>
        <p:spPr>
          <a:xfrm>
            <a:off x="7908052" y="1773825"/>
            <a:ext cx="3758083" cy="4524315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just"/>
            <a:r>
              <a:rPr lang="pt-BR" sz="2400" dirty="0" smtClean="0">
                <a:solidFill>
                  <a:schemeClr val="bg1"/>
                </a:solidFill>
              </a:rPr>
              <a:t>           Em 2018, o número de organizações com </a:t>
            </a:r>
            <a:r>
              <a:rPr lang="pt-BR" sz="2400" dirty="0" err="1" smtClean="0">
                <a:solidFill>
                  <a:schemeClr val="bg1"/>
                </a:solidFill>
              </a:rPr>
              <a:t>iGG</a:t>
            </a:r>
            <a:r>
              <a:rPr lang="pt-BR" sz="2400" dirty="0" smtClean="0">
                <a:solidFill>
                  <a:schemeClr val="bg1"/>
                </a:solidFill>
              </a:rPr>
              <a:t>: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400" dirty="0" smtClean="0">
                <a:solidFill>
                  <a:schemeClr val="bg1"/>
                </a:solidFill>
              </a:rPr>
              <a:t> em estágio aprimorado passou de </a:t>
            </a:r>
            <a:r>
              <a:rPr lang="pt-BR" sz="2400" b="1" dirty="0" smtClean="0">
                <a:solidFill>
                  <a:srgbClr val="FFFF00"/>
                </a:solidFill>
              </a:rPr>
              <a:t>3% para 9%, </a:t>
            </a:r>
            <a:r>
              <a:rPr lang="pt-BR" sz="2400" dirty="0" smtClean="0">
                <a:solidFill>
                  <a:schemeClr val="bg1"/>
                </a:solidFill>
              </a:rPr>
              <a:t>e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400" dirty="0" smtClean="0">
                <a:solidFill>
                  <a:schemeClr val="bg1"/>
                </a:solidFill>
              </a:rPr>
              <a:t>em estágio intermediário, de </a:t>
            </a:r>
            <a:r>
              <a:rPr lang="pt-BR" sz="2400" b="1" dirty="0" smtClean="0">
                <a:solidFill>
                  <a:srgbClr val="FFFF00"/>
                </a:solidFill>
              </a:rPr>
              <a:t>39% para 44%</a:t>
            </a:r>
            <a:r>
              <a:rPr lang="pt-BR" sz="2400" dirty="0" smtClean="0">
                <a:solidFill>
                  <a:schemeClr val="bg1"/>
                </a:solidFill>
              </a:rPr>
              <a:t>. </a:t>
            </a:r>
          </a:p>
          <a:p>
            <a:pPr algn="just"/>
            <a:endParaRPr lang="pt-BR" sz="2400" dirty="0" smtClean="0">
              <a:solidFill>
                <a:schemeClr val="bg1"/>
              </a:solidFill>
            </a:endParaRPr>
          </a:p>
          <a:p>
            <a:pPr algn="just"/>
            <a:r>
              <a:rPr lang="pt-BR" sz="2400" dirty="0" smtClean="0">
                <a:solidFill>
                  <a:schemeClr val="bg1"/>
                </a:solidFill>
              </a:rPr>
              <a:t>           Além disso, </a:t>
            </a:r>
            <a:r>
              <a:rPr lang="pt-BR" sz="2400" b="1" u="sng" dirty="0" smtClean="0">
                <a:solidFill>
                  <a:schemeClr val="bg1"/>
                </a:solidFill>
              </a:rPr>
              <a:t>reduziu-se</a:t>
            </a:r>
            <a:r>
              <a:rPr lang="pt-BR" sz="2400" dirty="0" smtClean="0">
                <a:solidFill>
                  <a:schemeClr val="bg1"/>
                </a:solidFill>
              </a:rPr>
              <a:t> de </a:t>
            </a:r>
            <a:r>
              <a:rPr lang="pt-BR" sz="2400" b="1" dirty="0" smtClean="0">
                <a:solidFill>
                  <a:srgbClr val="FFFF00"/>
                </a:solidFill>
              </a:rPr>
              <a:t>58% para 47%</a:t>
            </a:r>
            <a:r>
              <a:rPr lang="pt-BR" sz="2400" dirty="0" smtClean="0">
                <a:solidFill>
                  <a:schemeClr val="bg1"/>
                </a:solidFill>
              </a:rPr>
              <a:t> as organizações com níveis iniciais de capacidades em governança e gestão.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solidFill>
                  <a:schemeClr val="bg1"/>
                </a:solidFill>
              </a:rPr>
              <a:t>Capacidade de governança e gestão no âmbito federal </a:t>
            </a:r>
            <a:endParaRPr lang="pt-BR" sz="4000" dirty="0"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192915" y="716630"/>
            <a:ext cx="38061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500" b="1" u="sng" dirty="0" smtClean="0">
                <a:solidFill>
                  <a:srgbClr val="002060"/>
                </a:solidFill>
              </a:rPr>
              <a:t>Acórdão  2.699/2018 - TCU </a:t>
            </a:r>
            <a:endParaRPr lang="pt-BR" sz="2500" b="1" u="sng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refinaria premi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438"/>
            <a:ext cx="12192000" cy="731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427702" y="501445"/>
            <a:ext cx="3288891" cy="2800767"/>
          </a:xfrm>
          <a:prstGeom prst="rect">
            <a:avLst/>
          </a:prstGeom>
          <a:solidFill>
            <a:srgbClr val="D8E8F9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pt-BR" sz="4400" b="1" dirty="0" smtClean="0"/>
              <a:t>14 MIL OBRAS INACABADAS NO PAÍS</a:t>
            </a:r>
            <a:endParaRPr lang="pt-BR" sz="4400" b="1" dirty="0"/>
          </a:p>
        </p:txBody>
      </p:sp>
    </p:spTree>
    <p:extLst>
      <p:ext uri="{BB962C8B-B14F-4D97-AF65-F5344CB8AC3E}">
        <p14:creationId xmlns:p14="http://schemas.microsoft.com/office/powerpoint/2010/main" val="161611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sultado de imagem para governan~ç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9441"/>
            <a:ext cx="12192000" cy="608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6144" y="974318"/>
            <a:ext cx="8519711" cy="5678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" name="CaixaDeTexto 1"/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4400" dirty="0" smtClean="0">
                <a:solidFill>
                  <a:schemeClr val="bg1"/>
                </a:solidFill>
              </a:rPr>
              <a:t>Índice de Governança Pública </a:t>
            </a:r>
            <a:endParaRPr lang="pt-BR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sultado de imagem para estratég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646330"/>
            <a:ext cx="12201525" cy="621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1323975"/>
            <a:ext cx="9258666" cy="497801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" name="CaixaDeTexto 2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chemeClr val="bg1"/>
                </a:solidFill>
              </a:rPr>
              <a:t>Comparativo </a:t>
            </a:r>
            <a:r>
              <a:rPr lang="pt-BR" sz="3600" b="1" dirty="0">
                <a:solidFill>
                  <a:schemeClr val="bg1"/>
                </a:solidFill>
              </a:rPr>
              <a:t>de maturidade em governança pública </a:t>
            </a:r>
            <a:r>
              <a:rPr lang="pt-BR" sz="3600" b="1" dirty="0" smtClean="0">
                <a:solidFill>
                  <a:schemeClr val="bg1"/>
                </a:solidFill>
              </a:rPr>
              <a:t>2017-2018</a:t>
            </a:r>
          </a:p>
        </p:txBody>
      </p:sp>
    </p:spTree>
    <p:extLst>
      <p:ext uri="{BB962C8B-B14F-4D97-AF65-F5344CB8AC3E}">
        <p14:creationId xmlns:p14="http://schemas.microsoft.com/office/powerpoint/2010/main" val="3122727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9440"/>
            <a:ext cx="12192000" cy="608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16380" y="988695"/>
            <a:ext cx="9159240" cy="5593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CaixaDeTexto 3"/>
          <p:cNvSpPr txBox="1"/>
          <p:nvPr/>
        </p:nvSpPr>
        <p:spPr>
          <a:xfrm>
            <a:off x="1" y="0"/>
            <a:ext cx="12191999" cy="769441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schemeClr val="bg1"/>
                </a:solidFill>
              </a:rPr>
              <a:t>Capacidade </a:t>
            </a:r>
            <a:r>
              <a:rPr lang="pt-BR" sz="4400" b="1" dirty="0" smtClean="0">
                <a:solidFill>
                  <a:schemeClr val="bg1"/>
                </a:solidFill>
              </a:rPr>
              <a:t>de Gestão de Risco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m para gestão de risc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760220" y="1471916"/>
            <a:ext cx="8671560" cy="4062651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just"/>
            <a:r>
              <a:rPr lang="pt-BR" sz="3000" dirty="0" smtClean="0">
                <a:solidFill>
                  <a:schemeClr val="bg1"/>
                </a:solidFill>
              </a:rPr>
              <a:t>                Os pontos de deficiência que mais chamam atenção no relatório de acompanhamento são:</a:t>
            </a:r>
          </a:p>
          <a:p>
            <a:pPr algn="just"/>
            <a:r>
              <a:rPr lang="pt-BR" sz="3000" dirty="0" smtClean="0">
                <a:solidFill>
                  <a:schemeClr val="bg1"/>
                </a:solidFill>
              </a:rPr>
              <a:t>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pt-BR" sz="3000" dirty="0" smtClean="0">
                <a:solidFill>
                  <a:schemeClr val="bg1"/>
                </a:solidFill>
              </a:rPr>
              <a:t>no âmbito da </a:t>
            </a:r>
            <a:r>
              <a:rPr lang="pt-BR" sz="3000" b="1" u="sng" dirty="0" smtClean="0">
                <a:solidFill>
                  <a:schemeClr val="bg1"/>
                </a:solidFill>
              </a:rPr>
              <a:t>governança</a:t>
            </a:r>
            <a:r>
              <a:rPr lang="pt-BR" sz="3000" dirty="0" smtClean="0">
                <a:solidFill>
                  <a:schemeClr val="bg1"/>
                </a:solidFill>
              </a:rPr>
              <a:t>, o baixo monitoramento da gestão pela alta administração e;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pt-BR" sz="3000" dirty="0">
              <a:solidFill>
                <a:schemeClr val="bg1"/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pt-BR" sz="3000" dirty="0" smtClean="0">
                <a:solidFill>
                  <a:schemeClr val="bg1"/>
                </a:solidFill>
              </a:rPr>
              <a:t>no âmbito da </a:t>
            </a:r>
            <a:r>
              <a:rPr lang="pt-BR" sz="3000" b="1" u="sng" dirty="0" smtClean="0">
                <a:solidFill>
                  <a:schemeClr val="bg1"/>
                </a:solidFill>
              </a:rPr>
              <a:t>gestão</a:t>
            </a:r>
            <a:r>
              <a:rPr lang="pt-BR" sz="3000" dirty="0" smtClean="0">
                <a:solidFill>
                  <a:schemeClr val="bg1"/>
                </a:solidFill>
              </a:rPr>
              <a:t>, a baixa capacidade de gerir riscos.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5802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m para bússo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697793" y="440064"/>
            <a:ext cx="8207148" cy="353943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just"/>
            <a:r>
              <a:rPr lang="pt-BR" sz="3200" dirty="0" smtClean="0">
                <a:solidFill>
                  <a:schemeClr val="bg1"/>
                </a:solidFill>
              </a:rPr>
              <a:t>             O TCU obtém informações </a:t>
            </a:r>
            <a:r>
              <a:rPr lang="pt-BR" sz="3200" dirty="0">
                <a:solidFill>
                  <a:schemeClr val="bg1"/>
                </a:solidFill>
              </a:rPr>
              <a:t>sobre os perfis de governança pública federal, e </a:t>
            </a:r>
            <a:r>
              <a:rPr lang="pt-BR" sz="3200" dirty="0" smtClean="0">
                <a:solidFill>
                  <a:schemeClr val="bg1"/>
                </a:solidFill>
              </a:rPr>
              <a:t>as avalia </a:t>
            </a:r>
            <a:r>
              <a:rPr lang="pt-BR" sz="3200" dirty="0">
                <a:solidFill>
                  <a:schemeClr val="bg1"/>
                </a:solidFill>
              </a:rPr>
              <a:t>de forma sistêmica e </a:t>
            </a:r>
            <a:r>
              <a:rPr lang="pt-BR" sz="3200" dirty="0" smtClean="0">
                <a:solidFill>
                  <a:schemeClr val="bg1"/>
                </a:solidFill>
              </a:rPr>
              <a:t>continuada. Desse modo, provê direcionamento aos gestores </a:t>
            </a:r>
            <a:r>
              <a:rPr lang="pt-BR" sz="3200" dirty="0">
                <a:solidFill>
                  <a:schemeClr val="bg1"/>
                </a:solidFill>
              </a:rPr>
              <a:t>que desejam contribuir com a excelência e a efetividade na execução dos seus objetivos institucionais e na prestação de seus serviços à sociedade. </a:t>
            </a:r>
          </a:p>
        </p:txBody>
      </p:sp>
    </p:spTree>
    <p:extLst>
      <p:ext uri="{BB962C8B-B14F-4D97-AF65-F5344CB8AC3E}">
        <p14:creationId xmlns:p14="http://schemas.microsoft.com/office/powerpoint/2010/main" val="264030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lob:https://web.whatsapp.com/4de242c6-6c27-4fd1-868b-6fdafb574c6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876425" y="5972175"/>
            <a:ext cx="8439150" cy="707886"/>
          </a:xfrm>
          <a:prstGeom prst="rect">
            <a:avLst/>
          </a:prstGeom>
          <a:solidFill>
            <a:srgbClr val="76B8B7"/>
          </a:solidFill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/>
              <a:t>INSCRIÇÕES EM:</a:t>
            </a:r>
          </a:p>
          <a:p>
            <a:pPr algn="ctr"/>
            <a:r>
              <a:rPr lang="pt-BR" sz="2000" b="1" dirty="0" smtClean="0"/>
              <a:t>   https</a:t>
            </a:r>
            <a:r>
              <a:rPr lang="pt-BR" sz="2000" b="1" dirty="0"/>
              <a:t>://portal.tcu.gov.br/eventos/3-forum-de-controle.htm</a:t>
            </a:r>
          </a:p>
        </p:txBody>
      </p:sp>
    </p:spTree>
    <p:extLst>
      <p:ext uri="{BB962C8B-B14F-4D97-AF65-F5344CB8AC3E}">
        <p14:creationId xmlns:p14="http://schemas.microsoft.com/office/powerpoint/2010/main" val="295959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Resultado de imagem para leme do navi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0"/>
            <a:ext cx="12192000" cy="914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48309" y="1998921"/>
            <a:ext cx="6096000" cy="801429"/>
          </a:xfrm>
        </p:spPr>
        <p:txBody>
          <a:bodyPr>
            <a:noAutofit/>
          </a:bodyPr>
          <a:lstStyle/>
          <a:p>
            <a:pPr algn="ctr"/>
            <a:r>
              <a:rPr lang="pt-BR" sz="4000" b="1" dirty="0" smtClean="0">
                <a:solidFill>
                  <a:srgbClr val="EFE4C6"/>
                </a:solidFill>
                <a:latin typeface="Roboto" pitchFamily="2" charset="0"/>
                <a:ea typeface="Roboto" pitchFamily="2" charset="0"/>
              </a:rPr>
              <a:t>MUITO OBRIGADO</a:t>
            </a:r>
            <a:endParaRPr lang="pt-BR" sz="3600" b="1" dirty="0">
              <a:solidFill>
                <a:srgbClr val="F1E2C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0964" y="5452137"/>
            <a:ext cx="3149019" cy="1209323"/>
          </a:xfrm>
        </p:spPr>
        <p:txBody>
          <a:bodyPr>
            <a:normAutofit fontScale="77500" lnSpcReduction="20000"/>
          </a:bodyPr>
          <a:lstStyle/>
          <a:p>
            <a:pPr algn="r"/>
            <a:endParaRPr lang="pt-BR" sz="2800" dirty="0" smtClean="0">
              <a:solidFill>
                <a:schemeClr val="tx1"/>
              </a:solidFill>
            </a:endParaRPr>
          </a:p>
          <a:p>
            <a:pPr algn="r"/>
            <a:r>
              <a:rPr lang="pt-BR" sz="3200" b="1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AUGUSTO NARDES</a:t>
            </a:r>
          </a:p>
          <a:p>
            <a:pPr algn="r"/>
            <a:r>
              <a:rPr lang="pt-BR" sz="2000" b="1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MINISTRO DO TCU</a:t>
            </a:r>
            <a:endParaRPr lang="pt-BR" sz="2000" b="1" dirty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2523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m para UPAS PARADA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53598" y="6150114"/>
            <a:ext cx="5781368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u="sng" dirty="0" smtClean="0">
                <a:solidFill>
                  <a:srgbClr val="FF0000"/>
                </a:solidFill>
              </a:rPr>
              <a:t>4 mil </a:t>
            </a:r>
            <a:r>
              <a:rPr lang="pt-BR" sz="4000" b="1" dirty="0" smtClean="0"/>
              <a:t>UPAS paralisadas</a:t>
            </a:r>
            <a:endParaRPr lang="pt-BR" sz="4000" b="1" dirty="0"/>
          </a:p>
        </p:txBody>
      </p:sp>
    </p:spTree>
    <p:extLst>
      <p:ext uri="{BB962C8B-B14F-4D97-AF65-F5344CB8AC3E}">
        <p14:creationId xmlns:p14="http://schemas.microsoft.com/office/powerpoint/2010/main" val="235059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625" y="1533435"/>
            <a:ext cx="6286500" cy="4479131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0" y="0"/>
            <a:ext cx="12192000" cy="63094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3500" dirty="0" smtClean="0">
                <a:solidFill>
                  <a:schemeClr val="bg1"/>
                </a:solidFill>
              </a:rPr>
              <a:t>Situação </a:t>
            </a:r>
            <a:r>
              <a:rPr lang="pt-BR" sz="3500" dirty="0">
                <a:solidFill>
                  <a:schemeClr val="bg1"/>
                </a:solidFill>
              </a:rPr>
              <a:t>das </a:t>
            </a:r>
            <a:r>
              <a:rPr lang="pt-BR" sz="3500" dirty="0" smtClean="0">
                <a:solidFill>
                  <a:schemeClr val="bg1"/>
                </a:solidFill>
              </a:rPr>
              <a:t>obras de </a:t>
            </a:r>
            <a:r>
              <a:rPr lang="pt-BR" sz="3500" dirty="0">
                <a:solidFill>
                  <a:schemeClr val="bg1"/>
                </a:solidFill>
              </a:rPr>
              <a:t>creches e </a:t>
            </a:r>
            <a:r>
              <a:rPr lang="pt-BR" sz="3500" dirty="0" smtClean="0">
                <a:solidFill>
                  <a:schemeClr val="bg1"/>
                </a:solidFill>
              </a:rPr>
              <a:t>pré-escolas</a:t>
            </a:r>
            <a:endParaRPr lang="pt-BR" sz="3500" dirty="0">
              <a:solidFill>
                <a:schemeClr val="bg1"/>
              </a:solidFill>
            </a:endParaRPr>
          </a:p>
        </p:txBody>
      </p:sp>
      <p:pic>
        <p:nvPicPr>
          <p:cNvPr id="4" name="Picture 2" descr="Resultado de imagem para creches inacabada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942"/>
            <a:ext cx="5627185" cy="632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7210539" y="918744"/>
            <a:ext cx="3390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5D7093"/>
                </a:solidFill>
                <a:latin typeface="Calibri "/>
              </a:rPr>
              <a:t>Acórdão 2775/2017 - Plenário</a:t>
            </a:r>
            <a:endParaRPr lang="pt-BR" b="1" i="0" dirty="0">
              <a:solidFill>
                <a:srgbClr val="5E626D"/>
              </a:solidFill>
              <a:effectLst/>
              <a:latin typeface="Calibri "/>
            </a:endParaRPr>
          </a:p>
        </p:txBody>
      </p:sp>
    </p:spTree>
    <p:extLst>
      <p:ext uri="{BB962C8B-B14F-4D97-AF65-F5344CB8AC3E}">
        <p14:creationId xmlns:p14="http://schemas.microsoft.com/office/powerpoint/2010/main" val="763682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87721" y="0"/>
            <a:ext cx="4699529" cy="6934199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 cstate="print"/>
          <a:srcRect t="13355"/>
          <a:stretch/>
        </p:blipFill>
        <p:spPr>
          <a:xfrm>
            <a:off x="-2" y="0"/>
            <a:ext cx="7587723" cy="6858000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00214" y="5095606"/>
            <a:ext cx="3285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latin typeface="Century Gothic" panose="020B0502020202020204" pitchFamily="34" charset="0"/>
                <a:ea typeface="Roboto" pitchFamily="2" charset="0"/>
              </a:rPr>
              <a:t>PROJETO TCU DESDE 2012</a:t>
            </a:r>
            <a:endParaRPr lang="pt-BR" sz="3600" b="1" dirty="0">
              <a:latin typeface="Century Gothic" panose="020B0502020202020204" pitchFamily="34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2300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72394" y="0"/>
            <a:ext cx="12464394" cy="703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74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http://sindilegis.org.br/uploads/noticias/tc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59148" cy="8733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Smiley fa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0" y="114468"/>
            <a:ext cx="1904062" cy="277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10 passos Governac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277" y="1384117"/>
            <a:ext cx="1942078" cy="2794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Smiley fac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469" y="1397068"/>
            <a:ext cx="1974416" cy="276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363" y="104697"/>
            <a:ext cx="1926472" cy="279111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902" y="114468"/>
            <a:ext cx="1944019" cy="279111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247981" y="1400248"/>
            <a:ext cx="1944019" cy="279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75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m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0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54" y="213094"/>
            <a:ext cx="7284397" cy="5674758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455629" y="5887852"/>
            <a:ext cx="43702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ea typeface="Roboto" pitchFamily="2" charset="0"/>
              </a:rPr>
              <a:t>FONTE: TCU. ACÓRDÃO 1273/2015-PLENÁRIO</a:t>
            </a:r>
          </a:p>
        </p:txBody>
      </p:sp>
      <p:sp>
        <p:nvSpPr>
          <p:cNvPr id="12" name="Retângulo de cantos arredondados 11"/>
          <p:cNvSpPr/>
          <p:nvPr/>
        </p:nvSpPr>
        <p:spPr>
          <a:xfrm>
            <a:off x="7605903" y="1882544"/>
            <a:ext cx="4427850" cy="296251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latin typeface="Century Gothic" panose="020B0502020202020204" pitchFamily="34" charset="0"/>
                <a:ea typeface="Roboto" pitchFamily="2" charset="0"/>
              </a:rPr>
              <a:t>G</a:t>
            </a:r>
            <a:r>
              <a:rPr lang="pt-BR" sz="2800" b="1" dirty="0" smtClean="0">
                <a:latin typeface="Century Gothic" panose="020B0502020202020204" pitchFamily="34" charset="0"/>
                <a:ea typeface="Roboto" pitchFamily="2" charset="0"/>
              </a:rPr>
              <a:t>rande perspectiva de consolidação da Governança no âmbito federal – requisito para Brasil entrar na OCDE</a:t>
            </a:r>
            <a:endParaRPr lang="pt-BR" sz="2800" b="1" dirty="0">
              <a:latin typeface="Century Gothic" panose="020B0502020202020204" pitchFamily="34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6181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4938</TotalTime>
  <Words>1829</Words>
  <Application>Microsoft Office PowerPoint</Application>
  <PresentationFormat>Widescreen</PresentationFormat>
  <Paragraphs>178</Paragraphs>
  <Slides>36</Slides>
  <Notes>35</Notes>
  <HiddenSlides>0</HiddenSlides>
  <MMClips>0</MMClips>
  <ScaleCrop>false</ScaleCrop>
  <HeadingPairs>
    <vt:vector size="8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36</vt:i4>
      </vt:variant>
    </vt:vector>
  </HeadingPairs>
  <TitlesOfParts>
    <vt:vector size="46" baseType="lpstr">
      <vt:lpstr>Arial</vt:lpstr>
      <vt:lpstr>Calibri</vt:lpstr>
      <vt:lpstr>Calibri </vt:lpstr>
      <vt:lpstr>Calibri Light</vt:lpstr>
      <vt:lpstr>Century Gothic</vt:lpstr>
      <vt:lpstr>Roboto</vt:lpstr>
      <vt:lpstr>Times New Roman</vt:lpstr>
      <vt:lpstr>Wingdings</vt:lpstr>
      <vt:lpstr>Tema do Office</vt:lpstr>
      <vt:lpstr>Planilha</vt:lpstr>
      <vt:lpstr>GOVERNANÇA PÚBLICA  PARA TRANSFORMAR O BRASIL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MUITO OBRIGADO</vt:lpstr>
    </vt:vector>
  </TitlesOfParts>
  <Company>TCU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Simone Maria Barbosa Ferreira</dc:creator>
  <cp:lastModifiedBy>Hannah Craviee Rego Brandao</cp:lastModifiedBy>
  <cp:revision>284</cp:revision>
  <cp:lastPrinted>2019-11-18T14:37:06Z</cp:lastPrinted>
  <dcterms:created xsi:type="dcterms:W3CDTF">2018-07-03T20:48:46Z</dcterms:created>
  <dcterms:modified xsi:type="dcterms:W3CDTF">2019-11-20T21:34:12Z</dcterms:modified>
</cp:coreProperties>
</file>