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62" r:id="rId4"/>
    <p:sldId id="265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2" r:id="rId18"/>
    <p:sldId id="283" r:id="rId19"/>
    <p:sldId id="284" r:id="rId20"/>
    <p:sldId id="286" r:id="rId21"/>
    <p:sldId id="296" r:id="rId22"/>
    <p:sldId id="289" r:id="rId23"/>
    <p:sldId id="290" r:id="rId24"/>
    <p:sldId id="292" r:id="rId25"/>
    <p:sldId id="293" r:id="rId26"/>
    <p:sldId id="294" r:id="rId27"/>
    <p:sldId id="295" r:id="rId28"/>
    <p:sldId id="288" r:id="rId29"/>
    <p:sldId id="287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84713375796179"/>
          <c:y val="0.25834542815674894"/>
          <c:w val="0.5375796178343949"/>
          <c:h val="0.4862119013062409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RESULTADO!$D$4:$F$4</c:f>
            </c:numRef>
          </c:val>
          <c:extLst>
            <c:ext xmlns:c16="http://schemas.microsoft.com/office/drawing/2014/chart" uri="{C3380CC4-5D6E-409C-BE32-E72D297353CC}">
              <c16:uniqueId val="{00000007-0F62-4A4D-BD8F-2AC166F688B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RESULTADO!$D$5:$F$5</c:f>
            </c:numRef>
          </c:val>
          <c:extLst>
            <c:ext xmlns:c16="http://schemas.microsoft.com/office/drawing/2014/chart" uri="{C3380CC4-5D6E-409C-BE32-E72D297353CC}">
              <c16:uniqueId val="{0000000F-0F62-4A4D-BD8F-2AC166F688B3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RESULTADO!$D$6:$F$6</c:f>
            </c:numRef>
          </c:val>
          <c:extLst>
            <c:ext xmlns:c16="http://schemas.microsoft.com/office/drawing/2014/chart" uri="{C3380CC4-5D6E-409C-BE32-E72D297353CC}">
              <c16:uniqueId val="{00000017-0F62-4A4D-BD8F-2AC166F688B3}"/>
            </c:ext>
          </c:extLst>
        </c:ser>
        <c:ser>
          <c:idx val="4"/>
          <c:order val="3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RESULTADO!$D$7:$F$7</c:f>
            </c:numRef>
          </c:val>
          <c:extLst>
            <c:ext xmlns:c16="http://schemas.microsoft.com/office/drawing/2014/chart" uri="{C3380CC4-5D6E-409C-BE32-E72D297353CC}">
              <c16:uniqueId val="{0000001F-0F62-4A4D-BD8F-2AC166F688B3}"/>
            </c:ext>
          </c:extLst>
        </c:ser>
        <c:ser>
          <c:idx val="5"/>
          <c:order val="4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RESULTADO!$D$8:$F$8</c:f>
            </c:numRef>
          </c:val>
          <c:extLst>
            <c:ext xmlns:c16="http://schemas.microsoft.com/office/drawing/2014/chart" uri="{C3380CC4-5D6E-409C-BE32-E72D297353CC}">
              <c16:uniqueId val="{00000027-0F62-4A4D-BD8F-2AC166F688B3}"/>
            </c:ext>
          </c:extLst>
        </c:ser>
        <c:ser>
          <c:idx val="6"/>
          <c:order val="5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RESULTADO!$D$9:$F$9</c:f>
            </c:numRef>
          </c:val>
          <c:extLst>
            <c:ext xmlns:c16="http://schemas.microsoft.com/office/drawing/2014/chart" uri="{C3380CC4-5D6E-409C-BE32-E72D297353CC}">
              <c16:uniqueId val="{0000002F-0F62-4A4D-BD8F-2AC166F688B3}"/>
            </c:ext>
          </c:extLst>
        </c:ser>
        <c:ser>
          <c:idx val="7"/>
          <c:order val="6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RESULTADO!$D$10:$F$10</c:f>
            </c:numRef>
          </c:val>
          <c:extLst>
            <c:ext xmlns:c16="http://schemas.microsoft.com/office/drawing/2014/chart" uri="{C3380CC4-5D6E-409C-BE32-E72D297353CC}">
              <c16:uniqueId val="{00000037-0F62-4A4D-BD8F-2AC166F688B3}"/>
            </c:ext>
          </c:extLst>
        </c:ser>
        <c:ser>
          <c:idx val="8"/>
          <c:order val="7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RESULTADO!$D$11:$F$11</c:f>
            </c:numRef>
          </c:val>
          <c:extLst>
            <c:ext xmlns:c16="http://schemas.microsoft.com/office/drawing/2014/chart" uri="{C3380CC4-5D6E-409C-BE32-E72D297353CC}">
              <c16:uniqueId val="{0000003F-0F62-4A4D-BD8F-2AC166F688B3}"/>
            </c:ext>
          </c:extLst>
        </c:ser>
        <c:ser>
          <c:idx val="9"/>
          <c:order val="8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RESULTADO!$D$12:$F$12</c:f>
            </c:numRef>
          </c:val>
          <c:extLst>
            <c:ext xmlns:c16="http://schemas.microsoft.com/office/drawing/2014/chart" uri="{C3380CC4-5D6E-409C-BE32-E72D297353CC}">
              <c16:uniqueId val="{00000047-0F62-4A4D-BD8F-2AC166F688B3}"/>
            </c:ext>
          </c:extLst>
        </c:ser>
        <c:ser>
          <c:idx val="10"/>
          <c:order val="9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RESULTADO!$D$13:$F$13</c:f>
            </c:numRef>
          </c:val>
          <c:extLst>
            <c:ext xmlns:c16="http://schemas.microsoft.com/office/drawing/2014/chart" uri="{C3380CC4-5D6E-409C-BE32-E72D297353CC}">
              <c16:uniqueId val="{0000004F-0F62-4A4D-BD8F-2AC166F688B3}"/>
            </c:ext>
          </c:extLst>
        </c:ser>
        <c:ser>
          <c:idx val="11"/>
          <c:order val="10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RESULTADO!$D$14:$F$14</c:f>
            </c:numRef>
          </c:val>
          <c:extLst>
            <c:ext xmlns:c16="http://schemas.microsoft.com/office/drawing/2014/chart" uri="{C3380CC4-5D6E-409C-BE32-E72D297353CC}">
              <c16:uniqueId val="{00000057-0F62-4A4D-BD8F-2AC166F688B3}"/>
            </c:ext>
          </c:extLst>
        </c:ser>
        <c:ser>
          <c:idx val="12"/>
          <c:order val="11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RESULTADO!$D$15:$F$15</c:f>
            </c:numRef>
          </c:val>
          <c:extLst>
            <c:ext xmlns:c16="http://schemas.microsoft.com/office/drawing/2014/chart" uri="{C3380CC4-5D6E-409C-BE32-E72D297353CC}">
              <c16:uniqueId val="{0000005F-0F62-4A4D-BD8F-2AC166F688B3}"/>
            </c:ext>
          </c:extLst>
        </c:ser>
        <c:ser>
          <c:idx val="13"/>
          <c:order val="12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6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6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6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RESULTADO!$D$16:$F$16</c:f>
            </c:numRef>
          </c:val>
          <c:extLst>
            <c:ext xmlns:c16="http://schemas.microsoft.com/office/drawing/2014/chart" uri="{C3380CC4-5D6E-409C-BE32-E72D297353CC}">
              <c16:uniqueId val="{00000067-0F62-4A4D-BD8F-2AC166F688B3}"/>
            </c:ext>
          </c:extLst>
        </c:ser>
        <c:ser>
          <c:idx val="14"/>
          <c:order val="13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6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6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6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RESULTADO!$D$17:$F$17</c:f>
            </c:numRef>
          </c:val>
          <c:extLst>
            <c:ext xmlns:c16="http://schemas.microsoft.com/office/drawing/2014/chart" uri="{C3380CC4-5D6E-409C-BE32-E72D297353CC}">
              <c16:uniqueId val="{0000006F-0F62-4A4D-BD8F-2AC166F688B3}"/>
            </c:ext>
          </c:extLst>
        </c:ser>
        <c:ser>
          <c:idx val="15"/>
          <c:order val="14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RESULTADO!$D$18:$F$18</c:f>
            </c:numRef>
          </c:val>
          <c:extLst>
            <c:ext xmlns:c16="http://schemas.microsoft.com/office/drawing/2014/chart" uri="{C3380CC4-5D6E-409C-BE32-E72D297353CC}">
              <c16:uniqueId val="{00000077-0F62-4A4D-BD8F-2AC166F688B3}"/>
            </c:ext>
          </c:extLst>
        </c:ser>
        <c:ser>
          <c:idx val="16"/>
          <c:order val="15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RESULTADO!$D$19:$F$19</c:f>
            </c:numRef>
          </c:val>
          <c:extLst>
            <c:ext xmlns:c16="http://schemas.microsoft.com/office/drawing/2014/chart" uri="{C3380CC4-5D6E-409C-BE32-E72D297353CC}">
              <c16:uniqueId val="{0000007F-0F62-4A4D-BD8F-2AC166F688B3}"/>
            </c:ext>
          </c:extLst>
        </c:ser>
        <c:ser>
          <c:idx val="17"/>
          <c:order val="16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8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8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8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RESULTADO!$D$20:$F$20</c:f>
            </c:numRef>
          </c:val>
          <c:extLst>
            <c:ext xmlns:c16="http://schemas.microsoft.com/office/drawing/2014/chart" uri="{C3380CC4-5D6E-409C-BE32-E72D297353CC}">
              <c16:uniqueId val="{00000087-0F62-4A4D-BD8F-2AC166F688B3}"/>
            </c:ext>
          </c:extLst>
        </c:ser>
        <c:ser>
          <c:idx val="18"/>
          <c:order val="17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8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8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8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RESULTADO!$D$21:$F$21</c:f>
            </c:numRef>
          </c:val>
          <c:extLst>
            <c:ext xmlns:c16="http://schemas.microsoft.com/office/drawing/2014/chart" uri="{C3380CC4-5D6E-409C-BE32-E72D297353CC}">
              <c16:uniqueId val="{0000008F-0F62-4A4D-BD8F-2AC166F688B3}"/>
            </c:ext>
          </c:extLst>
        </c:ser>
        <c:ser>
          <c:idx val="19"/>
          <c:order val="18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9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9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9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RESULTADO!$D$22:$F$22</c:f>
            </c:numRef>
          </c:val>
          <c:extLst>
            <c:ext xmlns:c16="http://schemas.microsoft.com/office/drawing/2014/chart" uri="{C3380CC4-5D6E-409C-BE32-E72D297353CC}">
              <c16:uniqueId val="{00000097-0F62-4A4D-BD8F-2AC166F688B3}"/>
            </c:ext>
          </c:extLst>
        </c:ser>
        <c:ser>
          <c:idx val="20"/>
          <c:order val="19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9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9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9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RESULTADO!$D$23:$F$23</c:f>
            </c:numRef>
          </c:val>
          <c:extLst>
            <c:ext xmlns:c16="http://schemas.microsoft.com/office/drawing/2014/chart" uri="{C3380CC4-5D6E-409C-BE32-E72D297353CC}">
              <c16:uniqueId val="{0000009F-0F62-4A4D-BD8F-2AC166F688B3}"/>
            </c:ext>
          </c:extLst>
        </c:ser>
        <c:ser>
          <c:idx val="21"/>
          <c:order val="20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A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A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A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RESULTADO!$D$24:$F$24</c:f>
            </c:numRef>
          </c:val>
          <c:extLst>
            <c:ext xmlns:c16="http://schemas.microsoft.com/office/drawing/2014/chart" uri="{C3380CC4-5D6E-409C-BE32-E72D297353CC}">
              <c16:uniqueId val="{000000A7-0F62-4A4D-BD8F-2AC166F688B3}"/>
            </c:ext>
          </c:extLst>
        </c:ser>
        <c:ser>
          <c:idx val="22"/>
          <c:order val="21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A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A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A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RESULTADO!$D$25:$F$25</c:f>
            </c:numRef>
          </c:val>
          <c:extLst>
            <c:ext xmlns:c16="http://schemas.microsoft.com/office/drawing/2014/chart" uri="{C3380CC4-5D6E-409C-BE32-E72D297353CC}">
              <c16:uniqueId val="{000000AF-0F62-4A4D-BD8F-2AC166F688B3}"/>
            </c:ext>
          </c:extLst>
        </c:ser>
        <c:ser>
          <c:idx val="23"/>
          <c:order val="22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RESULTADO!$D$26:$F$26</c:f>
            </c:numRef>
          </c:val>
          <c:extLst>
            <c:ext xmlns:c16="http://schemas.microsoft.com/office/drawing/2014/chart" uri="{C3380CC4-5D6E-409C-BE32-E72D297353CC}">
              <c16:uniqueId val="{000000B7-0F62-4A4D-BD8F-2AC166F688B3}"/>
            </c:ext>
          </c:extLst>
        </c:ser>
        <c:ser>
          <c:idx val="24"/>
          <c:order val="23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RESULTADO!$D$27:$F$27</c:f>
            </c:numRef>
          </c:val>
          <c:extLst>
            <c:ext xmlns:c16="http://schemas.microsoft.com/office/drawing/2014/chart" uri="{C3380CC4-5D6E-409C-BE32-E72D297353CC}">
              <c16:uniqueId val="{000000BF-0F62-4A4D-BD8F-2AC166F688B3}"/>
            </c:ext>
          </c:extLst>
        </c:ser>
        <c:ser>
          <c:idx val="25"/>
          <c:order val="24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RESULTADO!$D$28:$F$28</c:f>
            </c:numRef>
          </c:val>
          <c:extLst>
            <c:ext xmlns:c16="http://schemas.microsoft.com/office/drawing/2014/chart" uri="{C3380CC4-5D6E-409C-BE32-E72D297353CC}">
              <c16:uniqueId val="{000000C7-0F62-4A4D-BD8F-2AC166F688B3}"/>
            </c:ext>
          </c:extLst>
        </c:ser>
        <c:ser>
          <c:idx val="26"/>
          <c:order val="25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RESULTADO!$D$29:$F$29</c:f>
            </c:numRef>
          </c:val>
          <c:extLst>
            <c:ext xmlns:c16="http://schemas.microsoft.com/office/drawing/2014/chart" uri="{C3380CC4-5D6E-409C-BE32-E72D297353CC}">
              <c16:uniqueId val="{000000CF-0F62-4A4D-BD8F-2AC166F688B3}"/>
            </c:ext>
          </c:extLst>
        </c:ser>
        <c:ser>
          <c:idx val="27"/>
          <c:order val="26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RESULTADO!$D$30:$F$30</c:f>
            </c:numRef>
          </c:val>
          <c:extLst>
            <c:ext xmlns:c16="http://schemas.microsoft.com/office/drawing/2014/chart" uri="{C3380CC4-5D6E-409C-BE32-E72D297353CC}">
              <c16:uniqueId val="{000000D7-0F62-4A4D-BD8F-2AC166F688B3}"/>
            </c:ext>
          </c:extLst>
        </c:ser>
        <c:ser>
          <c:idx val="28"/>
          <c:order val="27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RESULTADO!$D$31:$F$31</c:f>
            </c:numRef>
          </c:val>
          <c:extLst>
            <c:ext xmlns:c16="http://schemas.microsoft.com/office/drawing/2014/chart" uri="{C3380CC4-5D6E-409C-BE32-E72D297353CC}">
              <c16:uniqueId val="{000000DF-0F62-4A4D-BD8F-2AC166F688B3}"/>
            </c:ext>
          </c:extLst>
        </c:ser>
        <c:ser>
          <c:idx val="29"/>
          <c:order val="28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E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E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E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RESULTADO!$D$32:$F$32</c:f>
            </c:numRef>
          </c:val>
          <c:extLst>
            <c:ext xmlns:c16="http://schemas.microsoft.com/office/drawing/2014/chart" uri="{C3380CC4-5D6E-409C-BE32-E72D297353CC}">
              <c16:uniqueId val="{000000E7-0F62-4A4D-BD8F-2AC166F688B3}"/>
            </c:ext>
          </c:extLst>
        </c:ser>
        <c:ser>
          <c:idx val="30"/>
          <c:order val="29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E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E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E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RESULTADO!$D$33:$F$33</c:f>
            </c:numRef>
          </c:val>
          <c:extLst>
            <c:ext xmlns:c16="http://schemas.microsoft.com/office/drawing/2014/chart" uri="{C3380CC4-5D6E-409C-BE32-E72D297353CC}">
              <c16:uniqueId val="{000000EF-0F62-4A4D-BD8F-2AC166F688B3}"/>
            </c:ext>
          </c:extLst>
        </c:ser>
        <c:ser>
          <c:idx val="31"/>
          <c:order val="30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F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F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F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RESULTADO!$D$34:$F$34</c:f>
            </c:numRef>
          </c:val>
          <c:extLst>
            <c:ext xmlns:c16="http://schemas.microsoft.com/office/drawing/2014/chart" uri="{C3380CC4-5D6E-409C-BE32-E72D297353CC}">
              <c16:uniqueId val="{000000F7-0F62-4A4D-BD8F-2AC166F688B3}"/>
            </c:ext>
          </c:extLst>
        </c:ser>
        <c:ser>
          <c:idx val="32"/>
          <c:order val="31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F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F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F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RESULTADO!$D$35:$F$35</c:f>
            </c:numRef>
          </c:val>
          <c:extLst>
            <c:ext xmlns:c16="http://schemas.microsoft.com/office/drawing/2014/chart" uri="{C3380CC4-5D6E-409C-BE32-E72D297353CC}">
              <c16:uniqueId val="{000000FF-0F62-4A4D-BD8F-2AC166F688B3}"/>
            </c:ext>
          </c:extLst>
        </c:ser>
        <c:ser>
          <c:idx val="33"/>
          <c:order val="32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10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10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10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RESULTADO!$D$36:$F$36</c:f>
            </c:numRef>
          </c:val>
          <c:extLst>
            <c:ext xmlns:c16="http://schemas.microsoft.com/office/drawing/2014/chart" uri="{C3380CC4-5D6E-409C-BE32-E72D297353CC}">
              <c16:uniqueId val="{00000107-0F62-4A4D-BD8F-2AC166F688B3}"/>
            </c:ext>
          </c:extLst>
        </c:ser>
        <c:ser>
          <c:idx val="34"/>
          <c:order val="33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10A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10C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10E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RESULTADO!$D$37:$F$37</c:f>
            </c:numRef>
          </c:val>
          <c:extLst>
            <c:ext xmlns:c16="http://schemas.microsoft.com/office/drawing/2014/chart" uri="{C3380CC4-5D6E-409C-BE32-E72D297353CC}">
              <c16:uniqueId val="{0000010F-0F62-4A4D-BD8F-2AC166F688B3}"/>
            </c:ext>
          </c:extLst>
        </c:ser>
        <c:ser>
          <c:idx val="35"/>
          <c:order val="34"/>
          <c:dPt>
            <c:idx val="0"/>
            <c:bubble3D val="0"/>
            <c:spPr>
              <a:solidFill>
                <a:srgbClr val="9999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112-0F62-4A4D-BD8F-2AC166F688B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114-0F62-4A4D-BD8F-2AC166F688B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116-0F62-4A4D-BD8F-2AC166F688B3}"/>
              </c:ext>
            </c:extLst>
          </c:dPt>
          <c:dLbls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RESULTADO!$D$38:$F$38</c:f>
            </c:numRef>
          </c:val>
          <c:extLst>
            <c:ext xmlns:c16="http://schemas.microsoft.com/office/drawing/2014/chart" uri="{C3380CC4-5D6E-409C-BE32-E72D297353CC}">
              <c16:uniqueId val="{00000117-0F62-4A4D-BD8F-2AC166F688B3}"/>
            </c:ext>
          </c:extLst>
        </c:ser>
        <c:ser>
          <c:idx val="3"/>
          <c:order val="35"/>
          <c:spPr>
            <a:solidFill>
              <a:srgbClr val="CCFFFF"/>
            </a:solidFill>
            <a:ln w="6514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FF00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11A-0F62-4A4D-BD8F-2AC166F688B3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11C-0F62-4A4D-BD8F-2AC166F688B3}"/>
              </c:ext>
            </c:extLst>
          </c:dPt>
          <c:dPt>
            <c:idx val="2"/>
            <c:bubble3D val="0"/>
            <c:spPr>
              <a:solidFill>
                <a:srgbClr val="FF00FF"/>
              </a:solidFill>
              <a:ln w="651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11E-0F62-4A4D-BD8F-2AC166F688B3}"/>
              </c:ext>
            </c:extLst>
          </c:dPt>
          <c:dLbls>
            <c:dLbl>
              <c:idx val="0"/>
              <c:layout>
                <c:manualLayout>
                  <c:x val="8.6151435324748352E-2"/>
                  <c:y val="0.23118644755681103"/>
                </c:manualLayout>
              </c:layout>
              <c:tx>
                <c:rich>
                  <a:bodyPr/>
                  <a:lstStyle/>
                  <a:p>
                    <a:r>
                      <a:rPr lang="en-US" sz="103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Valor Estimado; </a:t>
                    </a:r>
                  </a:p>
                  <a:p>
                    <a:r>
                      <a:rPr lang="en-US" sz="103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R$ 33.513.556,40</a:t>
                    </a:r>
                    <a:r>
                      <a:rPr lang="en-US" sz="103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A-0F62-4A4D-BD8F-2AC166F688B3}"/>
                </c:ext>
              </c:extLst>
            </c:dLbl>
            <c:dLbl>
              <c:idx val="1"/>
              <c:layout>
                <c:manualLayout>
                  <c:x val="-1.7462411583897986E-3"/>
                  <c:y val="0.24290204553502812"/>
                </c:manualLayout>
              </c:layout>
              <c:tx>
                <c:rich>
                  <a:bodyPr/>
                  <a:lstStyle/>
                  <a:p>
                    <a:pPr>
                      <a:defRPr sz="61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391" dirty="0" err="1"/>
                      <a:t>Melhor</a:t>
                    </a:r>
                    <a:r>
                      <a:rPr lang="en-US" sz="1391" dirty="0"/>
                      <a:t> </a:t>
                    </a:r>
                    <a:r>
                      <a:rPr lang="en-US" sz="1391" dirty="0" err="1"/>
                      <a:t>preço</a:t>
                    </a:r>
                    <a:r>
                      <a:rPr lang="en-US" sz="1391" dirty="0"/>
                      <a:t>:  
R$ 28.155.160,00</a:t>
                    </a:r>
                    <a:r>
                      <a:rPr lang="en-US" sz="993" dirty="0"/>
                      <a:t> </a:t>
                    </a:r>
                  </a:p>
                </c:rich>
              </c:tx>
              <c:spPr>
                <a:noFill/>
                <a:ln w="1302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C-0F62-4A4D-BD8F-2AC166F688B3}"/>
                </c:ext>
              </c:extLst>
            </c:dLbl>
            <c:dLbl>
              <c:idx val="2"/>
              <c:layout>
                <c:manualLayout>
                  <c:x val="0.34443844863798201"/>
                  <c:y val="-7.5467158238456594E-2"/>
                </c:manualLayout>
              </c:layout>
              <c:tx>
                <c:rich>
                  <a:bodyPr/>
                  <a:lstStyle/>
                  <a:p>
                    <a:pPr>
                      <a:defRPr sz="924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391" dirty="0" err="1"/>
                      <a:t>Economia</a:t>
                    </a:r>
                    <a:r>
                      <a:rPr lang="en-US" sz="1391" dirty="0"/>
                      <a:t>; 
R$ 5.358.396,40
16%</a:t>
                    </a:r>
                  </a:p>
                </c:rich>
              </c:tx>
              <c:spPr>
                <a:noFill/>
                <a:ln w="1302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1E-0F62-4A4D-BD8F-2AC166F688B3}"/>
                </c:ext>
              </c:extLst>
            </c:dLbl>
            <c:spPr>
              <a:noFill/>
              <a:ln w="13025">
                <a:noFill/>
              </a:ln>
            </c:spPr>
            <c:txPr>
              <a:bodyPr/>
              <a:lstStyle/>
              <a:p>
                <a:pPr>
                  <a:defRPr sz="5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RESULTADO!$D$1:$F$3</c:f>
              <c:strCache>
                <c:ptCount val="3"/>
                <c:pt idx="0">
                  <c:v>Valor Estimado</c:v>
                </c:pt>
                <c:pt idx="1">
                  <c:v>Melhor preço até o momento</c:v>
                </c:pt>
                <c:pt idx="2">
                  <c:v>Economia</c:v>
                </c:pt>
              </c:strCache>
            </c:strRef>
          </c:cat>
          <c:val>
            <c:numRef>
              <c:f>RESULTADO!$D$39:$F$39</c:f>
              <c:numCache>
                <c:formatCode>_("R$"* #,##0.00_);_("R$"* \(#,##0.00\);_("R$"* "-"??_);_(@_)</c:formatCode>
                <c:ptCount val="3"/>
                <c:pt idx="0">
                  <c:v>33513556.399999999</c:v>
                </c:pt>
                <c:pt idx="1">
                  <c:v>28155160</c:v>
                </c:pt>
                <c:pt idx="2">
                  <c:v>5358396.3999999985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11F-0F62-4A4D-BD8F-2AC166F68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8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CD18B-C36E-4F22-BEAD-947A16B658EE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9C06B-798A-409F-AA7F-AC6EACDC7D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40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176387-9195-4D66-BB2C-88513514918D}" type="slidenum">
              <a:rPr lang="pt-BR" altLang="pt-BR">
                <a:latin typeface="Calibri" panose="020F0502020204030204" pitchFamily="34" charset="0"/>
              </a:rPr>
              <a:pPr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61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9F8DD4-8F5C-46C9-AA17-E9DF89218B0A}" type="slidenum">
              <a:rPr lang="pt-BR" altLang="pt-BR">
                <a:latin typeface="Calibri" panose="020F0502020204030204" pitchFamily="34" charset="0"/>
              </a:rPr>
              <a:pPr/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80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C2ABA7-593A-4F33-A042-5689098E6499}" type="slidenum">
              <a:rPr lang="pt-BR" altLang="pt-BR">
                <a:latin typeface="Calibri" panose="020F0502020204030204" pitchFamily="34" charset="0"/>
              </a:rPr>
              <a:pPr/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55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559EE4-C34D-46E5-A6EF-ED5323AAB6B2}" type="slidenum">
              <a:rPr lang="pt-BR" altLang="pt-BR">
                <a:latin typeface="Calibri" panose="020F0502020204030204" pitchFamily="34" charset="0"/>
              </a:rPr>
              <a:pPr/>
              <a:t>12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95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801800-F553-4A75-9CFF-30AC98B507E9}" type="slidenum">
              <a:rPr lang="pt-BR" altLang="pt-BR">
                <a:latin typeface="Calibri" panose="020F0502020204030204" pitchFamily="34" charset="0"/>
              </a:rPr>
              <a:pPr/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26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A47962-53F3-4F77-B03D-1707386531C3}" type="slidenum">
              <a:rPr lang="pt-BR" altLang="pt-BR">
                <a:latin typeface="Calibri" panose="020F0502020204030204" pitchFamily="34" charset="0"/>
              </a:rPr>
              <a:pPr/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42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3C7842-F6B5-430A-8C15-E691E3560F22}" type="slidenum">
              <a:rPr lang="pt-BR" altLang="pt-BR">
                <a:latin typeface="Calibri" panose="020F0502020204030204" pitchFamily="34" charset="0"/>
              </a:rPr>
              <a:pPr/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14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29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E4C045-78F9-4883-84F2-8430731FE222}" type="slidenum">
              <a:rPr lang="pt-BR" altLang="pt-BR">
                <a:latin typeface="Calibri" panose="020F0502020204030204" pitchFamily="34" charset="0"/>
              </a:rPr>
              <a:pPr/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70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BE1F77-F2FC-4CDD-85C0-8F0F0FF277FA}" type="slidenum">
              <a:rPr lang="pt-BR" altLang="pt-BR">
                <a:latin typeface="Calibri" panose="020F0502020204030204" pitchFamily="34" charset="0"/>
              </a:rPr>
              <a:pPr/>
              <a:t>17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0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49AF98-ADCD-4F7C-885A-77B3D6CA6891}" type="slidenum">
              <a:rPr lang="pt-BR" altLang="pt-BR">
                <a:latin typeface="Calibri" panose="020F0502020204030204" pitchFamily="34" charset="0"/>
              </a:rPr>
              <a:pPr/>
              <a:t>18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05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80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BADC19-8DB4-4908-8FD0-389E125BF5F3}" type="slidenum">
              <a:rPr lang="pt-BR" altLang="pt-BR">
                <a:latin typeface="Calibri" panose="020F0502020204030204" pitchFamily="34" charset="0"/>
              </a:rPr>
              <a:pPr/>
              <a:t>19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8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D3859B-1612-4AD3-A59B-ABE6794463D8}" type="slidenum">
              <a:rPr lang="pt-BR" altLang="pt-BR">
                <a:latin typeface="Calibri" panose="020F0502020204030204" pitchFamily="34" charset="0"/>
              </a:rPr>
              <a:pPr/>
              <a:t>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35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01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14482F-44D1-4067-AF34-D7FAA39D4319}" type="slidenum">
              <a:rPr lang="pt-BR" altLang="pt-BR">
                <a:latin typeface="Calibri" panose="020F0502020204030204" pitchFamily="34" charset="0"/>
              </a:rPr>
              <a:pPr/>
              <a:t>20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8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11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AA8FD2-AC20-45B9-BA4F-EA3AA3482841}" type="slidenum">
              <a:rPr lang="pt-BR" altLang="pt-BR">
                <a:latin typeface="Calibri" panose="020F0502020204030204" pitchFamily="34" charset="0"/>
              </a:rPr>
              <a:pPr/>
              <a:t>29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1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224227-BF5D-4D51-8F53-1A8BBF202855}" type="slidenum">
              <a:rPr lang="pt-BR" altLang="pt-BR">
                <a:latin typeface="Calibri" panose="020F0502020204030204" pitchFamily="34" charset="0"/>
              </a:rPr>
              <a:pPr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A3BEFE-EF6D-4ACA-88AA-FA1CAAEC5C17}" type="slidenum">
              <a:rPr lang="pt-BR" altLang="pt-BR">
                <a:latin typeface="Calibri" panose="020F0502020204030204" pitchFamily="34" charset="0"/>
              </a:rPr>
              <a:pPr/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7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2A144F-9D41-4056-B0D4-2F404FEF78C2}" type="slidenum">
              <a:rPr lang="pt-BR" altLang="pt-BR">
                <a:latin typeface="Calibri" panose="020F0502020204030204" pitchFamily="34" charset="0"/>
              </a:rPr>
              <a:pPr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7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FDFBF4-D212-4BD0-9DA8-B88405EEDECE}" type="slidenum">
              <a:rPr lang="pt-BR" altLang="pt-BR">
                <a:latin typeface="Calibri" panose="020F0502020204030204" pitchFamily="34" charset="0"/>
              </a:rPr>
              <a:pPr/>
              <a:t>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1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CA2E63-4375-4C8E-B2A1-53B420EF4FB8}" type="slidenum">
              <a:rPr lang="pt-BR" altLang="pt-BR">
                <a:latin typeface="Calibri" panose="020F0502020204030204" pitchFamily="34" charset="0"/>
              </a:rPr>
              <a:pPr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D1FDD6-FD31-4948-8099-B2573B638CAF}" type="slidenum">
              <a:rPr lang="pt-BR" altLang="pt-BR">
                <a:latin typeface="Calibri" panose="020F0502020204030204" pitchFamily="34" charset="0"/>
              </a:rPr>
              <a:pPr/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4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1D67EA-A9C1-41B0-A2D9-F7DF1BB41A05}" type="slidenum">
              <a:rPr lang="pt-BR" altLang="pt-BR">
                <a:latin typeface="Calibri" panose="020F0502020204030204" pitchFamily="34" charset="0"/>
              </a:rPr>
              <a:pPr/>
              <a:t>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1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587-ED14-4940-B39B-3629AFBC0E82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AABB-478A-4FDC-83D1-F958ABB1D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61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587-ED14-4940-B39B-3629AFBC0E82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AABB-478A-4FDC-83D1-F958ABB1D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36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587-ED14-4940-B39B-3629AFBC0E82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AABB-478A-4FDC-83D1-F958ABB1D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932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" y="5322888"/>
            <a:ext cx="276013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6058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17" y="6054725"/>
            <a:ext cx="1074208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 userDrawn="1"/>
        </p:nvSpPr>
        <p:spPr>
          <a:xfrm>
            <a:off x="3600451" y="6486525"/>
            <a:ext cx="108966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Semana Nacional de Planejamento da CGU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" y="6232525"/>
            <a:ext cx="135466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 bwMode="auto">
          <a:xfrm>
            <a:off x="609605" y="1099344"/>
            <a:ext cx="10972799" cy="456409"/>
          </a:xfrm>
        </p:spPr>
        <p:txBody>
          <a:bodyPr>
            <a:normAutofit/>
          </a:bodyPr>
          <a:lstStyle>
            <a:lvl1pPr marL="0" indent="0">
              <a:buNone/>
              <a:defRPr sz="2200" b="1"/>
            </a:lvl1pPr>
          </a:lstStyle>
          <a:p>
            <a:pPr lvl="0"/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</a:defRPr>
            </a:lvl1pPr>
          </a:lstStyle>
          <a:p>
            <a:fld id="{4CC6D403-AAE2-48DE-A395-92102BB2F1A8}" type="slidenum">
              <a:rPr lang="de-DE" altLang="pt-BR"/>
              <a:pPr/>
              <a:t>‹nº›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36724702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587-ED14-4940-B39B-3629AFBC0E82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AABB-478A-4FDC-83D1-F958ABB1D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63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587-ED14-4940-B39B-3629AFBC0E82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AABB-478A-4FDC-83D1-F958ABB1D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3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587-ED14-4940-B39B-3629AFBC0E82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AABB-478A-4FDC-83D1-F958ABB1D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1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587-ED14-4940-B39B-3629AFBC0E82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AABB-478A-4FDC-83D1-F958ABB1D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37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587-ED14-4940-B39B-3629AFBC0E82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AABB-478A-4FDC-83D1-F958ABB1D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05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587-ED14-4940-B39B-3629AFBC0E82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AABB-478A-4FDC-83D1-F958ABB1D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40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587-ED14-4940-B39B-3629AFBC0E82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AABB-478A-4FDC-83D1-F958ABB1D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38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A587-ED14-4940-B39B-3629AFBC0E82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AABB-478A-4FDC-83D1-F958ABB1D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58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A587-ED14-4940-B39B-3629AFBC0E82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AABB-478A-4FDC-83D1-F958ABB1D3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12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/>
          <a:stretch>
            <a:fillRect/>
          </a:stretch>
        </p:blipFill>
        <p:spPr bwMode="auto">
          <a:xfrm>
            <a:off x="1524000" y="-171450"/>
            <a:ext cx="91440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ubtítulo 1"/>
          <p:cNvSpPr>
            <a:spLocks noGrp="1"/>
          </p:cNvSpPr>
          <p:nvPr>
            <p:ph type="subTitle" idx="4294967295"/>
          </p:nvPr>
        </p:nvSpPr>
        <p:spPr>
          <a:xfrm>
            <a:off x="2895600" y="2276475"/>
            <a:ext cx="6400800" cy="1576388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pt-BR" altLang="pt-BR" sz="4000" dirty="0">
                <a:solidFill>
                  <a:schemeClr val="bg1"/>
                </a:solidFill>
              </a:rPr>
              <a:t>COMPRAS COLABORATIVAS</a:t>
            </a:r>
          </a:p>
          <a:p>
            <a:pPr algn="ctr"/>
            <a:r>
              <a:rPr lang="pt-BR" altLang="pt-BR" i="1" dirty="0">
                <a:solidFill>
                  <a:schemeClr val="bg1"/>
                </a:solidFill>
              </a:rPr>
              <a:t>Adriano Dutra </a:t>
            </a:r>
            <a:r>
              <a:rPr lang="pt-BR" altLang="pt-BR" i="1" dirty="0" err="1">
                <a:solidFill>
                  <a:schemeClr val="bg1"/>
                </a:solidFill>
              </a:rPr>
              <a:t>Carrijo</a:t>
            </a:r>
            <a:r>
              <a:rPr lang="pt-BR" altLang="pt-BR" i="1" dirty="0">
                <a:solidFill>
                  <a:schemeClr val="bg1"/>
                </a:solidFill>
              </a:rPr>
              <a:t> – CJU/SP</a:t>
            </a:r>
          </a:p>
          <a:p>
            <a:pPr algn="ctr"/>
            <a:r>
              <a:rPr lang="pt-BR" altLang="pt-BR" i="1" dirty="0" err="1">
                <a:solidFill>
                  <a:schemeClr val="bg1"/>
                </a:solidFill>
              </a:rPr>
              <a:t>Egle</a:t>
            </a:r>
            <a:r>
              <a:rPr lang="pt-BR" altLang="pt-BR" i="1" dirty="0">
                <a:solidFill>
                  <a:schemeClr val="bg1"/>
                </a:solidFill>
              </a:rPr>
              <a:t> </a:t>
            </a:r>
            <a:r>
              <a:rPr lang="sv-SE" i="1" dirty="0">
                <a:solidFill>
                  <a:schemeClr val="bg1"/>
                </a:solidFill>
              </a:rPr>
              <a:t>M. Andrade de Souza Fukagawa – SAD/SP</a:t>
            </a:r>
            <a:endParaRPr lang="pt-BR" altLang="pt-BR" i="1" dirty="0">
              <a:solidFill>
                <a:schemeClr val="bg1"/>
              </a:solidFill>
            </a:endParaRPr>
          </a:p>
        </p:txBody>
      </p:sp>
      <p:sp>
        <p:nvSpPr>
          <p:cNvPr id="23556" name=" 3"/>
          <p:cNvSpPr>
            <a:spLocks noGrp="1"/>
          </p:cNvSpPr>
          <p:nvPr/>
        </p:nvSpPr>
        <p:spPr bwMode="auto">
          <a:xfrm>
            <a:off x="1981200" y="4238626"/>
            <a:ext cx="8229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50989" y="404665"/>
            <a:ext cx="9009507" cy="692497"/>
          </a:xfrm>
          <a:prstGeom prst="rect">
            <a:avLst/>
          </a:prstGeom>
          <a:noFill/>
        </p:spPr>
        <p:txBody>
          <a:bodyPr lIns="0" r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I Workshop sobre Compras Centralizadas</a:t>
            </a:r>
          </a:p>
        </p:txBody>
      </p:sp>
      <p:sp>
        <p:nvSpPr>
          <p:cNvPr id="23558" name="Espaço Reservado para Conteúdo 2"/>
          <p:cNvSpPr txBox="1">
            <a:spLocks/>
          </p:cNvSpPr>
          <p:nvPr/>
        </p:nvSpPr>
        <p:spPr bwMode="auto">
          <a:xfrm>
            <a:off x="5375276" y="5157788"/>
            <a:ext cx="52927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endParaRPr lang="pt-BR" altLang="pt-BR" sz="2000"/>
          </a:p>
        </p:txBody>
      </p:sp>
    </p:spTree>
    <p:extLst>
      <p:ext uri="{BB962C8B-B14F-4D97-AF65-F5344CB8AC3E}">
        <p14:creationId xmlns:p14="http://schemas.microsoft.com/office/powerpoint/2010/main" val="16174801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>
          <a:xfrm>
            <a:off x="1809750" y="142876"/>
            <a:ext cx="8643938" cy="714375"/>
          </a:xfrm>
        </p:spPr>
        <p:txBody>
          <a:bodyPr/>
          <a:lstStyle/>
          <a:p>
            <a:r>
              <a:rPr lang="pt-BR" altLang="pt-BR" sz="3600"/>
              <a:t>COMPRAS COLABORATIVAS - ANTECEDENTES</a:t>
            </a:r>
          </a:p>
        </p:txBody>
      </p:sp>
      <p:sp>
        <p:nvSpPr>
          <p:cNvPr id="39939" name="Espaço Reservado para Conteúdo 2"/>
          <p:cNvSpPr>
            <a:spLocks noGrp="1"/>
          </p:cNvSpPr>
          <p:nvPr>
            <p:ph idx="1"/>
          </p:nvPr>
        </p:nvSpPr>
        <p:spPr>
          <a:xfrm>
            <a:off x="1809750" y="1000125"/>
            <a:ext cx="8643938" cy="5214938"/>
          </a:xfrm>
        </p:spPr>
        <p:txBody>
          <a:bodyPr/>
          <a:lstStyle/>
          <a:p>
            <a:r>
              <a:rPr lang="pt-BR" altLang="pt-BR"/>
              <a:t>Licitação conjunta entre SAD/SP; SRPV/SP e SRF/SP;</a:t>
            </a:r>
          </a:p>
          <a:p>
            <a:pPr lvl="1"/>
            <a:r>
              <a:rPr lang="pt-BR" altLang="pt-BR"/>
              <a:t>Vigilância: economia de R$5.358.396,00</a:t>
            </a:r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1935163" y="2509839"/>
          <a:ext cx="8247062" cy="370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297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1809750" y="142876"/>
            <a:ext cx="8643938" cy="714375"/>
          </a:xfrm>
        </p:spPr>
        <p:txBody>
          <a:bodyPr/>
          <a:lstStyle/>
          <a:p>
            <a:r>
              <a:rPr lang="pt-BR" altLang="pt-BR" sz="3600"/>
              <a:t>COMPRAS COLABORATIVAS - ANTECEDENTES</a:t>
            </a:r>
          </a:p>
        </p:txBody>
      </p:sp>
      <p:sp>
        <p:nvSpPr>
          <p:cNvPr id="41987" name="Espaço Reservado para Conteúdo 2"/>
          <p:cNvSpPr>
            <a:spLocks noGrp="1"/>
          </p:cNvSpPr>
          <p:nvPr>
            <p:ph idx="1"/>
          </p:nvPr>
        </p:nvSpPr>
        <p:spPr>
          <a:xfrm>
            <a:off x="1809750" y="1000125"/>
            <a:ext cx="8643938" cy="5214938"/>
          </a:xfrm>
        </p:spPr>
        <p:txBody>
          <a:bodyPr/>
          <a:lstStyle/>
          <a:p>
            <a:r>
              <a:rPr lang="pt-BR" altLang="pt-BR"/>
              <a:t>Então, no 1º Encontro Mensal com os órgãos Assessorados, em fevereiro de 2013, foi feita a proposta de criar o Grupo de Trabalho de Termos de Referência (GTTR).</a:t>
            </a:r>
          </a:p>
          <a:p>
            <a:pPr lvl="1" algn="just"/>
            <a:r>
              <a:rPr lang="pt-BR" altLang="pt-BR"/>
              <a:t>Os Encontros foram criados para </a:t>
            </a:r>
            <a:r>
              <a:rPr lang="pt-BR" altLang="pt-BR" b="1" u="sng"/>
              <a:t>concentrar</a:t>
            </a:r>
            <a:r>
              <a:rPr lang="pt-BR" altLang="pt-BR"/>
              <a:t> o momento de os órgãos tirarem suas </a:t>
            </a:r>
            <a:r>
              <a:rPr lang="pt-BR" altLang="pt-BR" b="1" u="sng"/>
              <a:t>dúvidas jurídicas</a:t>
            </a:r>
            <a:r>
              <a:rPr lang="pt-BR" altLang="pt-BR"/>
              <a:t>, tendo em vista que não é mais possível fazer reuniões para essa finalidade.</a:t>
            </a:r>
          </a:p>
          <a:p>
            <a:r>
              <a:rPr lang="pt-BR" altLang="pt-BR"/>
              <a:t>Projeto do GTTR concebido pela Dra. Waléria Thomé (EAGU/SP) e Egle Fukagawa (SAD/SP)</a:t>
            </a:r>
          </a:p>
          <a:p>
            <a:pPr lvl="1" algn="just"/>
            <a:endParaRPr lang="pt-BR" altLang="pt-BR"/>
          </a:p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361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1809750" y="142876"/>
            <a:ext cx="8643938" cy="714375"/>
          </a:xfrm>
        </p:spPr>
        <p:txBody>
          <a:bodyPr/>
          <a:lstStyle/>
          <a:p>
            <a:r>
              <a:rPr lang="pt-BR" altLang="pt-BR" sz="3600"/>
              <a:t>COMPRAS COLABORATIVAS - ANTECEDENTES</a:t>
            </a:r>
          </a:p>
        </p:txBody>
      </p:sp>
      <p:sp>
        <p:nvSpPr>
          <p:cNvPr id="44035" name="Espaço Reservado para Conteúdo 2"/>
          <p:cNvSpPr>
            <a:spLocks noGrp="1"/>
          </p:cNvSpPr>
          <p:nvPr>
            <p:ph idx="1"/>
          </p:nvPr>
        </p:nvSpPr>
        <p:spPr>
          <a:xfrm>
            <a:off x="1809750" y="1000125"/>
            <a:ext cx="8643938" cy="5214938"/>
          </a:xfrm>
        </p:spPr>
        <p:txBody>
          <a:bodyPr/>
          <a:lstStyle/>
          <a:p>
            <a:r>
              <a:rPr lang="pt-BR" altLang="pt-BR"/>
              <a:t>GTTR – METODOLOGIA:</a:t>
            </a:r>
          </a:p>
          <a:p>
            <a:pPr lvl="1"/>
            <a:r>
              <a:rPr lang="pt-BR" altLang="pt-BR"/>
              <a:t>Sondagem do interesse em participar</a:t>
            </a:r>
          </a:p>
          <a:p>
            <a:pPr lvl="1"/>
            <a:r>
              <a:rPr lang="pt-BR" altLang="pt-BR"/>
              <a:t>Ranqueamento  dos objetos preferidos</a:t>
            </a:r>
          </a:p>
          <a:p>
            <a:pPr lvl="1"/>
            <a:r>
              <a:rPr lang="pt-BR" altLang="pt-BR"/>
              <a:t>Divisão dos grupos e escolha de responsáveis</a:t>
            </a:r>
          </a:p>
          <a:p>
            <a:pPr lvl="1"/>
            <a:r>
              <a:rPr lang="pt-BR" altLang="pt-BR"/>
              <a:t>Início dos trabalhos</a:t>
            </a:r>
          </a:p>
          <a:p>
            <a:r>
              <a:rPr lang="pt-BR" altLang="pt-BR"/>
              <a:t>Objetos escolhidos:</a:t>
            </a:r>
          </a:p>
          <a:p>
            <a:pPr lvl="1"/>
            <a:r>
              <a:rPr lang="pt-BR" altLang="pt-BR"/>
              <a:t>Telefonia móvel; Serviço de limpeza; Manutenção predial; Manutenção de viatura; Material de informática.</a:t>
            </a:r>
          </a:p>
          <a:p>
            <a:endParaRPr lang="pt-BR" altLang="pt-BR"/>
          </a:p>
          <a:p>
            <a:pPr lvl="1" algn="just"/>
            <a:endParaRPr lang="pt-BR" altLang="pt-BR"/>
          </a:p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39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1809750" y="142876"/>
            <a:ext cx="8643938" cy="714375"/>
          </a:xfrm>
        </p:spPr>
        <p:txBody>
          <a:bodyPr/>
          <a:lstStyle/>
          <a:p>
            <a:r>
              <a:rPr lang="pt-BR" altLang="pt-BR" sz="3600"/>
              <a:t>COMPRAS COLABORATIVAS - ANTECEDENTES</a:t>
            </a:r>
          </a:p>
        </p:txBody>
      </p:sp>
      <p:sp>
        <p:nvSpPr>
          <p:cNvPr id="43011" name="Espaço Reservado para Conteúdo 2"/>
          <p:cNvSpPr>
            <a:spLocks noGrp="1"/>
          </p:cNvSpPr>
          <p:nvPr>
            <p:ph idx="1"/>
          </p:nvPr>
        </p:nvSpPr>
        <p:spPr>
          <a:xfrm>
            <a:off x="1809750" y="1000125"/>
            <a:ext cx="8643938" cy="5214938"/>
          </a:xfrm>
        </p:spPr>
        <p:txBody>
          <a:bodyPr/>
          <a:lstStyle/>
          <a:p>
            <a:endParaRPr lang="pt-BR" altLang="pt-BR"/>
          </a:p>
          <a:p>
            <a:pPr lvl="1" algn="just"/>
            <a:endParaRPr lang="pt-BR" altLang="pt-BR"/>
          </a:p>
          <a:p>
            <a:endParaRPr lang="pt-BR" alt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135188" y="1412876"/>
          <a:ext cx="7632699" cy="433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3866">
                <a:tc>
                  <a:txBody>
                    <a:bodyPr/>
                    <a:lstStyle/>
                    <a:p>
                      <a:r>
                        <a:rPr lang="pt-BR" sz="2400" dirty="0"/>
                        <a:t>Objeto</a:t>
                      </a: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pt-BR" sz="2400" dirty="0" err="1"/>
                        <a:t>Qtide</a:t>
                      </a:r>
                      <a:r>
                        <a:rPr lang="pt-BR" sz="2400" dirty="0"/>
                        <a:t> Órgãos</a:t>
                      </a: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Prazo de realização</a:t>
                      </a: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Valor Economia</a:t>
                      </a: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Percentual</a:t>
                      </a:r>
                    </a:p>
                  </a:txBody>
                  <a:tcPr marL="91438" marR="91438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866">
                <a:tc>
                  <a:txBody>
                    <a:bodyPr/>
                    <a:lstStyle/>
                    <a:p>
                      <a:r>
                        <a:rPr lang="pt-BR" sz="1800" dirty="0"/>
                        <a:t>Telefonia móvel</a:t>
                      </a: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22</a:t>
                      </a: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 7 meses</a:t>
                      </a: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R$ 2.465.219</a:t>
                      </a: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67,54%</a:t>
                      </a:r>
                    </a:p>
                  </a:txBody>
                  <a:tcPr marL="91438" marR="91438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866">
                <a:tc>
                  <a:txBody>
                    <a:bodyPr/>
                    <a:lstStyle/>
                    <a:p>
                      <a:r>
                        <a:rPr lang="pt-BR" sz="1800" dirty="0"/>
                        <a:t>Limpeza</a:t>
                      </a: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15</a:t>
                      </a: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</a:t>
                      </a:r>
                      <a:r>
                        <a:rPr lang="pt-BR" sz="1800" baseline="0" dirty="0"/>
                        <a:t> ano</a:t>
                      </a:r>
                      <a:endParaRPr lang="pt-BR" sz="1800" dirty="0"/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R$ 14.747.488,13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21%</a:t>
                      </a:r>
                    </a:p>
                  </a:txBody>
                  <a:tcPr marL="91438" marR="91438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866">
                <a:tc>
                  <a:txBody>
                    <a:bodyPr/>
                    <a:lstStyle/>
                    <a:p>
                      <a:r>
                        <a:rPr lang="pt-BR" sz="1800" dirty="0"/>
                        <a:t>Manutenção Predial</a:t>
                      </a: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10</a:t>
                      </a: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18 meses</a:t>
                      </a: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Valor estimado:</a:t>
                      </a: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R$ 60.794.819,46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4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>
          <a:xfrm>
            <a:off x="1809750" y="142876"/>
            <a:ext cx="8643938" cy="714375"/>
          </a:xfrm>
        </p:spPr>
        <p:txBody>
          <a:bodyPr/>
          <a:lstStyle/>
          <a:p>
            <a:r>
              <a:rPr lang="pt-BR" altLang="pt-BR" sz="3600"/>
              <a:t>COMPRAS COLABORATIVAS - ANTECEDENTES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>
          <a:xfrm>
            <a:off x="1809750" y="765175"/>
            <a:ext cx="8643938" cy="5449888"/>
          </a:xfrm>
        </p:spPr>
        <p:txBody>
          <a:bodyPr/>
          <a:lstStyle/>
          <a:p>
            <a:pPr algn="just"/>
            <a:r>
              <a:rPr lang="pt-BR" altLang="pt-BR"/>
              <a:t>O projeto precisa seguir vivo, pelas seguintes vantagens:</a:t>
            </a:r>
          </a:p>
          <a:p>
            <a:pPr lvl="1"/>
            <a:r>
              <a:rPr lang="pt-BR" altLang="pt-BR"/>
              <a:t>Aprendizado:</a:t>
            </a:r>
          </a:p>
          <a:p>
            <a:pPr lvl="2"/>
            <a:r>
              <a:rPr lang="pt-BR" altLang="pt-BR"/>
              <a:t>O Grupo é formado por servidores experientes e interessados; os que sabem ensinam os que não sabem;</a:t>
            </a:r>
          </a:p>
          <a:p>
            <a:pPr lvl="2"/>
            <a:r>
              <a:rPr lang="pt-BR" altLang="pt-BR"/>
              <a:t>Manutenção do aprendizado acumulado no Grupo: os que ficam passam para os que entram.</a:t>
            </a:r>
          </a:p>
          <a:p>
            <a:pPr lvl="1"/>
            <a:r>
              <a:rPr lang="pt-BR" altLang="pt-BR"/>
              <a:t>Melhor interação com a CJU/SP:</a:t>
            </a:r>
          </a:p>
          <a:p>
            <a:pPr lvl="2"/>
            <a:r>
              <a:rPr lang="pt-BR" altLang="pt-BR"/>
              <a:t>A interação fica mais sofisticada,  passa a tratar das especificidades do objeto, ao invés de só corrigir textos</a:t>
            </a:r>
          </a:p>
          <a:p>
            <a:pPr lvl="1"/>
            <a:r>
              <a:rPr lang="pt-BR" altLang="pt-BR"/>
              <a:t>Qualidade, Propriedade, e Segurança Técnica/Jurídica</a:t>
            </a:r>
          </a:p>
          <a:p>
            <a:pPr lvl="1"/>
            <a:r>
              <a:rPr lang="pt-BR" altLang="pt-BR"/>
              <a:t>Possibilidade de órgãos licitarem o que não conseguiriam sozinhos.</a:t>
            </a:r>
          </a:p>
          <a:p>
            <a:endParaRPr lang="pt-BR" altLang="pt-BR"/>
          </a:p>
          <a:p>
            <a:pPr lvl="1" algn="just"/>
            <a:endParaRPr lang="pt-BR" altLang="pt-BR"/>
          </a:p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91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1809750" y="142876"/>
            <a:ext cx="8643938" cy="714375"/>
          </a:xfrm>
        </p:spPr>
        <p:txBody>
          <a:bodyPr/>
          <a:lstStyle/>
          <a:p>
            <a:r>
              <a:rPr lang="pt-BR" altLang="pt-BR" sz="3600"/>
              <a:t>COMPRAS COLABORATIVAS - ANTECEDENTES</a:t>
            </a:r>
          </a:p>
        </p:txBody>
      </p:sp>
      <p:sp>
        <p:nvSpPr>
          <p:cNvPr id="45059" name="Espaço Reservado para Conteúdo 2"/>
          <p:cNvSpPr>
            <a:spLocks noGrp="1"/>
          </p:cNvSpPr>
          <p:nvPr>
            <p:ph idx="1"/>
          </p:nvPr>
        </p:nvSpPr>
        <p:spPr>
          <a:xfrm>
            <a:off x="1809750" y="1000125"/>
            <a:ext cx="8643938" cy="5214938"/>
          </a:xfrm>
        </p:spPr>
        <p:txBody>
          <a:bodyPr/>
          <a:lstStyle/>
          <a:p>
            <a:r>
              <a:rPr lang="pt-BR" altLang="pt-BR"/>
              <a:t>GTTR – Problemas:</a:t>
            </a:r>
          </a:p>
          <a:p>
            <a:pPr lvl="1"/>
            <a:endParaRPr lang="pt-BR" altLang="pt-BR"/>
          </a:p>
          <a:p>
            <a:pPr lvl="1"/>
            <a:r>
              <a:rPr lang="pt-BR" altLang="pt-BR"/>
              <a:t>Informalidade</a:t>
            </a:r>
          </a:p>
          <a:p>
            <a:pPr lvl="1"/>
            <a:endParaRPr lang="pt-BR" altLang="pt-BR"/>
          </a:p>
          <a:p>
            <a:pPr lvl="1"/>
            <a:r>
              <a:rPr lang="pt-BR" altLang="pt-BR"/>
              <a:t>Ausência de ferramenta de comunicação</a:t>
            </a:r>
          </a:p>
          <a:p>
            <a:pPr lvl="1"/>
            <a:endParaRPr lang="pt-BR" altLang="pt-BR"/>
          </a:p>
          <a:p>
            <a:pPr lvl="1"/>
            <a:r>
              <a:rPr lang="pt-BR" altLang="pt-BR"/>
              <a:t>Falta de metodologia</a:t>
            </a:r>
          </a:p>
          <a:p>
            <a:pPr lvl="1"/>
            <a:endParaRPr lang="pt-BR" altLang="pt-BR"/>
          </a:p>
          <a:p>
            <a:pPr lvl="1"/>
            <a:r>
              <a:rPr lang="pt-BR" altLang="pt-BR"/>
              <a:t>Indefinição do papel de cada qual</a:t>
            </a:r>
          </a:p>
          <a:p>
            <a:endParaRPr lang="pt-BR" altLang="pt-BR"/>
          </a:p>
          <a:p>
            <a:pPr lvl="1" algn="just"/>
            <a:endParaRPr lang="pt-BR" altLang="pt-BR"/>
          </a:p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364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>
          <a:xfrm>
            <a:off x="1809750" y="142876"/>
            <a:ext cx="8643938" cy="714375"/>
          </a:xfrm>
        </p:spPr>
        <p:txBody>
          <a:bodyPr/>
          <a:lstStyle/>
          <a:p>
            <a:r>
              <a:rPr lang="pt-BR" altLang="pt-BR" sz="3600"/>
              <a:t>COMPRAS COLABORATIVAS</a:t>
            </a:r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>
          <a:xfrm>
            <a:off x="1809750" y="1000125"/>
            <a:ext cx="8643938" cy="5214938"/>
          </a:xfrm>
        </p:spPr>
        <p:txBody>
          <a:bodyPr/>
          <a:lstStyle/>
          <a:p>
            <a:pPr algn="just"/>
            <a:r>
              <a:rPr lang="pt-BR" altLang="pt-BR"/>
              <a:t>Problemas e Soluções:</a:t>
            </a:r>
          </a:p>
          <a:p>
            <a:pPr lvl="1"/>
            <a:r>
              <a:rPr lang="pt-BR" altLang="pt-BR"/>
              <a:t>Informalidade:</a:t>
            </a:r>
          </a:p>
          <a:p>
            <a:pPr lvl="2"/>
            <a:r>
              <a:rPr lang="pt-BR" altLang="pt-BR"/>
              <a:t>Ordem de Serviço Conjunta de Constituição do Grupo (BS 45, de 10.11.14)</a:t>
            </a:r>
          </a:p>
          <a:p>
            <a:pPr lvl="2"/>
            <a:r>
              <a:rPr lang="pt-BR" altLang="pt-BR"/>
              <a:t>Termos de Cooperação celebrados com órgãos.</a:t>
            </a:r>
          </a:p>
          <a:p>
            <a:pPr lvl="1"/>
            <a:r>
              <a:rPr lang="pt-BR" altLang="pt-BR"/>
              <a:t>Ausência de ferramenta de comunicação:</a:t>
            </a:r>
          </a:p>
          <a:p>
            <a:pPr lvl="2"/>
            <a:r>
              <a:rPr lang="pt-BR" altLang="pt-BR"/>
              <a:t>Em desenvolvimento pelo CTI Renato Archer</a:t>
            </a:r>
          </a:p>
          <a:p>
            <a:pPr lvl="1"/>
            <a:r>
              <a:rPr lang="pt-BR" altLang="pt-BR"/>
              <a:t>Falta de metodologia - Indefinição dos papéis:</a:t>
            </a:r>
          </a:p>
          <a:p>
            <a:pPr lvl="2"/>
            <a:r>
              <a:rPr lang="pt-BR" altLang="pt-BR"/>
              <a:t>Construção coletiva dos processos de trabalho.</a:t>
            </a:r>
          </a:p>
          <a:p>
            <a:pPr lvl="2"/>
            <a:r>
              <a:rPr lang="pt-BR" altLang="pt-BR"/>
              <a:t>Normalização (todos enxergam a mesma coisa do projeto)</a:t>
            </a:r>
          </a:p>
          <a:p>
            <a:endParaRPr lang="pt-BR" altLang="pt-BR"/>
          </a:p>
          <a:p>
            <a:pPr lvl="1" algn="just"/>
            <a:endParaRPr lang="pt-BR" altLang="pt-BR"/>
          </a:p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68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r>
              <a:rPr lang="pt-BR" altLang="pt-BR" sz="3200"/>
              <a:t>Compras Colaborativas – Diagrama de Processos</a:t>
            </a:r>
          </a:p>
        </p:txBody>
      </p:sp>
      <p:pic>
        <p:nvPicPr>
          <p:cNvPr id="58371" name="Image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052514"/>
            <a:ext cx="814705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071813" y="2492376"/>
            <a:ext cx="5256212" cy="1274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/>
              <a:t>Além disso, ficou claro o conceito de “temporada”:</a:t>
            </a:r>
          </a:p>
        </p:txBody>
      </p:sp>
    </p:spTree>
    <p:extLst>
      <p:ext uri="{BB962C8B-B14F-4D97-AF65-F5344CB8AC3E}">
        <p14:creationId xmlns:p14="http://schemas.microsoft.com/office/powerpoint/2010/main" val="40553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r>
              <a:rPr lang="pt-BR" altLang="pt-BR" sz="3200"/>
              <a:t>Compras Colaborativas – Diagrama de Processos</a:t>
            </a:r>
          </a:p>
        </p:txBody>
      </p:sp>
      <p:pic>
        <p:nvPicPr>
          <p:cNvPr id="60419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4" y="1052514"/>
            <a:ext cx="7762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Image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747839"/>
            <a:ext cx="77343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r>
              <a:rPr lang="pt-BR" altLang="pt-BR"/>
              <a:t>COMPRAS COLABORATIVAS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52513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88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1809750" y="142876"/>
            <a:ext cx="8643938" cy="714375"/>
          </a:xfrm>
        </p:spPr>
        <p:txBody>
          <a:bodyPr/>
          <a:lstStyle/>
          <a:p>
            <a:r>
              <a:rPr lang="pt-BR" altLang="pt-BR" sz="3600"/>
              <a:t>PORQUE COMPRAS COLABORATIVAS?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1809750" y="1000125"/>
            <a:ext cx="8643938" cy="5214938"/>
          </a:xfrm>
        </p:spPr>
        <p:txBody>
          <a:bodyPr/>
          <a:lstStyle/>
          <a:p>
            <a:r>
              <a:rPr lang="pt-BR" altLang="pt-BR" dirty="0"/>
              <a:t>A GÊNESE DO PROJETO COMPRAS COLABORATIVAS É A MESMA DA CRIAÇÃO DO GAP:</a:t>
            </a:r>
          </a:p>
          <a:p>
            <a:endParaRPr lang="pt-BR" altLang="pt-BR" dirty="0"/>
          </a:p>
          <a:p>
            <a:pPr lvl="1"/>
            <a:r>
              <a:rPr lang="pt-BR" altLang="pt-BR" dirty="0"/>
              <a:t>INCONFORMISMO COM A INEFICIÊNCIA;</a:t>
            </a:r>
          </a:p>
          <a:p>
            <a:pPr lvl="1"/>
            <a:r>
              <a:rPr lang="pt-BR" altLang="pt-BR" dirty="0"/>
              <a:t>PERCEPÇÃO QUE NÃO DÁ PARA CONTINUAR IGUAL;</a:t>
            </a:r>
          </a:p>
          <a:p>
            <a:pPr lvl="1"/>
            <a:r>
              <a:rPr lang="pt-BR" altLang="pt-BR" dirty="0"/>
              <a:t>ENERGIZAÇÃO PARA FAZER A ALGO NOVO          </a:t>
            </a:r>
          </a:p>
          <a:p>
            <a:pPr lvl="1"/>
            <a:endParaRPr lang="pt-BR" altLang="pt-BR" dirty="0"/>
          </a:p>
          <a:p>
            <a:pPr lvl="1"/>
            <a:endParaRPr lang="pt-BR" altLang="pt-BR" dirty="0"/>
          </a:p>
          <a:p>
            <a:pPr lvl="1"/>
            <a:endParaRPr lang="pt-BR" altLang="pt-BR" dirty="0"/>
          </a:p>
          <a:p>
            <a:pPr lvl="1"/>
            <a:r>
              <a:rPr lang="pt-BR" altLang="pt-BR" dirty="0"/>
              <a:t>CO LABOR AÇÃO – ato de trabalhar junto.</a:t>
            </a:r>
          </a:p>
        </p:txBody>
      </p:sp>
      <p:sp>
        <p:nvSpPr>
          <p:cNvPr id="2" name="Seta para a direita listrada 1"/>
          <p:cNvSpPr/>
          <p:nvPr/>
        </p:nvSpPr>
        <p:spPr>
          <a:xfrm>
            <a:off x="7967663" y="3284539"/>
            <a:ext cx="360362" cy="4857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Estrela de 5 pontas 3"/>
          <p:cNvSpPr/>
          <p:nvPr/>
        </p:nvSpPr>
        <p:spPr>
          <a:xfrm>
            <a:off x="8320088" y="2809876"/>
            <a:ext cx="1808162" cy="12668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Ação</a:t>
            </a:r>
          </a:p>
        </p:txBody>
      </p:sp>
    </p:spTree>
    <p:extLst>
      <p:ext uri="{BB962C8B-B14F-4D97-AF65-F5344CB8AC3E}">
        <p14:creationId xmlns:p14="http://schemas.microsoft.com/office/powerpoint/2010/main" val="23107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>
          <a:xfrm>
            <a:off x="1809750" y="142876"/>
            <a:ext cx="8643938" cy="714375"/>
          </a:xfrm>
        </p:spPr>
        <p:txBody>
          <a:bodyPr/>
          <a:lstStyle/>
          <a:p>
            <a:r>
              <a:rPr lang="pt-BR" altLang="pt-BR" sz="3600"/>
              <a:t>COMPRAS COLABORATIVAS – OS Conjunta</a:t>
            </a:r>
          </a:p>
        </p:txBody>
      </p:sp>
      <p:sp>
        <p:nvSpPr>
          <p:cNvPr id="56323" name="Espaço Reservado para Conteúdo 2"/>
          <p:cNvSpPr>
            <a:spLocks noGrp="1"/>
          </p:cNvSpPr>
          <p:nvPr>
            <p:ph idx="1"/>
          </p:nvPr>
        </p:nvSpPr>
        <p:spPr>
          <a:xfrm>
            <a:off x="1809750" y="1000125"/>
            <a:ext cx="8643938" cy="5214938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pt-BR" dirty="0"/>
              <a:t>Ordem de Serviço Conjunta.</a:t>
            </a:r>
          </a:p>
          <a:p>
            <a:pPr>
              <a:spcBef>
                <a:spcPts val="0"/>
              </a:spcBef>
              <a:defRPr/>
            </a:pPr>
            <a:r>
              <a:rPr lang="pt-BR" dirty="0"/>
              <a:t>Art. 3º  Os fundamentos do Grupo são:</a:t>
            </a:r>
            <a:endParaRPr lang="pt-BR" altLang="pt-BR" sz="2600" dirty="0"/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pt-BR" dirty="0"/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pt-BR" dirty="0"/>
              <a:t>I - voluntariedade;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pt-BR" dirty="0"/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pt-BR" dirty="0"/>
              <a:t>VIII -  inovação;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pt-BR" dirty="0"/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pt-BR" dirty="0"/>
              <a:t>IX - coragem.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pt-BR" dirty="0"/>
          </a:p>
          <a:p>
            <a:pPr marL="1708150" indent="0">
              <a:buNone/>
              <a:defRPr/>
            </a:pPr>
            <a:r>
              <a:rPr lang="pt-BR" sz="2000" i="1" dirty="0"/>
              <a:t>A palavra coragem vem da raiz latina cor, que significa 'coração'.</a:t>
            </a:r>
          </a:p>
          <a:p>
            <a:pPr marL="1708150" indent="0">
              <a:buNone/>
              <a:defRPr/>
            </a:pPr>
            <a:r>
              <a:rPr lang="pt-BR" sz="2000" i="1" dirty="0"/>
              <a:t>Portanto, ser corajoso significa viver com o coração. (</a:t>
            </a:r>
            <a:r>
              <a:rPr lang="pt-BR" sz="2000" b="1" i="1" dirty="0"/>
              <a:t>OSHO)</a:t>
            </a:r>
            <a:endParaRPr lang="pt-BR" sz="2000" i="1" dirty="0"/>
          </a:p>
          <a:p>
            <a:pPr marL="857250" lvl="2" indent="0">
              <a:buNone/>
              <a:defRPr/>
            </a:pPr>
            <a:endParaRPr lang="pt-BR" dirty="0"/>
          </a:p>
          <a:p>
            <a:pPr marL="457200" lvl="1" indent="0">
              <a:buNone/>
              <a:defRPr/>
            </a:pPr>
            <a:endParaRPr lang="pt-BR" dirty="0"/>
          </a:p>
          <a:p>
            <a:pPr marL="457200" lvl="1" indent="0">
              <a:buNone/>
              <a:defRPr/>
            </a:pPr>
            <a:endParaRPr lang="pt-BR" altLang="pt-BR" dirty="0"/>
          </a:p>
          <a:p>
            <a:pPr lvl="1">
              <a:defRPr/>
            </a:pPr>
            <a:endParaRPr lang="pt-BR" altLang="pt-BR" dirty="0"/>
          </a:p>
          <a:p>
            <a:pPr>
              <a:defRPr/>
            </a:pPr>
            <a:endParaRPr lang="pt-BR" altLang="pt-BR" dirty="0"/>
          </a:p>
          <a:p>
            <a:pPr lvl="1" algn="just">
              <a:defRPr/>
            </a:pPr>
            <a:endParaRPr lang="pt-BR" altLang="pt-BR" dirty="0"/>
          </a:p>
          <a:p>
            <a:pPr>
              <a:defRPr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196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Aspectos Vantajosos das Compras Conjuntas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/>
              <a:t>Principais vantagens do trabalho em conjunto</a:t>
            </a:r>
            <a:endParaRPr lang="pt-BR" dirty="0"/>
          </a:p>
          <a:p>
            <a:pPr lvl="0"/>
            <a:r>
              <a:rPr lang="pt-BR" dirty="0"/>
              <a:t>Parecer em 05 (cinco) dias úteis pela CJU/SP, que acompanha o processo durante sua instrução;</a:t>
            </a:r>
          </a:p>
          <a:p>
            <a:pPr lvl="0"/>
            <a:r>
              <a:rPr lang="pt-BR" dirty="0"/>
              <a:t>Economia de tempo - execução do pregão em 04 (quatro) meses;</a:t>
            </a:r>
          </a:p>
          <a:p>
            <a:pPr lvl="0"/>
            <a:r>
              <a:rPr lang="pt-BR" dirty="0"/>
              <a:t>Redução da mão-de-obra para a execução (ao invés de 05 pessoas por órgão reduzimos para 05 pessoas no total);</a:t>
            </a:r>
          </a:p>
          <a:p>
            <a:pPr lvl="0"/>
            <a:r>
              <a:rPr lang="pt-BR" dirty="0"/>
              <a:t>Economia de escala, conforme gráficos adiante;</a:t>
            </a:r>
          </a:p>
          <a:p>
            <a:pPr lvl="0"/>
            <a:r>
              <a:rPr lang="pt-BR" dirty="0"/>
              <a:t>Participação expressiva de empresas de grande porte;</a:t>
            </a:r>
          </a:p>
          <a:p>
            <a:pPr lvl="0"/>
            <a:r>
              <a:rPr lang="pt-BR" dirty="0"/>
              <a:t>Critérios mais rígidos e objetivo de desclassificação;</a:t>
            </a:r>
          </a:p>
          <a:p>
            <a:pPr lvl="0"/>
            <a:r>
              <a:rPr lang="pt-BR" dirty="0"/>
              <a:t>Possibilidade de aprendizado para outros servidores;</a:t>
            </a:r>
          </a:p>
          <a:p>
            <a:pPr lvl="0"/>
            <a:r>
              <a:rPr lang="pt-BR" dirty="0"/>
              <a:t>Divisão dos custos da licitação entre todos os órgãos, não sobrecarregando nenhum;</a:t>
            </a:r>
          </a:p>
          <a:p>
            <a:pPr lvl="0"/>
            <a:r>
              <a:rPr lang="pt-BR" dirty="0"/>
              <a:t>Redução dos custos internos da licitação (tempo, publicações </a:t>
            </a:r>
            <a:r>
              <a:rPr lang="pt-BR" dirty="0" err="1"/>
              <a:t>etc</a:t>
            </a:r>
            <a:r>
              <a:rPr lang="pt-BR" dirty="0"/>
              <a:t>);</a:t>
            </a:r>
          </a:p>
          <a:p>
            <a:pPr lvl="0"/>
            <a:r>
              <a:rPr lang="pt-BR" dirty="0"/>
              <a:t>Segurança da Administração na fase de aceitação da empresa;</a:t>
            </a:r>
          </a:p>
          <a:p>
            <a:r>
              <a:rPr lang="pt-BR"/>
              <a:t>Não houve impugnação do edital.</a:t>
            </a:r>
          </a:p>
        </p:txBody>
      </p:sp>
    </p:spTree>
    <p:extLst>
      <p:ext uri="{BB962C8B-B14F-4D97-AF65-F5344CB8AC3E}">
        <p14:creationId xmlns:p14="http://schemas.microsoft.com/office/powerpoint/2010/main" val="732008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17" y="3262395"/>
            <a:ext cx="5855950" cy="35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17" y="0"/>
            <a:ext cx="609148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009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7999" y="612845"/>
            <a:ext cx="61927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Informações Gerais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Quantidade de Imóveis = 641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Quantidade de Municípios = 54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Vantagens/Ganhos  Específicas dessa licitação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vários órgãos não conseguiriam fazer tal licitação;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recolhimento de ART centralizada;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apoio de engenheiros em várias fases do processo, em vários itens de engenharia;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maior segurança para seleção da melhor proposta e critérios mais objetivos de desclassificação.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Seleção de empresa  mais estrutura e com grande experiência nessas atividades.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Econômia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escala.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Elaboração de um TR mais objetivo e condizente com o mercado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Fixação de BDI condizente com o mercado e acompanhamento do preços de acordo com o SINAPI.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Economia nas publicações dos jornais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8954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80592" y="-123091"/>
            <a:ext cx="7614140" cy="6981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GTTR- TELEFONIA MÓVEL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Órgãos Participantes: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SERVIÇO REGIONAL DE PROTEÇÃO AO VOO DE SÃO PAULO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Escola Preparatória de Cadetes do Exército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Advocacia Geral da União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Centro Logístico da Aeronáutica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Centro de Preparação de Oficiais da Reserva de São Paulo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Comissão Regional de Obras da 2ª Região Militar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Comando da 1ª Brigada de Artilharia Antiaérea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6ª Circunscrição de Serviço Militar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21º Depósito de Suprimento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2° Batalhão de Infantaria Leve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6ª Superintendência Regional da Polícia Rodoviária Federal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3º Centro de Telemática de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Area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Base de Administração e Apoio do Ibirapuera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Comando do 8º Distrito Naval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Centro Tecnológico da Marinha em São Paulo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Capitania Fluvial do Tietê-Paraná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CTI - Centro de Tecnologia da Informação Renato Archer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Delegacia da Capitania dos Portos em São Sebastião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Laboratório Nacional Agropecuário –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Lanagro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-SP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Capitania dos Portos de São Paulo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Comando da 11ª Brigada de Infantaria Leve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4ª Circunscrição de Serviço Militar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74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682094"/>
            <a:ext cx="6096000" cy="5493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VANTAGENS ESPECÍFICAS DESSA LICITAÇÃO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Principais Aspectos a Considerar: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Técnico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Econômico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Burocrático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Critérios técnicos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Possibilidade de se obter melhores aparelhos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Possibilidade de se obter melhores serviços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Possibilidade e se obter melhor atendimento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Garantia de maior confidencialidade, integridade e disponibilidade dos serviços.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Critério Econômicos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ganho de escala na tarifa dos principais serviços utilizados.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maior subsídio para aquisição de aparelhos, possibilitando o fornecimento de equipamentos melhores e mais modernos.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utilização da internet para troca de mensagens de forma gratuita, além de outros serviços disponíveis.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Ganho na agilidade da comunicação entre os usuários, na tramitação de documentos e mensagens de texto  ou e- mails.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65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48000" y="682094"/>
            <a:ext cx="6096000" cy="5493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Critérios Burocráticos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Menor risco de erro na elaboração do projeto por centralizar as informações que compõe;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Melhor avaliação das necessidades de cada órgão;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Economia de tempo - execução do pregão em 03 (três) meses;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Redução de processos 17 em 1;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Redução da mão-de-obra para a execução (ao invés de 2 pessoas por órgão – 34 - reduzimos para 05 pessoas no total);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Possibilidade de aprendizado para outros servidores;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Divisão dos custos da licitação entre todos os órgãos, não sobrecarregando nenhum;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Redução dos custos internos da licitação (tempo, publicações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etc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Segurança da Administração na fase de aceitação da empresa;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Possibilidade da contratação do serviço em órgãos com quantitativo irrisório.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21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543595"/>
            <a:ext cx="6096000" cy="57708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Procedimentos Adotados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reunião com os órgãos interessados no tema;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identificação de cada demanda e suas peculiaridades;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identificação do escopo de cada atividade;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unificação dos serviços comuns a todos e consolidação dos específicos de cada órgão;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consulta a ANATEL sobre as concessões das operadoras e as exigências mínimas de cobertura;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elaboração do preço de referência com base nos preços praticados no mercado e novo plano de serviços a serem elaborados;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reuniões em videoconferência com a ANATEL e as operadoras do mercado a fim de estabelecer um plano de serviço comum a todas;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reunião definição da equipe;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montagem do TR , Edital e anexos;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reunião com a CJU/SP, antes da emissão do Parecer, para o fim de analisar o edital e seus anexos e proceder correções prévias ao Parecer, além de esclarecer possíveis dúvidas da área jurídica.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7220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4458"/>
              </p:ext>
            </p:extLst>
          </p:nvPr>
        </p:nvGraphicFramePr>
        <p:xfrm>
          <a:off x="3560884" y="290144"/>
          <a:ext cx="5460025" cy="6339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531">
                  <a:extLst>
                    <a:ext uri="{9D8B030D-6E8A-4147-A177-3AD203B41FA5}">
                      <a16:colId xmlns:a16="http://schemas.microsoft.com/office/drawing/2014/main" val="3116429645"/>
                    </a:ext>
                  </a:extLst>
                </a:gridCol>
                <a:gridCol w="526946">
                  <a:extLst>
                    <a:ext uri="{9D8B030D-6E8A-4147-A177-3AD203B41FA5}">
                      <a16:colId xmlns:a16="http://schemas.microsoft.com/office/drawing/2014/main" val="2434224337"/>
                    </a:ext>
                  </a:extLst>
                </a:gridCol>
                <a:gridCol w="976009">
                  <a:extLst>
                    <a:ext uri="{9D8B030D-6E8A-4147-A177-3AD203B41FA5}">
                      <a16:colId xmlns:a16="http://schemas.microsoft.com/office/drawing/2014/main" val="3055273492"/>
                    </a:ext>
                  </a:extLst>
                </a:gridCol>
                <a:gridCol w="845655">
                  <a:extLst>
                    <a:ext uri="{9D8B030D-6E8A-4147-A177-3AD203B41FA5}">
                      <a16:colId xmlns:a16="http://schemas.microsoft.com/office/drawing/2014/main" val="3873338222"/>
                    </a:ext>
                  </a:extLst>
                </a:gridCol>
                <a:gridCol w="1062178">
                  <a:extLst>
                    <a:ext uri="{9D8B030D-6E8A-4147-A177-3AD203B41FA5}">
                      <a16:colId xmlns:a16="http://schemas.microsoft.com/office/drawing/2014/main" val="218578443"/>
                    </a:ext>
                  </a:extLst>
                </a:gridCol>
                <a:gridCol w="816933">
                  <a:extLst>
                    <a:ext uri="{9D8B030D-6E8A-4147-A177-3AD203B41FA5}">
                      <a16:colId xmlns:a16="http://schemas.microsoft.com/office/drawing/2014/main" val="1674505174"/>
                    </a:ext>
                  </a:extLst>
                </a:gridCol>
                <a:gridCol w="381677">
                  <a:extLst>
                    <a:ext uri="{9D8B030D-6E8A-4147-A177-3AD203B41FA5}">
                      <a16:colId xmlns:a16="http://schemas.microsoft.com/office/drawing/2014/main" val="2716163701"/>
                    </a:ext>
                  </a:extLst>
                </a:gridCol>
                <a:gridCol w="386096">
                  <a:extLst>
                    <a:ext uri="{9D8B030D-6E8A-4147-A177-3AD203B41FA5}">
                      <a16:colId xmlns:a16="http://schemas.microsoft.com/office/drawing/2014/main" val="591066991"/>
                    </a:ext>
                  </a:extLst>
                </a:gridCol>
              </a:tblGrid>
              <a:tr h="423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Ano da Licitação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Nº da Licitação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Objeto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valor estimado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valor homologado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ECONOMIA (R$)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ECONOMIA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nº de órgãos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extLst>
                  <a:ext uri="{0D108BD9-81ED-4DB2-BD59-A6C34878D82A}">
                    <a16:rowId xmlns:a16="http://schemas.microsoft.com/office/drawing/2014/main" val="2921701936"/>
                  </a:ext>
                </a:extLst>
              </a:tr>
              <a:tr h="423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2012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26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RECEPÇÃO E RECEPÇÃO DE PORTARIA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4.285.906,60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4.135.886,80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 150.019,80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4%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extLst>
                  <a:ext uri="{0D108BD9-81ED-4DB2-BD59-A6C34878D82A}">
                    <a16:rowId xmlns:a16="http://schemas.microsoft.com/office/drawing/2014/main" val="20624045"/>
                  </a:ext>
                </a:extLst>
              </a:tr>
              <a:tr h="282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2013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13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VIGILÂNCA DESARMADA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32.410.647,20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28.527.447,40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3.883.199,80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12%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4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extLst>
                  <a:ext uri="{0D108BD9-81ED-4DB2-BD59-A6C34878D82A}">
                    <a16:rowId xmlns:a16="http://schemas.microsoft.com/office/drawing/2014/main" val="1958661931"/>
                  </a:ext>
                </a:extLst>
              </a:tr>
              <a:tr h="988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2013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16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LOCAÇÃO DE VEICULO COM MOTORISTA-TIPO GRUPO IV Transporte de servidores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   696.285,24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   565.289,76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 130.995,48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19%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extLst>
                  <a:ext uri="{0D108BD9-81ED-4DB2-BD59-A6C34878D82A}">
                    <a16:rowId xmlns:a16="http://schemas.microsoft.com/office/drawing/2014/main" val="595539803"/>
                  </a:ext>
                </a:extLst>
              </a:tr>
              <a:tr h="423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2013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17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SERVIÇO DE OUTSOURCING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2.387.006,16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1.921.045,92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 465.960,24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20%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extLst>
                  <a:ext uri="{0D108BD9-81ED-4DB2-BD59-A6C34878D82A}">
                    <a16:rowId xmlns:a16="http://schemas.microsoft.com/office/drawing/2014/main" val="2069738957"/>
                  </a:ext>
                </a:extLst>
              </a:tr>
              <a:tr h="564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2013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18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Locação de Veículos - Leves / Pesados / Com Motorista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5.765.224,08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5.310.151,68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 455.072,40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8%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extLst>
                  <a:ext uri="{0D108BD9-81ED-4DB2-BD59-A6C34878D82A}">
                    <a16:rowId xmlns:a16="http://schemas.microsoft.com/office/drawing/2014/main" val="1681847722"/>
                  </a:ext>
                </a:extLst>
              </a:tr>
              <a:tr h="846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2013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19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Telefonia CELULAR (SERVIÇO MÓVEL PESSOAL - SMP)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3.715.251,24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   765.460,57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2.949.790,67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79%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24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extLst>
                  <a:ext uri="{0D108BD9-81ED-4DB2-BD59-A6C34878D82A}">
                    <a16:rowId xmlns:a16="http://schemas.microsoft.com/office/drawing/2014/main" val="2648605197"/>
                  </a:ext>
                </a:extLst>
              </a:tr>
              <a:tr h="282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2013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20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AQUISIÇÃO DE PAPEL A4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   634.734,90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   477.244,00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 157.490,90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25%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4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extLst>
                  <a:ext uri="{0D108BD9-81ED-4DB2-BD59-A6C34878D82A}">
                    <a16:rowId xmlns:a16="http://schemas.microsoft.com/office/drawing/2014/main" val="483234811"/>
                  </a:ext>
                </a:extLst>
              </a:tr>
              <a:tr h="282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2014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5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Limpeza asseio e conservação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17.514.039,05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14.747.488,13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2.766.550,92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16%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15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extLst>
                  <a:ext uri="{0D108BD9-81ED-4DB2-BD59-A6C34878D82A}">
                    <a16:rowId xmlns:a16="http://schemas.microsoft.com/office/drawing/2014/main" val="1269455549"/>
                  </a:ext>
                </a:extLst>
              </a:tr>
              <a:tr h="282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2015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Limpeza asseio e conservação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13.893.474,70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10.823.808,52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3.069.666,18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22%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6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extLst>
                  <a:ext uri="{0D108BD9-81ED-4DB2-BD59-A6C34878D82A}">
                    <a16:rowId xmlns:a16="http://schemas.microsoft.com/office/drawing/2014/main" val="1527280991"/>
                  </a:ext>
                </a:extLst>
              </a:tr>
              <a:tr h="564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2015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16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TELEFONIA FIXA COMUTADA (STFC)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66.860.185,41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36.681.292,89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30.178.892,52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45%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17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extLst>
                  <a:ext uri="{0D108BD9-81ED-4DB2-BD59-A6C34878D82A}">
                    <a16:rowId xmlns:a16="http://schemas.microsoft.com/office/drawing/2014/main" val="4272008250"/>
                  </a:ext>
                </a:extLst>
              </a:tr>
              <a:tr h="564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2016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1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TELEFONIA FIXA COMUTADA (STFC)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2.491.460,06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     993.997,50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         1.497.462,56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60%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4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extLst>
                  <a:ext uri="{0D108BD9-81ED-4DB2-BD59-A6C34878D82A}">
                    <a16:rowId xmlns:a16="http://schemas.microsoft.com/office/drawing/2014/main" val="2636123956"/>
                  </a:ext>
                </a:extLst>
              </a:tr>
              <a:tr h="41057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TOTAIS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150.654.214,64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104.949.113,17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R$  45.705.101,47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600" u="sng">
                          <a:effectLst/>
                        </a:rPr>
                        <a:t>30%</a:t>
                      </a:r>
                      <a:endParaRPr lang="pt-BR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547" marR="225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547" marR="22547" marT="0" marB="0" anchor="ctr"/>
                </a:tc>
                <a:extLst>
                  <a:ext uri="{0D108BD9-81ED-4DB2-BD59-A6C34878D82A}">
                    <a16:rowId xmlns:a16="http://schemas.microsoft.com/office/drawing/2014/main" val="185696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064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ubtítulo 1"/>
          <p:cNvSpPr>
            <a:spLocks noGrp="1"/>
          </p:cNvSpPr>
          <p:nvPr>
            <p:ph type="subTitle" idx="4294967295"/>
          </p:nvPr>
        </p:nvSpPr>
        <p:spPr>
          <a:xfrm>
            <a:off x="1843089" y="2162176"/>
            <a:ext cx="7997825" cy="1584325"/>
          </a:xfrm>
        </p:spPr>
        <p:txBody>
          <a:bodyPr>
            <a:normAutofit lnSpcReduction="10000"/>
          </a:bodyPr>
          <a:lstStyle/>
          <a:p>
            <a:r>
              <a:rPr lang="pt-BR" altLang="pt-BR" dirty="0"/>
              <a:t>A Consultoria-Jurídica da União no Estado de São Paulo e a Superintendência de Administração em São Paulo da </a:t>
            </a:r>
            <a:r>
              <a:rPr lang="pt-BR" altLang="pt-BR" dirty="0" err="1"/>
              <a:t>Secretaria-Geral</a:t>
            </a:r>
            <a:r>
              <a:rPr lang="pt-BR" altLang="pt-BR" dirty="0"/>
              <a:t> da AGU agradecem a todos!</a:t>
            </a:r>
          </a:p>
        </p:txBody>
      </p:sp>
    </p:spTree>
    <p:extLst>
      <p:ext uri="{BB962C8B-B14F-4D97-AF65-F5344CB8AC3E}">
        <p14:creationId xmlns:p14="http://schemas.microsoft.com/office/powerpoint/2010/main" val="38716613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1809750" y="142876"/>
            <a:ext cx="8643938" cy="714375"/>
          </a:xfrm>
        </p:spPr>
        <p:txBody>
          <a:bodyPr/>
          <a:lstStyle/>
          <a:p>
            <a:r>
              <a:rPr lang="pt-BR" altLang="pt-BR" sz="3600"/>
              <a:t>COMPRAS COLABORATIVAS - ANTECEDENTES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1809750" y="1000125"/>
            <a:ext cx="8643938" cy="5214938"/>
          </a:xfrm>
        </p:spPr>
        <p:txBody>
          <a:bodyPr/>
          <a:lstStyle/>
          <a:p>
            <a:r>
              <a:rPr lang="pt-BR" altLang="pt-BR"/>
              <a:t>Projeto de Troca de Informações e Compilação dos Dados pela CJU/SP:</a:t>
            </a:r>
          </a:p>
        </p:txBody>
      </p:sp>
    </p:spTree>
    <p:extLst>
      <p:ext uri="{BB962C8B-B14F-4D97-AF65-F5344CB8AC3E}">
        <p14:creationId xmlns:p14="http://schemas.microsoft.com/office/powerpoint/2010/main" val="50331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cima 2"/>
          <p:cNvSpPr/>
          <p:nvPr/>
        </p:nvSpPr>
        <p:spPr>
          <a:xfrm rot="19215080">
            <a:off x="3117850" y="3249613"/>
            <a:ext cx="192088" cy="214312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5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6600825" y="2636839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t>XY/SP</a:t>
            </a:r>
          </a:p>
        </p:txBody>
      </p:sp>
      <p:sp>
        <p:nvSpPr>
          <p:cNvPr id="6" name="Elipse 5"/>
          <p:cNvSpPr/>
          <p:nvPr/>
        </p:nvSpPr>
        <p:spPr>
          <a:xfrm rot="19692277">
            <a:off x="7258050" y="3141663"/>
            <a:ext cx="3625850" cy="1871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 Em a iniciativa contagiando...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aio 2"/>
          <p:cNvSpPr/>
          <p:nvPr/>
        </p:nvSpPr>
        <p:spPr>
          <a:xfrm>
            <a:off x="6167438" y="4437063"/>
            <a:ext cx="576262" cy="647700"/>
          </a:xfrm>
          <a:prstGeom prst="lightningBol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aio 3"/>
          <p:cNvSpPr/>
          <p:nvPr/>
        </p:nvSpPr>
        <p:spPr>
          <a:xfrm>
            <a:off x="9480550" y="2781301"/>
            <a:ext cx="503238" cy="576263"/>
          </a:xfrm>
          <a:prstGeom prst="lightningBol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>
            <a:off x="6311900" y="2924175"/>
            <a:ext cx="19446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Conector angulado 9"/>
          <p:cNvCxnSpPr/>
          <p:nvPr/>
        </p:nvCxnSpPr>
        <p:spPr>
          <a:xfrm rot="16200000" flipH="1">
            <a:off x="7212014" y="3105151"/>
            <a:ext cx="2232025" cy="20161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6383338" y="5300664"/>
            <a:ext cx="4284662" cy="155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Possibilidade de Troca de experiências (dicas, orçamentos, preços obtidos, edital, especificações...)</a:t>
            </a:r>
          </a:p>
        </p:txBody>
      </p:sp>
      <p:sp>
        <p:nvSpPr>
          <p:cNvPr id="15" name="Forma livre 14"/>
          <p:cNvSpPr/>
          <p:nvPr/>
        </p:nvSpPr>
        <p:spPr>
          <a:xfrm>
            <a:off x="4106864" y="2041526"/>
            <a:ext cx="5646737" cy="2454275"/>
          </a:xfrm>
          <a:custGeom>
            <a:avLst/>
            <a:gdLst>
              <a:gd name="connsiteX0" fmla="*/ 5646860 w 5646860"/>
              <a:gd name="connsiteY0" fmla="*/ 755374 h 2454446"/>
              <a:gd name="connsiteX1" fmla="*/ 5527590 w 5646860"/>
              <a:gd name="connsiteY1" fmla="*/ 742122 h 2454446"/>
              <a:gd name="connsiteX2" fmla="*/ 5461330 w 5646860"/>
              <a:gd name="connsiteY2" fmla="*/ 702365 h 2454446"/>
              <a:gd name="connsiteX3" fmla="*/ 5315556 w 5646860"/>
              <a:gd name="connsiteY3" fmla="*/ 622852 h 2454446"/>
              <a:gd name="connsiteX4" fmla="*/ 5183034 w 5646860"/>
              <a:gd name="connsiteY4" fmla="*/ 516835 h 2454446"/>
              <a:gd name="connsiteX5" fmla="*/ 5010756 w 5646860"/>
              <a:gd name="connsiteY5" fmla="*/ 437322 h 2454446"/>
              <a:gd name="connsiteX6" fmla="*/ 4785469 w 5646860"/>
              <a:gd name="connsiteY6" fmla="*/ 331304 h 2454446"/>
              <a:gd name="connsiteX7" fmla="*/ 4666199 w 5646860"/>
              <a:gd name="connsiteY7" fmla="*/ 278295 h 2454446"/>
              <a:gd name="connsiteX8" fmla="*/ 4613190 w 5646860"/>
              <a:gd name="connsiteY8" fmla="*/ 251791 h 2454446"/>
              <a:gd name="connsiteX9" fmla="*/ 4546930 w 5646860"/>
              <a:gd name="connsiteY9" fmla="*/ 238539 h 2454446"/>
              <a:gd name="connsiteX10" fmla="*/ 4454164 w 5646860"/>
              <a:gd name="connsiteY10" fmla="*/ 212035 h 2454446"/>
              <a:gd name="connsiteX11" fmla="*/ 4308390 w 5646860"/>
              <a:gd name="connsiteY11" fmla="*/ 159026 h 2454446"/>
              <a:gd name="connsiteX12" fmla="*/ 4215625 w 5646860"/>
              <a:gd name="connsiteY12" fmla="*/ 132522 h 2454446"/>
              <a:gd name="connsiteX13" fmla="*/ 4083103 w 5646860"/>
              <a:gd name="connsiteY13" fmla="*/ 92765 h 2454446"/>
              <a:gd name="connsiteX14" fmla="*/ 4030095 w 5646860"/>
              <a:gd name="connsiteY14" fmla="*/ 66261 h 2454446"/>
              <a:gd name="connsiteX15" fmla="*/ 3977086 w 5646860"/>
              <a:gd name="connsiteY15" fmla="*/ 53008 h 2454446"/>
              <a:gd name="connsiteX16" fmla="*/ 3897573 w 5646860"/>
              <a:gd name="connsiteY16" fmla="*/ 26504 h 2454446"/>
              <a:gd name="connsiteX17" fmla="*/ 3857817 w 5646860"/>
              <a:gd name="connsiteY17" fmla="*/ 13252 h 2454446"/>
              <a:gd name="connsiteX18" fmla="*/ 3818060 w 5646860"/>
              <a:gd name="connsiteY18" fmla="*/ 0 h 2454446"/>
              <a:gd name="connsiteX19" fmla="*/ 2108530 w 5646860"/>
              <a:gd name="connsiteY19" fmla="*/ 13252 h 2454446"/>
              <a:gd name="connsiteX20" fmla="*/ 2082025 w 5646860"/>
              <a:gd name="connsiteY20" fmla="*/ 39756 h 2454446"/>
              <a:gd name="connsiteX21" fmla="*/ 2042269 w 5646860"/>
              <a:gd name="connsiteY21" fmla="*/ 53008 h 2454446"/>
              <a:gd name="connsiteX22" fmla="*/ 2002512 w 5646860"/>
              <a:gd name="connsiteY22" fmla="*/ 119269 h 2454446"/>
              <a:gd name="connsiteX23" fmla="*/ 1989260 w 5646860"/>
              <a:gd name="connsiteY23" fmla="*/ 159026 h 2454446"/>
              <a:gd name="connsiteX24" fmla="*/ 1936251 w 5646860"/>
              <a:gd name="connsiteY24" fmla="*/ 238539 h 2454446"/>
              <a:gd name="connsiteX25" fmla="*/ 1922999 w 5646860"/>
              <a:gd name="connsiteY25" fmla="*/ 291548 h 2454446"/>
              <a:gd name="connsiteX26" fmla="*/ 1896495 w 5646860"/>
              <a:gd name="connsiteY26" fmla="*/ 331304 h 2454446"/>
              <a:gd name="connsiteX27" fmla="*/ 1883243 w 5646860"/>
              <a:gd name="connsiteY27" fmla="*/ 397565 h 2454446"/>
              <a:gd name="connsiteX28" fmla="*/ 1896495 w 5646860"/>
              <a:gd name="connsiteY28" fmla="*/ 1152939 h 2454446"/>
              <a:gd name="connsiteX29" fmla="*/ 1922999 w 5646860"/>
              <a:gd name="connsiteY29" fmla="*/ 1325217 h 2454446"/>
              <a:gd name="connsiteX30" fmla="*/ 1936251 w 5646860"/>
              <a:gd name="connsiteY30" fmla="*/ 1908313 h 2454446"/>
              <a:gd name="connsiteX31" fmla="*/ 1949503 w 5646860"/>
              <a:gd name="connsiteY31" fmla="*/ 1948069 h 2454446"/>
              <a:gd name="connsiteX32" fmla="*/ 1976008 w 5646860"/>
              <a:gd name="connsiteY32" fmla="*/ 2054087 h 2454446"/>
              <a:gd name="connsiteX33" fmla="*/ 1989260 w 5646860"/>
              <a:gd name="connsiteY33" fmla="*/ 2093843 h 2454446"/>
              <a:gd name="connsiteX34" fmla="*/ 2029017 w 5646860"/>
              <a:gd name="connsiteY34" fmla="*/ 2107095 h 2454446"/>
              <a:gd name="connsiteX35" fmla="*/ 2042269 w 5646860"/>
              <a:gd name="connsiteY35" fmla="*/ 2146852 h 2454446"/>
              <a:gd name="connsiteX36" fmla="*/ 2068773 w 5646860"/>
              <a:gd name="connsiteY36" fmla="*/ 2279374 h 2454446"/>
              <a:gd name="connsiteX37" fmla="*/ 2121782 w 5646860"/>
              <a:gd name="connsiteY37" fmla="*/ 2345635 h 2454446"/>
              <a:gd name="connsiteX38" fmla="*/ 2148286 w 5646860"/>
              <a:gd name="connsiteY38" fmla="*/ 2438400 h 2454446"/>
              <a:gd name="connsiteX39" fmla="*/ 2108530 w 5646860"/>
              <a:gd name="connsiteY39" fmla="*/ 2411895 h 2454446"/>
              <a:gd name="connsiteX40" fmla="*/ 2082025 w 5646860"/>
              <a:gd name="connsiteY40" fmla="*/ 2385391 h 2454446"/>
              <a:gd name="connsiteX41" fmla="*/ 2042269 w 5646860"/>
              <a:gd name="connsiteY41" fmla="*/ 2358887 h 2454446"/>
              <a:gd name="connsiteX42" fmla="*/ 2015764 w 5646860"/>
              <a:gd name="connsiteY42" fmla="*/ 2332382 h 2454446"/>
              <a:gd name="connsiteX43" fmla="*/ 1936251 w 5646860"/>
              <a:gd name="connsiteY43" fmla="*/ 2279374 h 2454446"/>
              <a:gd name="connsiteX44" fmla="*/ 1816982 w 5646860"/>
              <a:gd name="connsiteY44" fmla="*/ 2239617 h 2454446"/>
              <a:gd name="connsiteX45" fmla="*/ 1777225 w 5646860"/>
              <a:gd name="connsiteY45" fmla="*/ 2226365 h 2454446"/>
              <a:gd name="connsiteX46" fmla="*/ 1724217 w 5646860"/>
              <a:gd name="connsiteY46" fmla="*/ 2199861 h 2454446"/>
              <a:gd name="connsiteX47" fmla="*/ 1684460 w 5646860"/>
              <a:gd name="connsiteY47" fmla="*/ 2186608 h 2454446"/>
              <a:gd name="connsiteX48" fmla="*/ 1551938 w 5646860"/>
              <a:gd name="connsiteY48" fmla="*/ 2133600 h 2454446"/>
              <a:gd name="connsiteX49" fmla="*/ 1512182 w 5646860"/>
              <a:gd name="connsiteY49" fmla="*/ 2120348 h 2454446"/>
              <a:gd name="connsiteX50" fmla="*/ 1472425 w 5646860"/>
              <a:gd name="connsiteY50" fmla="*/ 2107095 h 2454446"/>
              <a:gd name="connsiteX51" fmla="*/ 465260 w 5646860"/>
              <a:gd name="connsiteY51" fmla="*/ 2120348 h 2454446"/>
              <a:gd name="connsiteX52" fmla="*/ 385747 w 5646860"/>
              <a:gd name="connsiteY52" fmla="*/ 2160104 h 2454446"/>
              <a:gd name="connsiteX53" fmla="*/ 213469 w 5646860"/>
              <a:gd name="connsiteY53" fmla="*/ 2186608 h 2454446"/>
              <a:gd name="connsiteX54" fmla="*/ 107451 w 5646860"/>
              <a:gd name="connsiteY54" fmla="*/ 2279374 h 2454446"/>
              <a:gd name="connsiteX55" fmla="*/ 80947 w 5646860"/>
              <a:gd name="connsiteY55" fmla="*/ 2319130 h 2454446"/>
              <a:gd name="connsiteX56" fmla="*/ 67695 w 5646860"/>
              <a:gd name="connsiteY56" fmla="*/ 2385391 h 2454446"/>
              <a:gd name="connsiteX57" fmla="*/ 54443 w 5646860"/>
              <a:gd name="connsiteY57" fmla="*/ 2425148 h 2454446"/>
              <a:gd name="connsiteX58" fmla="*/ 94199 w 5646860"/>
              <a:gd name="connsiteY58" fmla="*/ 2451652 h 2454446"/>
              <a:gd name="connsiteX59" fmla="*/ 160460 w 5646860"/>
              <a:gd name="connsiteY59" fmla="*/ 2438400 h 2454446"/>
              <a:gd name="connsiteX60" fmla="*/ 120703 w 5646860"/>
              <a:gd name="connsiteY60" fmla="*/ 2372139 h 2454446"/>
              <a:gd name="connsiteX61" fmla="*/ 54443 w 5646860"/>
              <a:gd name="connsiteY61" fmla="*/ 2358887 h 2454446"/>
              <a:gd name="connsiteX62" fmla="*/ 14686 w 5646860"/>
              <a:gd name="connsiteY62" fmla="*/ 2345635 h 2454446"/>
              <a:gd name="connsiteX63" fmla="*/ 54443 w 5646860"/>
              <a:gd name="connsiteY63" fmla="*/ 2451652 h 245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646860" h="2454446">
                <a:moveTo>
                  <a:pt x="5646860" y="755374"/>
                </a:moveTo>
                <a:cubicBezTo>
                  <a:pt x="5607103" y="750957"/>
                  <a:pt x="5566052" y="753111"/>
                  <a:pt x="5527590" y="742122"/>
                </a:cubicBezTo>
                <a:cubicBezTo>
                  <a:pt x="5502824" y="735046"/>
                  <a:pt x="5483942" y="714699"/>
                  <a:pt x="5461330" y="702365"/>
                </a:cubicBezTo>
                <a:cubicBezTo>
                  <a:pt x="5419421" y="679505"/>
                  <a:pt x="5354516" y="653154"/>
                  <a:pt x="5315556" y="622852"/>
                </a:cubicBezTo>
                <a:cubicBezTo>
                  <a:pt x="5187416" y="523188"/>
                  <a:pt x="5350399" y="614464"/>
                  <a:pt x="5183034" y="516835"/>
                </a:cubicBezTo>
                <a:cubicBezTo>
                  <a:pt x="4918966" y="362795"/>
                  <a:pt x="5306120" y="601414"/>
                  <a:pt x="5010756" y="437322"/>
                </a:cubicBezTo>
                <a:cubicBezTo>
                  <a:pt x="4807311" y="324296"/>
                  <a:pt x="4938124" y="356746"/>
                  <a:pt x="4785469" y="331304"/>
                </a:cubicBezTo>
                <a:cubicBezTo>
                  <a:pt x="4654975" y="266058"/>
                  <a:pt x="4818485" y="345978"/>
                  <a:pt x="4666199" y="278295"/>
                </a:cubicBezTo>
                <a:cubicBezTo>
                  <a:pt x="4648146" y="270272"/>
                  <a:pt x="4631931" y="258038"/>
                  <a:pt x="4613190" y="251791"/>
                </a:cubicBezTo>
                <a:cubicBezTo>
                  <a:pt x="4591822" y="244668"/>
                  <a:pt x="4568918" y="243425"/>
                  <a:pt x="4546930" y="238539"/>
                </a:cubicBezTo>
                <a:cubicBezTo>
                  <a:pt x="4512755" y="230945"/>
                  <a:pt x="4486360" y="224109"/>
                  <a:pt x="4454164" y="212035"/>
                </a:cubicBezTo>
                <a:cubicBezTo>
                  <a:pt x="4360820" y="177031"/>
                  <a:pt x="4411814" y="190848"/>
                  <a:pt x="4308390" y="159026"/>
                </a:cubicBezTo>
                <a:cubicBezTo>
                  <a:pt x="4277653" y="149569"/>
                  <a:pt x="4246134" y="142692"/>
                  <a:pt x="4215625" y="132522"/>
                </a:cubicBezTo>
                <a:cubicBezTo>
                  <a:pt x="4084861" y="88934"/>
                  <a:pt x="4213964" y="118937"/>
                  <a:pt x="4083103" y="92765"/>
                </a:cubicBezTo>
                <a:cubicBezTo>
                  <a:pt x="4065434" y="83930"/>
                  <a:pt x="4048592" y="73198"/>
                  <a:pt x="4030095" y="66261"/>
                </a:cubicBezTo>
                <a:cubicBezTo>
                  <a:pt x="4013041" y="59866"/>
                  <a:pt x="3994531" y="58242"/>
                  <a:pt x="3977086" y="53008"/>
                </a:cubicBezTo>
                <a:cubicBezTo>
                  <a:pt x="3950326" y="44980"/>
                  <a:pt x="3924077" y="35339"/>
                  <a:pt x="3897573" y="26504"/>
                </a:cubicBezTo>
                <a:lnTo>
                  <a:pt x="3857817" y="13252"/>
                </a:lnTo>
                <a:lnTo>
                  <a:pt x="3818060" y="0"/>
                </a:lnTo>
                <a:lnTo>
                  <a:pt x="2108530" y="13252"/>
                </a:lnTo>
                <a:cubicBezTo>
                  <a:pt x="2096039" y="13538"/>
                  <a:pt x="2092739" y="33328"/>
                  <a:pt x="2082025" y="39756"/>
                </a:cubicBezTo>
                <a:cubicBezTo>
                  <a:pt x="2070047" y="46943"/>
                  <a:pt x="2055521" y="48591"/>
                  <a:pt x="2042269" y="53008"/>
                </a:cubicBezTo>
                <a:cubicBezTo>
                  <a:pt x="2029017" y="75095"/>
                  <a:pt x="2014031" y="96231"/>
                  <a:pt x="2002512" y="119269"/>
                </a:cubicBezTo>
                <a:cubicBezTo>
                  <a:pt x="1996265" y="131763"/>
                  <a:pt x="1996044" y="146815"/>
                  <a:pt x="1989260" y="159026"/>
                </a:cubicBezTo>
                <a:cubicBezTo>
                  <a:pt x="1973790" y="186872"/>
                  <a:pt x="1936251" y="238539"/>
                  <a:pt x="1936251" y="238539"/>
                </a:cubicBezTo>
                <a:cubicBezTo>
                  <a:pt x="1931834" y="256209"/>
                  <a:pt x="1930174" y="274807"/>
                  <a:pt x="1922999" y="291548"/>
                </a:cubicBezTo>
                <a:cubicBezTo>
                  <a:pt x="1916725" y="306187"/>
                  <a:pt x="1902087" y="316391"/>
                  <a:pt x="1896495" y="331304"/>
                </a:cubicBezTo>
                <a:cubicBezTo>
                  <a:pt x="1888586" y="352394"/>
                  <a:pt x="1887660" y="375478"/>
                  <a:pt x="1883243" y="397565"/>
                </a:cubicBezTo>
                <a:cubicBezTo>
                  <a:pt x="1887660" y="649356"/>
                  <a:pt x="1885712" y="901340"/>
                  <a:pt x="1896495" y="1152939"/>
                </a:cubicBezTo>
                <a:cubicBezTo>
                  <a:pt x="1898983" y="1210987"/>
                  <a:pt x="1919945" y="1267196"/>
                  <a:pt x="1922999" y="1325217"/>
                </a:cubicBezTo>
                <a:cubicBezTo>
                  <a:pt x="1933217" y="1519364"/>
                  <a:pt x="1927986" y="1714073"/>
                  <a:pt x="1936251" y="1908313"/>
                </a:cubicBezTo>
                <a:cubicBezTo>
                  <a:pt x="1936845" y="1922269"/>
                  <a:pt x="1945828" y="1934592"/>
                  <a:pt x="1949503" y="1948069"/>
                </a:cubicBezTo>
                <a:cubicBezTo>
                  <a:pt x="1959088" y="1983212"/>
                  <a:pt x="1966423" y="2018944"/>
                  <a:pt x="1976008" y="2054087"/>
                </a:cubicBezTo>
                <a:cubicBezTo>
                  <a:pt x="1979683" y="2067564"/>
                  <a:pt x="1979382" y="2083966"/>
                  <a:pt x="1989260" y="2093843"/>
                </a:cubicBezTo>
                <a:cubicBezTo>
                  <a:pt x="1999138" y="2103721"/>
                  <a:pt x="2015765" y="2102678"/>
                  <a:pt x="2029017" y="2107095"/>
                </a:cubicBezTo>
                <a:cubicBezTo>
                  <a:pt x="2033434" y="2120347"/>
                  <a:pt x="2039529" y="2133154"/>
                  <a:pt x="2042269" y="2146852"/>
                </a:cubicBezTo>
                <a:cubicBezTo>
                  <a:pt x="2050408" y="2187548"/>
                  <a:pt x="2048814" y="2239455"/>
                  <a:pt x="2068773" y="2279374"/>
                </a:cubicBezTo>
                <a:cubicBezTo>
                  <a:pt x="2085490" y="2312808"/>
                  <a:pt x="2097130" y="2320983"/>
                  <a:pt x="2121782" y="2345635"/>
                </a:cubicBezTo>
                <a:cubicBezTo>
                  <a:pt x="2124841" y="2354812"/>
                  <a:pt x="2152446" y="2434240"/>
                  <a:pt x="2148286" y="2438400"/>
                </a:cubicBezTo>
                <a:cubicBezTo>
                  <a:pt x="2137024" y="2449662"/>
                  <a:pt x="2120967" y="2421845"/>
                  <a:pt x="2108530" y="2411895"/>
                </a:cubicBezTo>
                <a:cubicBezTo>
                  <a:pt x="2098774" y="2404090"/>
                  <a:pt x="2091781" y="2393196"/>
                  <a:pt x="2082025" y="2385391"/>
                </a:cubicBezTo>
                <a:cubicBezTo>
                  <a:pt x="2069588" y="2375442"/>
                  <a:pt x="2054706" y="2368836"/>
                  <a:pt x="2042269" y="2358887"/>
                </a:cubicBezTo>
                <a:cubicBezTo>
                  <a:pt x="2032512" y="2351082"/>
                  <a:pt x="2025760" y="2339879"/>
                  <a:pt x="2015764" y="2332382"/>
                </a:cubicBezTo>
                <a:cubicBezTo>
                  <a:pt x="1990281" y="2313270"/>
                  <a:pt x="1966470" y="2289447"/>
                  <a:pt x="1936251" y="2279374"/>
                </a:cubicBezTo>
                <a:lnTo>
                  <a:pt x="1816982" y="2239617"/>
                </a:lnTo>
                <a:cubicBezTo>
                  <a:pt x="1803730" y="2235200"/>
                  <a:pt x="1789719" y="2232612"/>
                  <a:pt x="1777225" y="2226365"/>
                </a:cubicBezTo>
                <a:cubicBezTo>
                  <a:pt x="1759556" y="2217530"/>
                  <a:pt x="1742375" y="2207643"/>
                  <a:pt x="1724217" y="2199861"/>
                </a:cubicBezTo>
                <a:cubicBezTo>
                  <a:pt x="1711377" y="2194358"/>
                  <a:pt x="1697300" y="2192111"/>
                  <a:pt x="1684460" y="2186608"/>
                </a:cubicBezTo>
                <a:cubicBezTo>
                  <a:pt x="1547975" y="2128114"/>
                  <a:pt x="1732906" y="2193922"/>
                  <a:pt x="1551938" y="2133600"/>
                </a:cubicBezTo>
                <a:lnTo>
                  <a:pt x="1512182" y="2120348"/>
                </a:lnTo>
                <a:lnTo>
                  <a:pt x="1472425" y="2107095"/>
                </a:lnTo>
                <a:lnTo>
                  <a:pt x="465260" y="2120348"/>
                </a:lnTo>
                <a:cubicBezTo>
                  <a:pt x="430172" y="2121236"/>
                  <a:pt x="414575" y="2145690"/>
                  <a:pt x="385747" y="2160104"/>
                </a:cubicBezTo>
                <a:cubicBezTo>
                  <a:pt x="337989" y="2183983"/>
                  <a:pt x="251473" y="2182808"/>
                  <a:pt x="213469" y="2186608"/>
                </a:cubicBezTo>
                <a:cubicBezTo>
                  <a:pt x="135946" y="2264131"/>
                  <a:pt x="173198" y="2235542"/>
                  <a:pt x="107451" y="2279374"/>
                </a:cubicBezTo>
                <a:cubicBezTo>
                  <a:pt x="98616" y="2292626"/>
                  <a:pt x="86539" y="2304217"/>
                  <a:pt x="80947" y="2319130"/>
                </a:cubicBezTo>
                <a:cubicBezTo>
                  <a:pt x="73038" y="2340220"/>
                  <a:pt x="73158" y="2363539"/>
                  <a:pt x="67695" y="2385391"/>
                </a:cubicBezTo>
                <a:cubicBezTo>
                  <a:pt x="64307" y="2398943"/>
                  <a:pt x="58860" y="2411896"/>
                  <a:pt x="54443" y="2425148"/>
                </a:cubicBezTo>
                <a:cubicBezTo>
                  <a:pt x="67695" y="2433983"/>
                  <a:pt x="78395" y="2449677"/>
                  <a:pt x="94199" y="2451652"/>
                </a:cubicBezTo>
                <a:cubicBezTo>
                  <a:pt x="116549" y="2454446"/>
                  <a:pt x="144533" y="2454327"/>
                  <a:pt x="160460" y="2438400"/>
                </a:cubicBezTo>
                <a:cubicBezTo>
                  <a:pt x="175156" y="2423704"/>
                  <a:pt x="128554" y="2375504"/>
                  <a:pt x="120703" y="2372139"/>
                </a:cubicBezTo>
                <a:cubicBezTo>
                  <a:pt x="100000" y="2363266"/>
                  <a:pt x="76295" y="2364350"/>
                  <a:pt x="54443" y="2358887"/>
                </a:cubicBezTo>
                <a:cubicBezTo>
                  <a:pt x="40891" y="2355499"/>
                  <a:pt x="27938" y="2350052"/>
                  <a:pt x="14686" y="2345635"/>
                </a:cubicBezTo>
                <a:cubicBezTo>
                  <a:pt x="29335" y="2448178"/>
                  <a:pt x="0" y="2424431"/>
                  <a:pt x="54443" y="24516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osto feliz 15"/>
          <p:cNvSpPr/>
          <p:nvPr/>
        </p:nvSpPr>
        <p:spPr>
          <a:xfrm>
            <a:off x="1919288" y="4581526"/>
            <a:ext cx="2952750" cy="22764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Com o tempo, o aumento de conhecimento mútuo gerará mais CONFIANÇA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847850" y="2636839"/>
            <a:ext cx="2952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E onde existia 4 editais...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7931150" y="3933826"/>
            <a:ext cx="2736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2060"/>
                </a:solidFill>
                <a:latin typeface="Arial" panose="020B0604020202020204" pitchFamily="34" charset="0"/>
              </a:rPr>
              <a:t>Podem restar apenas 2!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4511675" y="3068639"/>
            <a:ext cx="3024188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>
            <a:spLocks noChangeArrowheads="1"/>
          </p:cNvSpPr>
          <p:nvPr/>
        </p:nvSpPr>
        <p:spPr bwMode="auto">
          <a:xfrm rot="1007931">
            <a:off x="5308600" y="3243263"/>
            <a:ext cx="184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2"/>
                </a:solidFill>
                <a:latin typeface="Arial" panose="020B0604020202020204" pitchFamily="34" charset="0"/>
              </a:rPr>
              <a:t>Com o sistema</a:t>
            </a:r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 rot="1029270">
            <a:off x="4652964" y="3557588"/>
            <a:ext cx="2632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2"/>
                </a:solidFill>
                <a:latin typeface="Arial" panose="020B0604020202020204" pitchFamily="34" charset="0"/>
              </a:rPr>
              <a:t>de Registro de Preços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build="allAtOnce" animBg="1"/>
      <p:bldP spid="11" grpId="1" build="allAtOnce" animBg="1"/>
      <p:bldP spid="16" grpId="0" animBg="1"/>
      <p:bldP spid="17" grpId="0"/>
      <p:bldP spid="18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1809750" y="142876"/>
            <a:ext cx="8643938" cy="714375"/>
          </a:xfrm>
        </p:spPr>
        <p:txBody>
          <a:bodyPr/>
          <a:lstStyle/>
          <a:p>
            <a:r>
              <a:rPr lang="pt-BR" altLang="pt-BR" sz="3600"/>
              <a:t>COMPRAS COLABORATIVAS - ANTECEDENTES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1809750" y="1000125"/>
            <a:ext cx="8643938" cy="5214938"/>
          </a:xfrm>
        </p:spPr>
        <p:txBody>
          <a:bodyPr/>
          <a:lstStyle/>
          <a:p>
            <a:r>
              <a:rPr lang="pt-BR" altLang="pt-BR"/>
              <a:t>Contratação de Curso Conjuntamente por vários órgãos assessorados;</a:t>
            </a:r>
          </a:p>
          <a:p>
            <a:pPr algn="just"/>
            <a:r>
              <a:rPr lang="pt-BR" altLang="pt-BR"/>
              <a:t>Projeto Básico desenvolvido pela CJU/SP – empresa aquiesceu e cada órgão emitiu seu próprio empenho, por inexigibilidade de licitação.</a:t>
            </a:r>
          </a:p>
          <a:p>
            <a:r>
              <a:rPr lang="pt-BR" altLang="pt-BR"/>
              <a:t>Valor do curso normal era R$3.500,00 (24h/aula)</a:t>
            </a:r>
          </a:p>
          <a:p>
            <a:pPr algn="just"/>
            <a:r>
              <a:rPr lang="pt-BR" altLang="pt-BR"/>
              <a:t>Valor do curso saiu por R$629,44 (30h/aula customizada)</a:t>
            </a:r>
          </a:p>
        </p:txBody>
      </p:sp>
    </p:spTree>
    <p:extLst>
      <p:ext uri="{BB962C8B-B14F-4D97-AF65-F5344CB8AC3E}">
        <p14:creationId xmlns:p14="http://schemas.microsoft.com/office/powerpoint/2010/main" val="38884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Contratação Conjunta de Curso</a:t>
            </a:r>
          </a:p>
        </p:txBody>
      </p:sp>
      <p:sp>
        <p:nvSpPr>
          <p:cNvPr id="37891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1981200" y="1098550"/>
            <a:ext cx="8229600" cy="457200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pt-BR" altLang="pt-BR" sz="3200"/>
              <a:t>120 vagas</a:t>
            </a:r>
          </a:p>
        </p:txBody>
      </p:sp>
      <p:pic>
        <p:nvPicPr>
          <p:cNvPr id="37892" name="Espaço Reservado para Imagem 5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r="6351"/>
          <a:stretch>
            <a:fillRect/>
          </a:stretch>
        </p:blipFill>
        <p:spPr>
          <a:xfrm>
            <a:off x="2566989" y="1773238"/>
            <a:ext cx="7058025" cy="4248150"/>
          </a:xfrm>
        </p:spPr>
      </p:pic>
    </p:spTree>
    <p:extLst>
      <p:ext uri="{BB962C8B-B14F-4D97-AF65-F5344CB8AC3E}">
        <p14:creationId xmlns:p14="http://schemas.microsoft.com/office/powerpoint/2010/main" val="16422291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Contratação Conjunta de Curso</a:t>
            </a:r>
          </a:p>
        </p:txBody>
      </p:sp>
      <p:pic>
        <p:nvPicPr>
          <p:cNvPr id="38915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196975"/>
            <a:ext cx="80025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03430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3|1.6|7.1|3.5|3.6|11.5|15|14|4.6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1655</Words>
  <Application>Microsoft Office PowerPoint</Application>
  <PresentationFormat>Widescreen</PresentationFormat>
  <Paragraphs>340</Paragraphs>
  <Slides>29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Tema do Office</vt:lpstr>
      <vt:lpstr>Apresentação do PowerPoint</vt:lpstr>
      <vt:lpstr>PORQUE COMPRAS COLABORATIVAS?</vt:lpstr>
      <vt:lpstr>COMPRAS COLABORATIVAS - ANTECEDENTES</vt:lpstr>
      <vt:lpstr>Apresentação do PowerPoint</vt:lpstr>
      <vt:lpstr>Apresentação do PowerPoint</vt:lpstr>
      <vt:lpstr>Apresentação do PowerPoint</vt:lpstr>
      <vt:lpstr>COMPRAS COLABORATIVAS - ANTECEDENTES</vt:lpstr>
      <vt:lpstr>Contratação Conjunta de Curso</vt:lpstr>
      <vt:lpstr>Contratação Conjunta de Curso</vt:lpstr>
      <vt:lpstr>COMPRAS COLABORATIVAS - ANTECEDENTES</vt:lpstr>
      <vt:lpstr>COMPRAS COLABORATIVAS - ANTECEDENTES</vt:lpstr>
      <vt:lpstr>COMPRAS COLABORATIVAS - ANTECEDENTES</vt:lpstr>
      <vt:lpstr>COMPRAS COLABORATIVAS - ANTECEDENTES</vt:lpstr>
      <vt:lpstr>COMPRAS COLABORATIVAS - ANTECEDENTES</vt:lpstr>
      <vt:lpstr>COMPRAS COLABORATIVAS - ANTECEDENTES</vt:lpstr>
      <vt:lpstr>COMPRAS COLABORATIVAS</vt:lpstr>
      <vt:lpstr>Compras Colaborativas – Diagrama de Processos</vt:lpstr>
      <vt:lpstr>Compras Colaborativas – Diagrama de Processos</vt:lpstr>
      <vt:lpstr>COMPRAS COLABORATIVAS</vt:lpstr>
      <vt:lpstr>COMPRAS COLABORATIVAS – OS Conjunta</vt:lpstr>
      <vt:lpstr>Aspectos Vantajosos das Compras Conjuntas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7</cp:revision>
  <dcterms:created xsi:type="dcterms:W3CDTF">2016-09-21T02:57:47Z</dcterms:created>
  <dcterms:modified xsi:type="dcterms:W3CDTF">2016-09-21T03:53:24Z</dcterms:modified>
</cp:coreProperties>
</file>