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761" r:id="rId3"/>
    <p:sldId id="762" r:id="rId4"/>
    <p:sldId id="682" r:id="rId5"/>
    <p:sldId id="644" r:id="rId6"/>
    <p:sldId id="684" r:id="rId7"/>
    <p:sldId id="719" r:id="rId8"/>
    <p:sldId id="692" r:id="rId9"/>
    <p:sldId id="694" r:id="rId10"/>
    <p:sldId id="695" r:id="rId11"/>
    <p:sldId id="696" r:id="rId12"/>
    <p:sldId id="697" r:id="rId13"/>
    <p:sldId id="672" r:id="rId14"/>
    <p:sldId id="700" r:id="rId15"/>
    <p:sldId id="769" r:id="rId16"/>
    <p:sldId id="722" r:id="rId17"/>
    <p:sldId id="760" r:id="rId18"/>
    <p:sldId id="724" r:id="rId19"/>
    <p:sldId id="768" r:id="rId20"/>
    <p:sldId id="726" r:id="rId21"/>
    <p:sldId id="727" r:id="rId22"/>
    <p:sldId id="728" r:id="rId23"/>
    <p:sldId id="729" r:id="rId24"/>
    <p:sldId id="730" r:id="rId25"/>
    <p:sldId id="731" r:id="rId26"/>
    <p:sldId id="732" r:id="rId27"/>
    <p:sldId id="733" r:id="rId28"/>
    <p:sldId id="734" r:id="rId29"/>
    <p:sldId id="735" r:id="rId30"/>
    <p:sldId id="736" r:id="rId31"/>
    <p:sldId id="765" r:id="rId32"/>
    <p:sldId id="766" r:id="rId33"/>
    <p:sldId id="737" r:id="rId34"/>
    <p:sldId id="738" r:id="rId35"/>
    <p:sldId id="740" r:id="rId36"/>
    <p:sldId id="741" r:id="rId37"/>
    <p:sldId id="742" r:id="rId38"/>
    <p:sldId id="743" r:id="rId39"/>
    <p:sldId id="767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1" r:id="rId48"/>
    <p:sldId id="752" r:id="rId49"/>
    <p:sldId id="753" r:id="rId50"/>
    <p:sldId id="754" r:id="rId51"/>
    <p:sldId id="755" r:id="rId52"/>
    <p:sldId id="756" r:id="rId53"/>
    <p:sldId id="757" r:id="rId54"/>
    <p:sldId id="758" r:id="rId55"/>
    <p:sldId id="759" r:id="rId56"/>
    <p:sldId id="325" r:id="rId57"/>
  </p:sldIdLst>
  <p:sldSz cx="9144000" cy="6858000" type="screen4x3"/>
  <p:notesSz cx="7010400" cy="92964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ADDDBB5F-E3A9-4E79-AB3E-5479A435D491}">
          <p14:sldIdLst>
            <p14:sldId id="256"/>
            <p14:sldId id="761"/>
            <p14:sldId id="762"/>
            <p14:sldId id="682"/>
            <p14:sldId id="644"/>
            <p14:sldId id="684"/>
            <p14:sldId id="719"/>
            <p14:sldId id="692"/>
            <p14:sldId id="694"/>
            <p14:sldId id="695"/>
            <p14:sldId id="696"/>
            <p14:sldId id="697"/>
            <p14:sldId id="672"/>
            <p14:sldId id="700"/>
            <p14:sldId id="769"/>
            <p14:sldId id="722"/>
            <p14:sldId id="760"/>
            <p14:sldId id="724"/>
            <p14:sldId id="768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65"/>
            <p14:sldId id="766"/>
            <p14:sldId id="737"/>
            <p14:sldId id="738"/>
            <p14:sldId id="740"/>
            <p14:sldId id="741"/>
            <p14:sldId id="742"/>
            <p14:sldId id="743"/>
            <p14:sldId id="767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  <p14:sldId id="32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8190C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66" d="100"/>
          <a:sy n="66" d="100"/>
        </p:scale>
        <p:origin x="-896" y="-232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032ED-3AEA-4A56-81AA-A395C27006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BF43F154-506E-4B79-A967-1CC4F6D5A7AA}">
      <dgm:prSet/>
      <dgm:spPr/>
      <dgm:t>
        <a:bodyPr/>
        <a:lstStyle/>
        <a:p>
          <a:pPr rtl="0"/>
          <a:r>
            <a:rPr lang="en-US" b="1" smtClean="0"/>
            <a:t>EXCELÊNCIA EM INTEGRAÇÃO DA INFORMAÇÃO</a:t>
          </a:r>
          <a:endParaRPr lang="pt-BR"/>
        </a:p>
      </dgm:t>
    </dgm:pt>
    <dgm:pt modelId="{493BCBB6-5021-42B6-8202-87803715E159}" type="parTrans" cxnId="{F78C6126-B548-4E9B-B958-DB75B2FB74FA}">
      <dgm:prSet/>
      <dgm:spPr/>
      <dgm:t>
        <a:bodyPr/>
        <a:lstStyle/>
        <a:p>
          <a:endParaRPr lang="pt-BR"/>
        </a:p>
      </dgm:t>
    </dgm:pt>
    <dgm:pt modelId="{2FE3F0AA-0D16-497E-9FAE-9F26EFE81B17}" type="sibTrans" cxnId="{F78C6126-B548-4E9B-B958-DB75B2FB74FA}">
      <dgm:prSet/>
      <dgm:spPr/>
      <dgm:t>
        <a:bodyPr/>
        <a:lstStyle/>
        <a:p>
          <a:endParaRPr lang="pt-BR"/>
        </a:p>
      </dgm:t>
    </dgm:pt>
    <dgm:pt modelId="{8E0944AF-27E4-4888-8E44-0F182B4B9A6A}" type="pres">
      <dgm:prSet presAssocID="{094032ED-3AEA-4A56-81AA-A395C27006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74FC6B-EE7B-4D18-80D9-94ADD3932981}" type="pres">
      <dgm:prSet presAssocID="{BF43F154-506E-4B79-A967-1CC4F6D5A7A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8C6126-B548-4E9B-B958-DB75B2FB74FA}" srcId="{094032ED-3AEA-4A56-81AA-A395C27006F8}" destId="{BF43F154-506E-4B79-A967-1CC4F6D5A7AA}" srcOrd="0" destOrd="0" parTransId="{493BCBB6-5021-42B6-8202-87803715E159}" sibTransId="{2FE3F0AA-0D16-497E-9FAE-9F26EFE81B17}"/>
    <dgm:cxn modelId="{CCB83DFA-1AA0-4C89-87A6-672C99A0325D}" type="presOf" srcId="{BF43F154-506E-4B79-A967-1CC4F6D5A7AA}" destId="{4374FC6B-EE7B-4D18-80D9-94ADD3932981}" srcOrd="0" destOrd="0" presId="urn:microsoft.com/office/officeart/2005/8/layout/vList2"/>
    <dgm:cxn modelId="{125C3B9C-8A76-42EC-90C0-69EA4746B8F3}" type="presOf" srcId="{094032ED-3AEA-4A56-81AA-A395C27006F8}" destId="{8E0944AF-27E4-4888-8E44-0F182B4B9A6A}" srcOrd="0" destOrd="0" presId="urn:microsoft.com/office/officeart/2005/8/layout/vList2"/>
    <dgm:cxn modelId="{19D2F438-B1B8-477D-B865-C6729B91E239}" type="presParOf" srcId="{8E0944AF-27E4-4888-8E44-0F182B4B9A6A}" destId="{4374FC6B-EE7B-4D18-80D9-94ADD39329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4032ED-3AEA-4A56-81AA-A395C27006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F43F154-506E-4B79-A967-1CC4F6D5A7AA}">
      <dgm:prSet/>
      <dgm:spPr/>
      <dgm:t>
        <a:bodyPr/>
        <a:lstStyle/>
        <a:p>
          <a:pPr algn="ctr" rtl="0"/>
          <a:r>
            <a:rPr lang="en-US" b="1" dirty="0" smtClean="0"/>
            <a:t>1º Workshop </a:t>
          </a:r>
          <a:r>
            <a:rPr lang="en-US" b="1" dirty="0" err="1" smtClean="0"/>
            <a:t>sobre</a:t>
          </a:r>
          <a:endParaRPr lang="en-US" b="1" dirty="0" smtClean="0"/>
        </a:p>
        <a:p>
          <a:pPr algn="ctr" rtl="0"/>
          <a:r>
            <a:rPr lang="en-US" b="1" dirty="0" err="1" smtClean="0"/>
            <a:t>Compra</a:t>
          </a:r>
          <a:r>
            <a:rPr lang="en-US" b="1" dirty="0" smtClean="0"/>
            <a:t> </a:t>
          </a:r>
          <a:r>
            <a:rPr lang="en-US" b="1" dirty="0" err="1" smtClean="0"/>
            <a:t>Centralizada</a:t>
          </a:r>
          <a:endParaRPr lang="pt-BR" dirty="0"/>
        </a:p>
      </dgm:t>
    </dgm:pt>
    <dgm:pt modelId="{493BCBB6-5021-42B6-8202-87803715E159}" type="parTrans" cxnId="{F78C6126-B548-4E9B-B958-DB75B2FB74FA}">
      <dgm:prSet/>
      <dgm:spPr/>
      <dgm:t>
        <a:bodyPr/>
        <a:lstStyle/>
        <a:p>
          <a:pPr algn="ctr"/>
          <a:endParaRPr lang="pt-BR"/>
        </a:p>
      </dgm:t>
    </dgm:pt>
    <dgm:pt modelId="{2FE3F0AA-0D16-497E-9FAE-9F26EFE81B17}" type="sibTrans" cxnId="{F78C6126-B548-4E9B-B958-DB75B2FB74FA}">
      <dgm:prSet/>
      <dgm:spPr/>
      <dgm:t>
        <a:bodyPr/>
        <a:lstStyle/>
        <a:p>
          <a:pPr algn="ctr"/>
          <a:endParaRPr lang="pt-BR"/>
        </a:p>
      </dgm:t>
    </dgm:pt>
    <dgm:pt modelId="{8E0944AF-27E4-4888-8E44-0F182B4B9A6A}" type="pres">
      <dgm:prSet presAssocID="{094032ED-3AEA-4A56-81AA-A395C27006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74FC6B-EE7B-4D18-80D9-94ADD3932981}" type="pres">
      <dgm:prSet presAssocID="{BF43F154-506E-4B79-A967-1CC4F6D5A7A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8C6126-B548-4E9B-B958-DB75B2FB74FA}" srcId="{094032ED-3AEA-4A56-81AA-A395C27006F8}" destId="{BF43F154-506E-4B79-A967-1CC4F6D5A7AA}" srcOrd="0" destOrd="0" parTransId="{493BCBB6-5021-42B6-8202-87803715E159}" sibTransId="{2FE3F0AA-0D16-497E-9FAE-9F26EFE81B17}"/>
    <dgm:cxn modelId="{3F941284-076A-6747-9D0E-FE9CABC696B9}" type="presOf" srcId="{BF43F154-506E-4B79-A967-1CC4F6D5A7AA}" destId="{4374FC6B-EE7B-4D18-80D9-94ADD3932981}" srcOrd="0" destOrd="0" presId="urn:microsoft.com/office/officeart/2005/8/layout/vList2"/>
    <dgm:cxn modelId="{D615DE95-74E4-BA43-8CCC-C47EF8DC2187}" type="presOf" srcId="{094032ED-3AEA-4A56-81AA-A395C27006F8}" destId="{8E0944AF-27E4-4888-8E44-0F182B4B9A6A}" srcOrd="0" destOrd="0" presId="urn:microsoft.com/office/officeart/2005/8/layout/vList2"/>
    <dgm:cxn modelId="{2DC6B632-2712-8941-A86D-1FA19294A83F}" type="presParOf" srcId="{8E0944AF-27E4-4888-8E44-0F182B4B9A6A}" destId="{4374FC6B-EE7B-4D18-80D9-94ADD39329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D1D1A3-26A3-4A3E-B1E8-C3CD23C836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C3B88D6-1C70-4ED2-AEEF-46A5B3EB061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pt-BR" sz="3500" b="1" smtClean="0"/>
            <a:t>ATIVIDADES PRINCIPAIS</a:t>
          </a:r>
          <a:endParaRPr lang="pt-BR" sz="3500" dirty="0"/>
        </a:p>
      </dgm:t>
    </dgm:pt>
    <dgm:pt modelId="{C683BC10-D15D-4052-89E8-B5C48306D262}" type="parTrans" cxnId="{610D810A-6019-4979-8B24-4E4911405623}">
      <dgm:prSet/>
      <dgm:spPr/>
      <dgm:t>
        <a:bodyPr/>
        <a:lstStyle/>
        <a:p>
          <a:endParaRPr lang="pt-BR"/>
        </a:p>
      </dgm:t>
    </dgm:pt>
    <dgm:pt modelId="{BA5EAE0C-54ED-4EF7-8E64-1D56831211A6}" type="sibTrans" cxnId="{610D810A-6019-4979-8B24-4E4911405623}">
      <dgm:prSet/>
      <dgm:spPr/>
      <dgm:t>
        <a:bodyPr/>
        <a:lstStyle/>
        <a:p>
          <a:endParaRPr lang="pt-BR"/>
        </a:p>
      </dgm:t>
    </dgm:pt>
    <dgm:pt modelId="{65A6EBC7-5F32-4FEF-9817-2E21324E6F4D}" type="pres">
      <dgm:prSet presAssocID="{0ED1D1A3-26A3-4A3E-B1E8-C3CD23C836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2C6F7C1-69DA-4F99-86A5-8AC19AE243BB}" type="pres">
      <dgm:prSet presAssocID="{BC3B88D6-1C70-4ED2-AEEF-46A5B3EB061A}" presName="parentText" presStyleLbl="node1" presStyleIdx="0" presStyleCnt="1" custLinFactNeighborX="-52" custLinFactNeighborY="-1417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903CA27-6D9F-47F1-B69B-2BD0F0230725}" type="presOf" srcId="{BC3B88D6-1C70-4ED2-AEEF-46A5B3EB061A}" destId="{E2C6F7C1-69DA-4F99-86A5-8AC19AE243BB}" srcOrd="0" destOrd="0" presId="urn:microsoft.com/office/officeart/2005/8/layout/vList2"/>
    <dgm:cxn modelId="{610D810A-6019-4979-8B24-4E4911405623}" srcId="{0ED1D1A3-26A3-4A3E-B1E8-C3CD23C83678}" destId="{BC3B88D6-1C70-4ED2-AEEF-46A5B3EB061A}" srcOrd="0" destOrd="0" parTransId="{C683BC10-D15D-4052-89E8-B5C48306D262}" sibTransId="{BA5EAE0C-54ED-4EF7-8E64-1D56831211A6}"/>
    <dgm:cxn modelId="{E9FE2CB5-274E-43D2-AFC9-7015804BC7CA}" type="presOf" srcId="{0ED1D1A3-26A3-4A3E-B1E8-C3CD23C83678}" destId="{65A6EBC7-5F32-4FEF-9817-2E21324E6F4D}" srcOrd="0" destOrd="0" presId="urn:microsoft.com/office/officeart/2005/8/layout/vList2"/>
    <dgm:cxn modelId="{34247CA7-FCC2-4AC4-B805-32B0798BD01B}" type="presParOf" srcId="{65A6EBC7-5F32-4FEF-9817-2E21324E6F4D}" destId="{E2C6F7C1-69DA-4F99-86A5-8AC19AE243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2DAFFE-B524-40D8-9DAB-D2BAF07F5ED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971740B-E32C-4064-A281-54D6AF86C5C9}">
      <dgm:prSet phldrT="[Texto]" custT="1"/>
      <dgm:spPr/>
      <dgm:t>
        <a:bodyPr/>
        <a:lstStyle/>
        <a:p>
          <a:r>
            <a:rPr lang="pt-BR" sz="1200" dirty="0" smtClean="0"/>
            <a:t>DNS</a:t>
          </a:r>
          <a:endParaRPr lang="pt-BR" sz="1200" dirty="0"/>
        </a:p>
      </dgm:t>
    </dgm:pt>
    <dgm:pt modelId="{C6407E86-DF09-49BE-B0E8-3972F8AFA410}" type="parTrans" cxnId="{E7CB2774-29FE-4F4D-A4B7-A7D7603D2B67}">
      <dgm:prSet/>
      <dgm:spPr/>
      <dgm:t>
        <a:bodyPr/>
        <a:lstStyle/>
        <a:p>
          <a:endParaRPr lang="pt-BR"/>
        </a:p>
      </dgm:t>
    </dgm:pt>
    <dgm:pt modelId="{597E81A0-0549-4CEC-AFF3-B18F1471031F}" type="sibTrans" cxnId="{E7CB2774-29FE-4F4D-A4B7-A7D7603D2B67}">
      <dgm:prSet/>
      <dgm:spPr/>
      <dgm:t>
        <a:bodyPr/>
        <a:lstStyle/>
        <a:p>
          <a:endParaRPr lang="pt-BR"/>
        </a:p>
      </dgm:t>
    </dgm:pt>
    <dgm:pt modelId="{C5BDB458-274B-4AD6-8955-B3D10448665A}">
      <dgm:prSet phldrT="[Texto]" custT="1"/>
      <dgm:spPr/>
      <dgm:t>
        <a:bodyPr/>
        <a:lstStyle/>
        <a:p>
          <a:r>
            <a:rPr lang="pt-BR" sz="1200" dirty="0" smtClean="0"/>
            <a:t>INTERNET</a:t>
          </a:r>
          <a:endParaRPr lang="pt-BR" sz="1200" dirty="0"/>
        </a:p>
      </dgm:t>
    </dgm:pt>
    <dgm:pt modelId="{9CE174E7-7752-4963-A1CA-2B25A7C5C974}" type="parTrans" cxnId="{F9ADFC97-C68C-4BF8-B711-93E2550EC32D}">
      <dgm:prSet/>
      <dgm:spPr/>
      <dgm:t>
        <a:bodyPr/>
        <a:lstStyle/>
        <a:p>
          <a:endParaRPr lang="pt-BR"/>
        </a:p>
      </dgm:t>
    </dgm:pt>
    <dgm:pt modelId="{D88F0EF1-7956-4B53-BE67-2BA08A662B02}" type="sibTrans" cxnId="{F9ADFC97-C68C-4BF8-B711-93E2550EC32D}">
      <dgm:prSet/>
      <dgm:spPr/>
      <dgm:t>
        <a:bodyPr/>
        <a:lstStyle/>
        <a:p>
          <a:endParaRPr lang="pt-BR"/>
        </a:p>
      </dgm:t>
    </dgm:pt>
    <dgm:pt modelId="{BC732D73-B348-41C7-BC3A-5621AD76F238}">
      <dgm:prSet phldrT="[Texto]" custT="1"/>
      <dgm:spPr/>
      <dgm:t>
        <a:bodyPr/>
        <a:lstStyle/>
        <a:p>
          <a:r>
            <a:rPr lang="pt-BR" sz="1200" dirty="0" smtClean="0"/>
            <a:t>REPOSITÓRIOS</a:t>
          </a:r>
          <a:endParaRPr lang="pt-BR" sz="1200" dirty="0"/>
        </a:p>
      </dgm:t>
    </dgm:pt>
    <dgm:pt modelId="{560DF1B1-2610-478F-89F2-130321E55035}" type="parTrans" cxnId="{A033B6F0-394F-4C88-B4D4-436C5BAD7DDF}">
      <dgm:prSet/>
      <dgm:spPr/>
      <dgm:t>
        <a:bodyPr/>
        <a:lstStyle/>
        <a:p>
          <a:endParaRPr lang="pt-BR"/>
        </a:p>
      </dgm:t>
    </dgm:pt>
    <dgm:pt modelId="{38412990-C96D-4069-9D95-5D9F92F325FF}" type="sibTrans" cxnId="{A033B6F0-394F-4C88-B4D4-436C5BAD7DDF}">
      <dgm:prSet/>
      <dgm:spPr/>
      <dgm:t>
        <a:bodyPr/>
        <a:lstStyle/>
        <a:p>
          <a:endParaRPr lang="pt-BR"/>
        </a:p>
      </dgm:t>
    </dgm:pt>
    <dgm:pt modelId="{116F5C4A-55C9-4BEF-9E51-0A018922F58B}">
      <dgm:prSet phldrT="[Texto]" custT="1"/>
      <dgm:spPr/>
      <dgm:t>
        <a:bodyPr/>
        <a:lstStyle/>
        <a:p>
          <a:r>
            <a:rPr lang="pt-BR" sz="1200" dirty="0" smtClean="0"/>
            <a:t>PÁGINAS INTRAER</a:t>
          </a:r>
          <a:endParaRPr lang="pt-BR" sz="1200" dirty="0"/>
        </a:p>
      </dgm:t>
    </dgm:pt>
    <dgm:pt modelId="{A0D4A3BA-5D04-4610-8AFF-6735731EEAEE}" type="parTrans" cxnId="{2901479B-0684-46BD-9695-41DB6CF53693}">
      <dgm:prSet/>
      <dgm:spPr/>
      <dgm:t>
        <a:bodyPr/>
        <a:lstStyle/>
        <a:p>
          <a:endParaRPr lang="pt-BR"/>
        </a:p>
      </dgm:t>
    </dgm:pt>
    <dgm:pt modelId="{265EFCB2-A40E-4B9B-8C76-AFCB5031213D}" type="sibTrans" cxnId="{2901479B-0684-46BD-9695-41DB6CF53693}">
      <dgm:prSet/>
      <dgm:spPr/>
      <dgm:t>
        <a:bodyPr/>
        <a:lstStyle/>
        <a:p>
          <a:endParaRPr lang="pt-BR"/>
        </a:p>
      </dgm:t>
    </dgm:pt>
    <dgm:pt modelId="{BC58ECCB-1420-4A9E-B5DE-3D2531431F11}">
      <dgm:prSet phldrT="[Texto]" custT="1"/>
      <dgm:spPr/>
      <dgm:t>
        <a:bodyPr/>
        <a:lstStyle/>
        <a:p>
          <a:r>
            <a:rPr lang="pt-BR" sz="1200" dirty="0" smtClean="0"/>
            <a:t>SIGADAER</a:t>
          </a:r>
          <a:endParaRPr lang="pt-BR" sz="1200" dirty="0"/>
        </a:p>
      </dgm:t>
    </dgm:pt>
    <dgm:pt modelId="{A62ED74C-A23D-46AF-AA39-B2FA755EFB66}" type="parTrans" cxnId="{AE10A735-961A-4610-A4DB-CE0F0021914D}">
      <dgm:prSet/>
      <dgm:spPr/>
      <dgm:t>
        <a:bodyPr/>
        <a:lstStyle/>
        <a:p>
          <a:endParaRPr lang="pt-BR"/>
        </a:p>
      </dgm:t>
    </dgm:pt>
    <dgm:pt modelId="{95F1D0EB-02BE-45CA-85A4-50637660E9A6}" type="sibTrans" cxnId="{AE10A735-961A-4610-A4DB-CE0F0021914D}">
      <dgm:prSet/>
      <dgm:spPr/>
      <dgm:t>
        <a:bodyPr/>
        <a:lstStyle/>
        <a:p>
          <a:endParaRPr lang="pt-BR"/>
        </a:p>
      </dgm:t>
    </dgm:pt>
    <dgm:pt modelId="{2CF886C4-77AC-4021-B9E4-761DCEF0AE83}" type="pres">
      <dgm:prSet presAssocID="{332DAFFE-B524-40D8-9DAB-D2BAF07F5ED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42D91C-1501-4CDF-AB9F-F3774FB54030}" type="pres">
      <dgm:prSet presAssocID="{332DAFFE-B524-40D8-9DAB-D2BAF07F5ED3}" presName="arrow" presStyleLbl="bgShp" presStyleIdx="0" presStyleCnt="1" custLinFactNeighborY="347"/>
      <dgm:spPr/>
    </dgm:pt>
    <dgm:pt modelId="{FAF82E19-4FAA-4136-AB8C-386D5D63213F}" type="pres">
      <dgm:prSet presAssocID="{332DAFFE-B524-40D8-9DAB-D2BAF07F5ED3}" presName="arrowDiagram5" presStyleCnt="0"/>
      <dgm:spPr/>
    </dgm:pt>
    <dgm:pt modelId="{FFDC783C-95D7-436E-84C1-6AFC6788F6AC}" type="pres">
      <dgm:prSet presAssocID="{E971740B-E32C-4064-A281-54D6AF86C5C9}" presName="bullet5a" presStyleLbl="node1" presStyleIdx="0" presStyleCnt="5"/>
      <dgm:spPr/>
    </dgm:pt>
    <dgm:pt modelId="{06AAA257-642C-473E-B78F-7D2764E8BAE0}" type="pres">
      <dgm:prSet presAssocID="{E971740B-E32C-4064-A281-54D6AF86C5C9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8887C-0A85-431E-9942-4E729F0E1723}" type="pres">
      <dgm:prSet presAssocID="{BC58ECCB-1420-4A9E-B5DE-3D2531431F11}" presName="bullet5b" presStyleLbl="node1" presStyleIdx="1" presStyleCnt="5"/>
      <dgm:spPr/>
    </dgm:pt>
    <dgm:pt modelId="{14D60400-0B14-4277-AED5-C946A45773A0}" type="pres">
      <dgm:prSet presAssocID="{BC58ECCB-1420-4A9E-B5DE-3D2531431F11}" presName="textBox5b" presStyleLbl="revTx" presStyleIdx="1" presStyleCnt="5" custScaleX="114578" custScaleY="907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5CE1FB-DF56-4BC3-87F6-385EA26EE921}" type="pres">
      <dgm:prSet presAssocID="{C5BDB458-274B-4AD6-8955-B3D10448665A}" presName="bullet5c" presStyleLbl="node1" presStyleIdx="2" presStyleCnt="5"/>
      <dgm:spPr/>
    </dgm:pt>
    <dgm:pt modelId="{E3F26BAD-BA42-4EAC-9C70-6DE3799A1F0E}" type="pres">
      <dgm:prSet presAssocID="{C5BDB458-274B-4AD6-8955-B3D10448665A}" presName="textBox5c" presStyleLbl="revTx" presStyleIdx="2" presStyleCnt="5" custScaleY="76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63840-CE68-4FC1-86C0-45165A12720E}" type="pres">
      <dgm:prSet presAssocID="{BC732D73-B348-41C7-BC3A-5621AD76F238}" presName="bullet5d" presStyleLbl="node1" presStyleIdx="3" presStyleCnt="5"/>
      <dgm:spPr/>
    </dgm:pt>
    <dgm:pt modelId="{4B2461C0-5B1A-4F42-97EA-049D986BE857}" type="pres">
      <dgm:prSet presAssocID="{BC732D73-B348-41C7-BC3A-5621AD76F238}" presName="textBox5d" presStyleLbl="revTx" presStyleIdx="3" presStyleCnt="5" custScaleX="144839" custScaleY="76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084424-FA48-4318-8038-04DF5AF54C64}" type="pres">
      <dgm:prSet presAssocID="{116F5C4A-55C9-4BEF-9E51-0A018922F58B}" presName="bullet5e" presStyleLbl="node1" presStyleIdx="4" presStyleCnt="5"/>
      <dgm:spPr/>
    </dgm:pt>
    <dgm:pt modelId="{ECEF837C-340A-4C0D-AA09-086FFC02F9AC}" type="pres">
      <dgm:prSet presAssocID="{116F5C4A-55C9-4BEF-9E51-0A018922F58B}" presName="textBox5e" presStyleLbl="revTx" presStyleIdx="4" presStyleCnt="5" custScaleX="100992" custScaleY="95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33B6F0-394F-4C88-B4D4-436C5BAD7DDF}" srcId="{332DAFFE-B524-40D8-9DAB-D2BAF07F5ED3}" destId="{BC732D73-B348-41C7-BC3A-5621AD76F238}" srcOrd="3" destOrd="0" parTransId="{560DF1B1-2610-478F-89F2-130321E55035}" sibTransId="{38412990-C96D-4069-9D95-5D9F92F325FF}"/>
    <dgm:cxn modelId="{7189994B-4D9E-7140-90C7-93B73CB25BC7}" type="presOf" srcId="{332DAFFE-B524-40D8-9DAB-D2BAF07F5ED3}" destId="{2CF886C4-77AC-4021-B9E4-761DCEF0AE83}" srcOrd="0" destOrd="0" presId="urn:microsoft.com/office/officeart/2005/8/layout/arrow2"/>
    <dgm:cxn modelId="{2901479B-0684-46BD-9695-41DB6CF53693}" srcId="{332DAFFE-B524-40D8-9DAB-D2BAF07F5ED3}" destId="{116F5C4A-55C9-4BEF-9E51-0A018922F58B}" srcOrd="4" destOrd="0" parTransId="{A0D4A3BA-5D04-4610-8AFF-6735731EEAEE}" sibTransId="{265EFCB2-A40E-4B9B-8C76-AFCB5031213D}"/>
    <dgm:cxn modelId="{F8EA972D-B02F-154D-944C-D2D99A2142E9}" type="presOf" srcId="{116F5C4A-55C9-4BEF-9E51-0A018922F58B}" destId="{ECEF837C-340A-4C0D-AA09-086FFC02F9AC}" srcOrd="0" destOrd="0" presId="urn:microsoft.com/office/officeart/2005/8/layout/arrow2"/>
    <dgm:cxn modelId="{E7CB2774-29FE-4F4D-A4B7-A7D7603D2B67}" srcId="{332DAFFE-B524-40D8-9DAB-D2BAF07F5ED3}" destId="{E971740B-E32C-4064-A281-54D6AF86C5C9}" srcOrd="0" destOrd="0" parTransId="{C6407E86-DF09-49BE-B0E8-3972F8AFA410}" sibTransId="{597E81A0-0549-4CEC-AFF3-B18F1471031F}"/>
    <dgm:cxn modelId="{1682C1FB-4D9B-3345-89EA-781313E7CFD0}" type="presOf" srcId="{E971740B-E32C-4064-A281-54D6AF86C5C9}" destId="{06AAA257-642C-473E-B78F-7D2764E8BAE0}" srcOrd="0" destOrd="0" presId="urn:microsoft.com/office/officeart/2005/8/layout/arrow2"/>
    <dgm:cxn modelId="{F9ADFC97-C68C-4BF8-B711-93E2550EC32D}" srcId="{332DAFFE-B524-40D8-9DAB-D2BAF07F5ED3}" destId="{C5BDB458-274B-4AD6-8955-B3D10448665A}" srcOrd="2" destOrd="0" parTransId="{9CE174E7-7752-4963-A1CA-2B25A7C5C974}" sibTransId="{D88F0EF1-7956-4B53-BE67-2BA08A662B02}"/>
    <dgm:cxn modelId="{A6337DC4-E6C6-2C4C-8006-368741E2EDDE}" type="presOf" srcId="{BC58ECCB-1420-4A9E-B5DE-3D2531431F11}" destId="{14D60400-0B14-4277-AED5-C946A45773A0}" srcOrd="0" destOrd="0" presId="urn:microsoft.com/office/officeart/2005/8/layout/arrow2"/>
    <dgm:cxn modelId="{272252C4-E44C-1144-8D0E-494244191B9D}" type="presOf" srcId="{BC732D73-B348-41C7-BC3A-5621AD76F238}" destId="{4B2461C0-5B1A-4F42-97EA-049D986BE857}" srcOrd="0" destOrd="0" presId="urn:microsoft.com/office/officeart/2005/8/layout/arrow2"/>
    <dgm:cxn modelId="{AE10A735-961A-4610-A4DB-CE0F0021914D}" srcId="{332DAFFE-B524-40D8-9DAB-D2BAF07F5ED3}" destId="{BC58ECCB-1420-4A9E-B5DE-3D2531431F11}" srcOrd="1" destOrd="0" parTransId="{A62ED74C-A23D-46AF-AA39-B2FA755EFB66}" sibTransId="{95F1D0EB-02BE-45CA-85A4-50637660E9A6}"/>
    <dgm:cxn modelId="{2D52FC69-C2ED-B644-A298-3F854085AFEA}" type="presOf" srcId="{C5BDB458-274B-4AD6-8955-B3D10448665A}" destId="{E3F26BAD-BA42-4EAC-9C70-6DE3799A1F0E}" srcOrd="0" destOrd="0" presId="urn:microsoft.com/office/officeart/2005/8/layout/arrow2"/>
    <dgm:cxn modelId="{E1F639BD-0AC8-0E4B-BE5D-D09B2626DCFE}" type="presParOf" srcId="{2CF886C4-77AC-4021-B9E4-761DCEF0AE83}" destId="{1742D91C-1501-4CDF-AB9F-F3774FB54030}" srcOrd="0" destOrd="0" presId="urn:microsoft.com/office/officeart/2005/8/layout/arrow2"/>
    <dgm:cxn modelId="{86EAB5BF-3829-AF40-9C48-9036F9873866}" type="presParOf" srcId="{2CF886C4-77AC-4021-B9E4-761DCEF0AE83}" destId="{FAF82E19-4FAA-4136-AB8C-386D5D63213F}" srcOrd="1" destOrd="0" presId="urn:microsoft.com/office/officeart/2005/8/layout/arrow2"/>
    <dgm:cxn modelId="{B7DF89F3-3023-7F43-85DA-4A361C0E3AF1}" type="presParOf" srcId="{FAF82E19-4FAA-4136-AB8C-386D5D63213F}" destId="{FFDC783C-95D7-436E-84C1-6AFC6788F6AC}" srcOrd="0" destOrd="0" presId="urn:microsoft.com/office/officeart/2005/8/layout/arrow2"/>
    <dgm:cxn modelId="{EE45B852-566F-F141-AE61-30C37FA78937}" type="presParOf" srcId="{FAF82E19-4FAA-4136-AB8C-386D5D63213F}" destId="{06AAA257-642C-473E-B78F-7D2764E8BAE0}" srcOrd="1" destOrd="0" presId="urn:microsoft.com/office/officeart/2005/8/layout/arrow2"/>
    <dgm:cxn modelId="{37C8D941-06B9-3649-85C6-08405D9CAC5D}" type="presParOf" srcId="{FAF82E19-4FAA-4136-AB8C-386D5D63213F}" destId="{5B28887C-0A85-431E-9942-4E729F0E1723}" srcOrd="2" destOrd="0" presId="urn:microsoft.com/office/officeart/2005/8/layout/arrow2"/>
    <dgm:cxn modelId="{310A8A05-7CED-E94C-AF98-6D32A253BF1F}" type="presParOf" srcId="{FAF82E19-4FAA-4136-AB8C-386D5D63213F}" destId="{14D60400-0B14-4277-AED5-C946A45773A0}" srcOrd="3" destOrd="0" presId="urn:microsoft.com/office/officeart/2005/8/layout/arrow2"/>
    <dgm:cxn modelId="{B3607A17-E4BB-FF40-B338-6B40FA803F03}" type="presParOf" srcId="{FAF82E19-4FAA-4136-AB8C-386D5D63213F}" destId="{125CE1FB-DF56-4BC3-87F6-385EA26EE921}" srcOrd="4" destOrd="0" presId="urn:microsoft.com/office/officeart/2005/8/layout/arrow2"/>
    <dgm:cxn modelId="{96699304-8AA9-094E-9861-5262F23A588E}" type="presParOf" srcId="{FAF82E19-4FAA-4136-AB8C-386D5D63213F}" destId="{E3F26BAD-BA42-4EAC-9C70-6DE3799A1F0E}" srcOrd="5" destOrd="0" presId="urn:microsoft.com/office/officeart/2005/8/layout/arrow2"/>
    <dgm:cxn modelId="{5226093D-764A-9A46-B364-0A68F13AC930}" type="presParOf" srcId="{FAF82E19-4FAA-4136-AB8C-386D5D63213F}" destId="{77663840-CE68-4FC1-86C0-45165A12720E}" srcOrd="6" destOrd="0" presId="urn:microsoft.com/office/officeart/2005/8/layout/arrow2"/>
    <dgm:cxn modelId="{E14E6CE3-273F-5446-86F1-F39B27CF3BAD}" type="presParOf" srcId="{FAF82E19-4FAA-4136-AB8C-386D5D63213F}" destId="{4B2461C0-5B1A-4F42-97EA-049D986BE857}" srcOrd="7" destOrd="0" presId="urn:microsoft.com/office/officeart/2005/8/layout/arrow2"/>
    <dgm:cxn modelId="{8CB4AA6A-8F72-6D45-820A-C3502D12054D}" type="presParOf" srcId="{FAF82E19-4FAA-4136-AB8C-386D5D63213F}" destId="{31084424-FA48-4318-8038-04DF5AF54C64}" srcOrd="8" destOrd="0" presId="urn:microsoft.com/office/officeart/2005/8/layout/arrow2"/>
    <dgm:cxn modelId="{8CF538D0-4ED7-E34F-B20E-EECCD07C97EC}" type="presParOf" srcId="{FAF82E19-4FAA-4136-AB8C-386D5D63213F}" destId="{ECEF837C-340A-4C0D-AA09-086FFC02F9A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8A64FC-018B-47CC-90B6-DB928EE42AAB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A2612C20-47EE-4C5D-A884-43E797822C16}">
      <dgm:prSet phldrT="[Texto]"/>
      <dgm:spPr/>
      <dgm:t>
        <a:bodyPr/>
        <a:lstStyle/>
        <a:p>
          <a:r>
            <a:rPr lang="pt-BR" dirty="0" smtClean="0"/>
            <a:t>Servidor</a:t>
          </a:r>
          <a:endParaRPr lang="pt-BR" dirty="0"/>
        </a:p>
      </dgm:t>
    </dgm:pt>
    <dgm:pt modelId="{22D3036B-FA2D-4E17-803C-3300462E4C74}" type="parTrans" cxnId="{12E57EB4-E0B4-49CD-8734-65DBCA35FC5B}">
      <dgm:prSet/>
      <dgm:spPr/>
      <dgm:t>
        <a:bodyPr/>
        <a:lstStyle/>
        <a:p>
          <a:endParaRPr lang="pt-BR"/>
        </a:p>
      </dgm:t>
    </dgm:pt>
    <dgm:pt modelId="{C215D2CA-94A3-4C7F-A8CC-551A0AF9EDF2}" type="sibTrans" cxnId="{12E57EB4-E0B4-49CD-8734-65DBCA35FC5B}">
      <dgm:prSet/>
      <dgm:spPr/>
      <dgm:t>
        <a:bodyPr/>
        <a:lstStyle/>
        <a:p>
          <a:endParaRPr lang="pt-BR"/>
        </a:p>
      </dgm:t>
    </dgm:pt>
    <dgm:pt modelId="{922C423C-9064-43A3-BD45-DB0CFFA19551}">
      <dgm:prSet phldrT="[Texto]"/>
      <dgm:spPr/>
      <dgm:t>
        <a:bodyPr/>
        <a:lstStyle/>
        <a:p>
          <a:r>
            <a:rPr lang="pt-BR" dirty="0" err="1" smtClean="0"/>
            <a:t>Storage</a:t>
          </a:r>
          <a:endParaRPr lang="pt-BR" dirty="0"/>
        </a:p>
      </dgm:t>
    </dgm:pt>
    <dgm:pt modelId="{DFFCE497-4A58-4385-A52D-043C304999B6}" type="parTrans" cxnId="{2975820F-4562-4A2F-A2FD-0565ACF7250F}">
      <dgm:prSet/>
      <dgm:spPr/>
      <dgm:t>
        <a:bodyPr/>
        <a:lstStyle/>
        <a:p>
          <a:endParaRPr lang="pt-BR"/>
        </a:p>
      </dgm:t>
    </dgm:pt>
    <dgm:pt modelId="{60752E81-A682-47C6-9547-2026DD00338E}" type="sibTrans" cxnId="{2975820F-4562-4A2F-A2FD-0565ACF7250F}">
      <dgm:prSet/>
      <dgm:spPr/>
      <dgm:t>
        <a:bodyPr/>
        <a:lstStyle/>
        <a:p>
          <a:endParaRPr lang="pt-BR"/>
        </a:p>
      </dgm:t>
    </dgm:pt>
    <dgm:pt modelId="{912C486F-0A8E-4649-918D-57190CF84EB6}">
      <dgm:prSet phldrT="[Texto]"/>
      <dgm:spPr/>
      <dgm:t>
        <a:bodyPr/>
        <a:lstStyle/>
        <a:p>
          <a:r>
            <a:rPr lang="pt-BR" dirty="0" smtClean="0"/>
            <a:t>GAP</a:t>
          </a:r>
          <a:endParaRPr lang="pt-BR" dirty="0"/>
        </a:p>
      </dgm:t>
    </dgm:pt>
    <dgm:pt modelId="{92BA351A-78ED-4654-85A0-5BCEC4E2743C}" type="parTrans" cxnId="{00D288FD-BE4A-4313-8019-C04F517316A4}">
      <dgm:prSet/>
      <dgm:spPr/>
      <dgm:t>
        <a:bodyPr/>
        <a:lstStyle/>
        <a:p>
          <a:endParaRPr lang="pt-BR"/>
        </a:p>
      </dgm:t>
    </dgm:pt>
    <dgm:pt modelId="{0213C976-D0C6-46A1-BA0C-12684F5595E1}" type="sibTrans" cxnId="{00D288FD-BE4A-4313-8019-C04F517316A4}">
      <dgm:prSet/>
      <dgm:spPr/>
      <dgm:t>
        <a:bodyPr/>
        <a:lstStyle/>
        <a:p>
          <a:endParaRPr lang="pt-BR"/>
        </a:p>
      </dgm:t>
    </dgm:pt>
    <dgm:pt modelId="{862A76AA-BA59-4463-ADB1-C6B76319EAE5}" type="pres">
      <dgm:prSet presAssocID="{828A64FC-018B-47CC-90B6-DB928EE42AA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81A35A-1401-47B5-A059-5509C836D552}" type="pres">
      <dgm:prSet presAssocID="{912C486F-0A8E-4649-918D-57190CF84EB6}" presName="horFlow" presStyleCnt="0"/>
      <dgm:spPr/>
    </dgm:pt>
    <dgm:pt modelId="{CBC0728C-325D-47F7-A958-1FA5B00232B6}" type="pres">
      <dgm:prSet presAssocID="{912C486F-0A8E-4649-918D-57190CF84EB6}" presName="bigChev" presStyleLbl="node1" presStyleIdx="0" presStyleCnt="3"/>
      <dgm:spPr/>
      <dgm:t>
        <a:bodyPr/>
        <a:lstStyle/>
        <a:p>
          <a:endParaRPr lang="pt-BR"/>
        </a:p>
      </dgm:t>
    </dgm:pt>
    <dgm:pt modelId="{01A002DD-11D6-4A5B-A09C-244ADC2132BC}" type="pres">
      <dgm:prSet presAssocID="{912C486F-0A8E-4649-918D-57190CF84EB6}" presName="vSp" presStyleCnt="0"/>
      <dgm:spPr/>
    </dgm:pt>
    <dgm:pt modelId="{92164D0C-D6AF-43AF-92DE-94D529A62490}" type="pres">
      <dgm:prSet presAssocID="{A2612C20-47EE-4C5D-A884-43E797822C16}" presName="horFlow" presStyleCnt="0"/>
      <dgm:spPr/>
    </dgm:pt>
    <dgm:pt modelId="{3F2CC606-4CCE-4D2C-AFAC-1365D94EB045}" type="pres">
      <dgm:prSet presAssocID="{A2612C20-47EE-4C5D-A884-43E797822C16}" presName="bigChev" presStyleLbl="node1" presStyleIdx="1" presStyleCnt="3"/>
      <dgm:spPr/>
      <dgm:t>
        <a:bodyPr/>
        <a:lstStyle/>
        <a:p>
          <a:endParaRPr lang="pt-BR"/>
        </a:p>
      </dgm:t>
    </dgm:pt>
    <dgm:pt modelId="{8CFF4D99-D657-451E-A5E8-36275BAB2E26}" type="pres">
      <dgm:prSet presAssocID="{A2612C20-47EE-4C5D-A884-43E797822C16}" presName="vSp" presStyleCnt="0"/>
      <dgm:spPr/>
    </dgm:pt>
    <dgm:pt modelId="{91D08EEE-C270-4F5C-AD4A-5CAF4B4A46C6}" type="pres">
      <dgm:prSet presAssocID="{922C423C-9064-43A3-BD45-DB0CFFA19551}" presName="horFlow" presStyleCnt="0"/>
      <dgm:spPr/>
    </dgm:pt>
    <dgm:pt modelId="{8204C2F3-5251-43DE-800E-6DDA785CBF3B}" type="pres">
      <dgm:prSet presAssocID="{922C423C-9064-43A3-BD45-DB0CFFA19551}" presName="bigChev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0F7BF10A-F9AC-9B47-BBA0-1A85C5072BE4}" type="presOf" srcId="{912C486F-0A8E-4649-918D-57190CF84EB6}" destId="{CBC0728C-325D-47F7-A958-1FA5B00232B6}" srcOrd="0" destOrd="0" presId="urn:microsoft.com/office/officeart/2005/8/layout/lProcess3"/>
    <dgm:cxn modelId="{FBE9FFD0-C967-664A-B8C4-EFDAFCD86AFB}" type="presOf" srcId="{922C423C-9064-43A3-BD45-DB0CFFA19551}" destId="{8204C2F3-5251-43DE-800E-6DDA785CBF3B}" srcOrd="0" destOrd="0" presId="urn:microsoft.com/office/officeart/2005/8/layout/lProcess3"/>
    <dgm:cxn modelId="{2975820F-4562-4A2F-A2FD-0565ACF7250F}" srcId="{828A64FC-018B-47CC-90B6-DB928EE42AAB}" destId="{922C423C-9064-43A3-BD45-DB0CFFA19551}" srcOrd="2" destOrd="0" parTransId="{DFFCE497-4A58-4385-A52D-043C304999B6}" sibTransId="{60752E81-A682-47C6-9547-2026DD00338E}"/>
    <dgm:cxn modelId="{00D288FD-BE4A-4313-8019-C04F517316A4}" srcId="{828A64FC-018B-47CC-90B6-DB928EE42AAB}" destId="{912C486F-0A8E-4649-918D-57190CF84EB6}" srcOrd="0" destOrd="0" parTransId="{92BA351A-78ED-4654-85A0-5BCEC4E2743C}" sibTransId="{0213C976-D0C6-46A1-BA0C-12684F5595E1}"/>
    <dgm:cxn modelId="{12E57EB4-E0B4-49CD-8734-65DBCA35FC5B}" srcId="{828A64FC-018B-47CC-90B6-DB928EE42AAB}" destId="{A2612C20-47EE-4C5D-A884-43E797822C16}" srcOrd="1" destOrd="0" parTransId="{22D3036B-FA2D-4E17-803C-3300462E4C74}" sibTransId="{C215D2CA-94A3-4C7F-A8CC-551A0AF9EDF2}"/>
    <dgm:cxn modelId="{7EC7F69B-58AD-EC4E-96A3-B3DB3891F993}" type="presOf" srcId="{828A64FC-018B-47CC-90B6-DB928EE42AAB}" destId="{862A76AA-BA59-4463-ADB1-C6B76319EAE5}" srcOrd="0" destOrd="0" presId="urn:microsoft.com/office/officeart/2005/8/layout/lProcess3"/>
    <dgm:cxn modelId="{0417FDF5-4FF6-A445-801C-3267824A083C}" type="presOf" srcId="{A2612C20-47EE-4C5D-A884-43E797822C16}" destId="{3F2CC606-4CCE-4D2C-AFAC-1365D94EB045}" srcOrd="0" destOrd="0" presId="urn:microsoft.com/office/officeart/2005/8/layout/lProcess3"/>
    <dgm:cxn modelId="{ECB035E7-8495-6848-9B47-442BEAD421ED}" type="presParOf" srcId="{862A76AA-BA59-4463-ADB1-C6B76319EAE5}" destId="{5181A35A-1401-47B5-A059-5509C836D552}" srcOrd="0" destOrd="0" presId="urn:microsoft.com/office/officeart/2005/8/layout/lProcess3"/>
    <dgm:cxn modelId="{DE12E7D0-23CB-8E41-B420-B875E7A99C96}" type="presParOf" srcId="{5181A35A-1401-47B5-A059-5509C836D552}" destId="{CBC0728C-325D-47F7-A958-1FA5B00232B6}" srcOrd="0" destOrd="0" presId="urn:microsoft.com/office/officeart/2005/8/layout/lProcess3"/>
    <dgm:cxn modelId="{4E19B2BA-FDBE-0A46-8AC6-BF4864D4359D}" type="presParOf" srcId="{862A76AA-BA59-4463-ADB1-C6B76319EAE5}" destId="{01A002DD-11D6-4A5B-A09C-244ADC2132BC}" srcOrd="1" destOrd="0" presId="urn:microsoft.com/office/officeart/2005/8/layout/lProcess3"/>
    <dgm:cxn modelId="{E19F2457-3A28-6245-9F2B-E8DD3412E083}" type="presParOf" srcId="{862A76AA-BA59-4463-ADB1-C6B76319EAE5}" destId="{92164D0C-D6AF-43AF-92DE-94D529A62490}" srcOrd="2" destOrd="0" presId="urn:microsoft.com/office/officeart/2005/8/layout/lProcess3"/>
    <dgm:cxn modelId="{5C7499C3-28C1-5C45-9FF5-9A2FD9F2AB6A}" type="presParOf" srcId="{92164D0C-D6AF-43AF-92DE-94D529A62490}" destId="{3F2CC606-4CCE-4D2C-AFAC-1365D94EB045}" srcOrd="0" destOrd="0" presId="urn:microsoft.com/office/officeart/2005/8/layout/lProcess3"/>
    <dgm:cxn modelId="{4E5F6465-FC48-E544-8183-72461F2DBDD0}" type="presParOf" srcId="{862A76AA-BA59-4463-ADB1-C6B76319EAE5}" destId="{8CFF4D99-D657-451E-A5E8-36275BAB2E26}" srcOrd="3" destOrd="0" presId="urn:microsoft.com/office/officeart/2005/8/layout/lProcess3"/>
    <dgm:cxn modelId="{798C53AF-92A1-864A-97C6-B6123C0F4D40}" type="presParOf" srcId="{862A76AA-BA59-4463-ADB1-C6B76319EAE5}" destId="{91D08EEE-C270-4F5C-AD4A-5CAF4B4A46C6}" srcOrd="4" destOrd="0" presId="urn:microsoft.com/office/officeart/2005/8/layout/lProcess3"/>
    <dgm:cxn modelId="{A14E9E36-6B7B-424B-B662-C85F20B344A0}" type="presParOf" srcId="{91D08EEE-C270-4F5C-AD4A-5CAF4B4A46C6}" destId="{8204C2F3-5251-43DE-800E-6DDA785CBF3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6491F9-98A6-4CF4-903D-DE07CB74968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FDF50CA-C640-4DD8-A31A-03A46B324521}">
      <dgm:prSet phldrT="[Texto]"/>
      <dgm:spPr/>
      <dgm:t>
        <a:bodyPr/>
        <a:lstStyle/>
        <a:p>
          <a:r>
            <a:rPr lang="pt-BR" dirty="0" smtClean="0"/>
            <a:t>Fibra Ótica</a:t>
          </a:r>
          <a:endParaRPr lang="pt-BR" dirty="0"/>
        </a:p>
      </dgm:t>
    </dgm:pt>
    <dgm:pt modelId="{CB8FC2C1-C88A-4420-A1D6-D711BF06E62A}" type="parTrans" cxnId="{55531E08-D07A-438E-AB09-D186CEBA30CB}">
      <dgm:prSet/>
      <dgm:spPr/>
      <dgm:t>
        <a:bodyPr/>
        <a:lstStyle/>
        <a:p>
          <a:endParaRPr lang="pt-BR"/>
        </a:p>
      </dgm:t>
    </dgm:pt>
    <dgm:pt modelId="{2A727C41-2D89-4067-84BD-84CBDA82CB4E}" type="sibTrans" cxnId="{55531E08-D07A-438E-AB09-D186CEBA30CB}">
      <dgm:prSet/>
      <dgm:spPr/>
      <dgm:t>
        <a:bodyPr/>
        <a:lstStyle/>
        <a:p>
          <a:endParaRPr lang="pt-BR"/>
        </a:p>
      </dgm:t>
    </dgm:pt>
    <dgm:pt modelId="{68E6BE93-162D-41D1-B00B-8AAEA88346E1}" type="pres">
      <dgm:prSet presAssocID="{056491F9-98A6-4CF4-903D-DE07CB749689}" presName="arrowDiagram" presStyleCnt="0">
        <dgm:presLayoutVars>
          <dgm:chMax val="5"/>
          <dgm:dir/>
          <dgm:resizeHandles val="exact"/>
        </dgm:presLayoutVars>
      </dgm:prSet>
      <dgm:spPr/>
    </dgm:pt>
    <dgm:pt modelId="{89837050-7584-41AB-B01A-3DDAC5B5633C}" type="pres">
      <dgm:prSet presAssocID="{056491F9-98A6-4CF4-903D-DE07CB749689}" presName="arrow" presStyleLbl="bgShp" presStyleIdx="0" presStyleCn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5137D0A6-7D0E-47CF-83CA-F86503048BC7}" type="pres">
      <dgm:prSet presAssocID="{056491F9-98A6-4CF4-903D-DE07CB749689}" presName="arrowDiagram1" presStyleCnt="0">
        <dgm:presLayoutVars>
          <dgm:bulletEnabled val="1"/>
        </dgm:presLayoutVars>
      </dgm:prSet>
      <dgm:spPr/>
    </dgm:pt>
    <dgm:pt modelId="{57D38962-CAA3-4BB4-9EEF-B05F6F2DD98C}" type="pres">
      <dgm:prSet presAssocID="{4FDF50CA-C640-4DD8-A31A-03A46B324521}" presName="bullet1" presStyleLbl="node1" presStyleIdx="0" presStyleCnt="1"/>
      <dgm:spPr>
        <a:noFill/>
        <a:ln>
          <a:noFill/>
        </a:ln>
      </dgm:spPr>
    </dgm:pt>
    <dgm:pt modelId="{24E4F9C8-9329-42BB-9C7C-5EEDB8B687C8}" type="pres">
      <dgm:prSet presAssocID="{4FDF50CA-C640-4DD8-A31A-03A46B324521}" presName="textBox1" presStyleLbl="revTx" presStyleIdx="0" presStyleCnt="1" custScaleX="82406" custScaleY="307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5531E08-D07A-438E-AB09-D186CEBA30CB}" srcId="{056491F9-98A6-4CF4-903D-DE07CB749689}" destId="{4FDF50CA-C640-4DD8-A31A-03A46B324521}" srcOrd="0" destOrd="0" parTransId="{CB8FC2C1-C88A-4420-A1D6-D711BF06E62A}" sibTransId="{2A727C41-2D89-4067-84BD-84CBDA82CB4E}"/>
    <dgm:cxn modelId="{37060A08-01E2-CE41-AA27-25F610574AA4}" type="presOf" srcId="{056491F9-98A6-4CF4-903D-DE07CB749689}" destId="{68E6BE93-162D-41D1-B00B-8AAEA88346E1}" srcOrd="0" destOrd="0" presId="urn:microsoft.com/office/officeart/2005/8/layout/arrow2"/>
    <dgm:cxn modelId="{93D20C97-6BAB-EF40-BA2F-2AAA05AFBA37}" type="presOf" srcId="{4FDF50CA-C640-4DD8-A31A-03A46B324521}" destId="{24E4F9C8-9329-42BB-9C7C-5EEDB8B687C8}" srcOrd="0" destOrd="0" presId="urn:microsoft.com/office/officeart/2005/8/layout/arrow2"/>
    <dgm:cxn modelId="{A6A5DF4B-8F8B-DF47-AA88-33AEFA961D2C}" type="presParOf" srcId="{68E6BE93-162D-41D1-B00B-8AAEA88346E1}" destId="{89837050-7584-41AB-B01A-3DDAC5B5633C}" srcOrd="0" destOrd="0" presId="urn:microsoft.com/office/officeart/2005/8/layout/arrow2"/>
    <dgm:cxn modelId="{FFB6AD4A-4C25-C04E-ADEE-FB7E787D2E99}" type="presParOf" srcId="{68E6BE93-162D-41D1-B00B-8AAEA88346E1}" destId="{5137D0A6-7D0E-47CF-83CA-F86503048BC7}" srcOrd="1" destOrd="0" presId="urn:microsoft.com/office/officeart/2005/8/layout/arrow2"/>
    <dgm:cxn modelId="{F6F996B1-D42F-E240-97D7-698435975115}" type="presParOf" srcId="{5137D0A6-7D0E-47CF-83CA-F86503048BC7}" destId="{57D38962-CAA3-4BB4-9EEF-B05F6F2DD98C}" srcOrd="0" destOrd="0" presId="urn:microsoft.com/office/officeart/2005/8/layout/arrow2"/>
    <dgm:cxn modelId="{D89ED5D7-B24F-4044-BE77-A8A86A5EAC0B}" type="presParOf" srcId="{5137D0A6-7D0E-47CF-83CA-F86503048BC7}" destId="{24E4F9C8-9329-42BB-9C7C-5EEDB8B687C8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4FC6B-EE7B-4D18-80D9-94ADD3932981}">
      <dsp:nvSpPr>
        <dsp:cNvPr id="0" name=""/>
        <dsp:cNvSpPr/>
      </dsp:nvSpPr>
      <dsp:spPr>
        <a:xfrm>
          <a:off x="0" y="267028"/>
          <a:ext cx="875511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smtClean="0"/>
            <a:t>EXCELÊNCIA EM INTEGRAÇÃO DA INFORMAÇÃO</a:t>
          </a:r>
          <a:endParaRPr lang="pt-BR" sz="3300" kern="1200"/>
        </a:p>
      </dsp:txBody>
      <dsp:txXfrm>
        <a:off x="38638" y="305666"/>
        <a:ext cx="8677841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4FC6B-EE7B-4D18-80D9-94ADD3932981}">
      <dsp:nvSpPr>
        <dsp:cNvPr id="0" name=""/>
        <dsp:cNvSpPr/>
      </dsp:nvSpPr>
      <dsp:spPr>
        <a:xfrm>
          <a:off x="0" y="1146"/>
          <a:ext cx="6420526" cy="1323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1º Workshop </a:t>
          </a:r>
          <a:r>
            <a:rPr lang="en-US" sz="2900" b="1" kern="1200" dirty="0" err="1" smtClean="0"/>
            <a:t>sobre</a:t>
          </a:r>
          <a:endParaRPr lang="en-US" sz="2900" b="1" kern="1200" dirty="0" smtClean="0"/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err="1" smtClean="0"/>
            <a:t>Compra</a:t>
          </a:r>
          <a:r>
            <a:rPr lang="en-US" sz="2900" b="1" kern="1200" dirty="0" smtClean="0"/>
            <a:t> </a:t>
          </a:r>
          <a:r>
            <a:rPr lang="en-US" sz="2900" b="1" kern="1200" dirty="0" err="1" smtClean="0"/>
            <a:t>Centralizada</a:t>
          </a:r>
          <a:endParaRPr lang="pt-BR" sz="2900" kern="1200" dirty="0"/>
        </a:p>
      </dsp:txBody>
      <dsp:txXfrm>
        <a:off x="64597" y="65743"/>
        <a:ext cx="6291332" cy="11940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6F7C1-69DA-4F99-86A5-8AC19AE243BB}">
      <dsp:nvSpPr>
        <dsp:cNvPr id="0" name=""/>
        <dsp:cNvSpPr/>
      </dsp:nvSpPr>
      <dsp:spPr>
        <a:xfrm>
          <a:off x="0" y="0"/>
          <a:ext cx="8904144" cy="63262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b="1" kern="1200" smtClean="0"/>
            <a:t>ATIVIDADES PRINCIPAIS</a:t>
          </a:r>
          <a:endParaRPr lang="pt-BR" sz="3500" kern="1200" dirty="0"/>
        </a:p>
      </dsp:txBody>
      <dsp:txXfrm>
        <a:off x="30882" y="30882"/>
        <a:ext cx="8842380" cy="5708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2D91C-1501-4CDF-AB9F-F3774FB54030}">
      <dsp:nvSpPr>
        <dsp:cNvPr id="0" name=""/>
        <dsp:cNvSpPr/>
      </dsp:nvSpPr>
      <dsp:spPr>
        <a:xfrm>
          <a:off x="323671" y="0"/>
          <a:ext cx="3903849" cy="24399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C783C-95D7-436E-84C1-6AFC6788F6AC}">
      <dsp:nvSpPr>
        <dsp:cNvPr id="0" name=""/>
        <dsp:cNvSpPr/>
      </dsp:nvSpPr>
      <dsp:spPr>
        <a:xfrm>
          <a:off x="708201" y="1814314"/>
          <a:ext cx="89788" cy="897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AA257-642C-473E-B78F-7D2764E8BAE0}">
      <dsp:nvSpPr>
        <dsp:cNvPr id="0" name=""/>
        <dsp:cNvSpPr/>
      </dsp:nvSpPr>
      <dsp:spPr>
        <a:xfrm>
          <a:off x="753095" y="1859208"/>
          <a:ext cx="511404" cy="5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7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DNS</a:t>
          </a:r>
          <a:endParaRPr lang="pt-BR" sz="1200" kern="1200" dirty="0"/>
        </a:p>
      </dsp:txBody>
      <dsp:txXfrm>
        <a:off x="753095" y="1859208"/>
        <a:ext cx="511404" cy="580697"/>
      </dsp:txXfrm>
    </dsp:sp>
    <dsp:sp modelId="{5B28887C-0A85-431E-9942-4E729F0E1723}">
      <dsp:nvSpPr>
        <dsp:cNvPr id="0" name=""/>
        <dsp:cNvSpPr/>
      </dsp:nvSpPr>
      <dsp:spPr>
        <a:xfrm>
          <a:off x="1194230" y="1347316"/>
          <a:ext cx="140538" cy="1405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60400-0B14-4277-AED5-C946A45773A0}">
      <dsp:nvSpPr>
        <dsp:cNvPr id="0" name=""/>
        <dsp:cNvSpPr/>
      </dsp:nvSpPr>
      <dsp:spPr>
        <a:xfrm>
          <a:off x="1217264" y="1464734"/>
          <a:ext cx="742510" cy="928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6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SIGADAER</a:t>
          </a:r>
          <a:endParaRPr lang="pt-BR" sz="1200" kern="1200" dirty="0"/>
        </a:p>
      </dsp:txBody>
      <dsp:txXfrm>
        <a:off x="1217264" y="1464734"/>
        <a:ext cx="742510" cy="928021"/>
      </dsp:txXfrm>
    </dsp:sp>
    <dsp:sp modelId="{125CE1FB-DF56-4BC3-87F6-385EA26EE921}">
      <dsp:nvSpPr>
        <dsp:cNvPr id="0" name=""/>
        <dsp:cNvSpPr/>
      </dsp:nvSpPr>
      <dsp:spPr>
        <a:xfrm>
          <a:off x="1818846" y="974986"/>
          <a:ext cx="187384" cy="187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26BAD-BA42-4EAC-9C70-6DE3799A1F0E}">
      <dsp:nvSpPr>
        <dsp:cNvPr id="0" name=""/>
        <dsp:cNvSpPr/>
      </dsp:nvSpPr>
      <dsp:spPr>
        <a:xfrm>
          <a:off x="1912538" y="1227665"/>
          <a:ext cx="753442" cy="1053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91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INTERNET</a:t>
          </a:r>
          <a:endParaRPr lang="pt-BR" sz="1200" kern="1200" dirty="0"/>
        </a:p>
      </dsp:txBody>
      <dsp:txXfrm>
        <a:off x="1912538" y="1227665"/>
        <a:ext cx="753442" cy="1053253"/>
      </dsp:txXfrm>
    </dsp:sp>
    <dsp:sp modelId="{77663840-CE68-4FC1-86C0-45165A12720E}">
      <dsp:nvSpPr>
        <dsp:cNvPr id="0" name=""/>
        <dsp:cNvSpPr/>
      </dsp:nvSpPr>
      <dsp:spPr>
        <a:xfrm>
          <a:off x="2544962" y="684149"/>
          <a:ext cx="242038" cy="2420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461C0-5B1A-4F42-97EA-049D986BE857}">
      <dsp:nvSpPr>
        <dsp:cNvPr id="0" name=""/>
        <dsp:cNvSpPr/>
      </dsp:nvSpPr>
      <dsp:spPr>
        <a:xfrm>
          <a:off x="2490936" y="999065"/>
          <a:ext cx="1130859" cy="1246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51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REPOSITÓRIOS</a:t>
          </a:r>
          <a:endParaRPr lang="pt-BR" sz="1200" kern="1200" dirty="0"/>
        </a:p>
      </dsp:txBody>
      <dsp:txXfrm>
        <a:off x="2490936" y="999065"/>
        <a:ext cx="1130859" cy="1246944"/>
      </dsp:txXfrm>
    </dsp:sp>
    <dsp:sp modelId="{31084424-FA48-4318-8038-04DF5AF54C64}">
      <dsp:nvSpPr>
        <dsp:cNvPr id="0" name=""/>
        <dsp:cNvSpPr/>
      </dsp:nvSpPr>
      <dsp:spPr>
        <a:xfrm>
          <a:off x="3292549" y="489933"/>
          <a:ext cx="308404" cy="308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837C-340A-4C0D-AA09-086FFC02F9AC}">
      <dsp:nvSpPr>
        <dsp:cNvPr id="0" name=""/>
        <dsp:cNvSpPr/>
      </dsp:nvSpPr>
      <dsp:spPr>
        <a:xfrm>
          <a:off x="3442878" y="685797"/>
          <a:ext cx="788515" cy="1712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1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PÁGINAS INTRAER</a:t>
          </a:r>
          <a:endParaRPr lang="pt-BR" sz="1200" kern="1200" dirty="0"/>
        </a:p>
      </dsp:txBody>
      <dsp:txXfrm>
        <a:off x="3442878" y="685797"/>
        <a:ext cx="788515" cy="17124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0728C-325D-47F7-A958-1FA5B00232B6}">
      <dsp:nvSpPr>
        <dsp:cNvPr id="0" name=""/>
        <dsp:cNvSpPr/>
      </dsp:nvSpPr>
      <dsp:spPr>
        <a:xfrm>
          <a:off x="101905" y="539"/>
          <a:ext cx="1023855" cy="4095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GAP</a:t>
          </a:r>
          <a:endParaRPr lang="pt-BR" sz="1400" kern="1200" dirty="0"/>
        </a:p>
      </dsp:txBody>
      <dsp:txXfrm>
        <a:off x="306676" y="539"/>
        <a:ext cx="614313" cy="409542"/>
      </dsp:txXfrm>
    </dsp:sp>
    <dsp:sp modelId="{3F2CC606-4CCE-4D2C-AFAC-1365D94EB045}">
      <dsp:nvSpPr>
        <dsp:cNvPr id="0" name=""/>
        <dsp:cNvSpPr/>
      </dsp:nvSpPr>
      <dsp:spPr>
        <a:xfrm>
          <a:off x="101905" y="467416"/>
          <a:ext cx="1023855" cy="409542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Servidor</a:t>
          </a:r>
          <a:endParaRPr lang="pt-BR" sz="1400" kern="1200" dirty="0"/>
        </a:p>
      </dsp:txBody>
      <dsp:txXfrm>
        <a:off x="306676" y="467416"/>
        <a:ext cx="614313" cy="409542"/>
      </dsp:txXfrm>
    </dsp:sp>
    <dsp:sp modelId="{8204C2F3-5251-43DE-800E-6DDA785CBF3B}">
      <dsp:nvSpPr>
        <dsp:cNvPr id="0" name=""/>
        <dsp:cNvSpPr/>
      </dsp:nvSpPr>
      <dsp:spPr>
        <a:xfrm>
          <a:off x="101905" y="934294"/>
          <a:ext cx="1023855" cy="409542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err="1" smtClean="0"/>
            <a:t>Storage</a:t>
          </a:r>
          <a:endParaRPr lang="pt-BR" sz="1400" kern="1200" dirty="0"/>
        </a:p>
      </dsp:txBody>
      <dsp:txXfrm>
        <a:off x="306676" y="934294"/>
        <a:ext cx="614313" cy="4095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37050-7584-41AB-B01A-3DDAC5B5633C}">
      <dsp:nvSpPr>
        <dsp:cNvPr id="0" name=""/>
        <dsp:cNvSpPr/>
      </dsp:nvSpPr>
      <dsp:spPr>
        <a:xfrm>
          <a:off x="0" y="815354"/>
          <a:ext cx="2951971" cy="184498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38962-CAA3-4BB4-9EEF-B05F6F2DD98C}">
      <dsp:nvSpPr>
        <dsp:cNvPr id="0" name=""/>
        <dsp:cNvSpPr/>
      </dsp:nvSpPr>
      <dsp:spPr>
        <a:xfrm>
          <a:off x="2252354" y="1189517"/>
          <a:ext cx="218445" cy="218445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4F9C8-9329-42BB-9C7C-5EEDB8B687C8}">
      <dsp:nvSpPr>
        <dsp:cNvPr id="0" name=""/>
        <dsp:cNvSpPr/>
      </dsp:nvSpPr>
      <dsp:spPr>
        <a:xfrm>
          <a:off x="1284662" y="1770315"/>
          <a:ext cx="973040" cy="418446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575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Fibra Ótica</a:t>
          </a:r>
          <a:endParaRPr lang="pt-BR" sz="1400" kern="1200" dirty="0"/>
        </a:p>
      </dsp:txBody>
      <dsp:txXfrm>
        <a:off x="1305089" y="1790742"/>
        <a:ext cx="932186" cy="377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C69C28AD-2F0C-43EC-837C-E3126EAA4AC6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9A0FF788-254C-4267-BCDC-A1FD1760392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249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2B27FF-EBCA-4A4E-97F1-185F41EB7D46}" type="datetimeFigureOut">
              <a:rPr lang="pt-BR" smtClean="0"/>
              <a:t>9/20/16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FB7D85-9C06-4093-8556-D70596A9E8B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defRPr/>
            </a:pPr>
            <a:fld id="{65747128-5468-FC42-92F7-4687B5BA4815}" type="slidenum">
              <a:rPr lang="pt-BR" sz="1200" smtClean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pt-BR" sz="1200" smtClean="0">
              <a:solidFill>
                <a:srgbClr val="000000"/>
              </a:solidFill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040" y="4417206"/>
            <a:ext cx="5608320" cy="418472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t-B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66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D710FF1-E1DE-2D4E-8B90-2A6AA69659B3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79513" y="706438"/>
            <a:ext cx="4649787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416195"/>
            <a:ext cx="5608320" cy="418345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8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39A27C54-D06F-CB4D-9426-EFE5529E3F60}" type="slidenum">
              <a:rPr lang="pt-BR" sz="1200">
                <a:solidFill>
                  <a:schemeClr val="tx1"/>
                </a:solidFill>
              </a:rPr>
              <a:pPr eaLnBrk="1" hangingPunct="1"/>
              <a:t>14</a:t>
            </a:fld>
            <a:endParaRPr lang="pt-BR" sz="120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5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E718-CF39-4328-8F83-2E1BD322DD5F}" type="slidenum">
              <a:rPr lang="en-US" smtClean="0"/>
              <a:pPr/>
              <a:t>15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D8E0A-402A-4965-8522-0475DD3FD48A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F3D9F-2F35-49D3-A44B-E4CF1999040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28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57D93-F033-4C4B-8617-0B64FF74ECF6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7909F-CE6B-42EE-B6B1-DD00C306481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07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80DF8-D57C-45A2-AD53-68BFCA7B1CC5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6E027-4EB2-4E63-BBB4-26BB628C793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03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/>
              <a:t>Clique para editar o título mestre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920684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956104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52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19517F-BA5B-4609-82E3-F63312D67189}" type="datetimeFigureOut">
              <a:rPr lang="pt-BR" smtClean="0"/>
              <a:pPr>
                <a:defRPr/>
              </a:pPr>
              <a:t>9/20/16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4D971-FCAD-4A5C-8B3B-54D62F4CE7F1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05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nterprise content managem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916"/>
            <a:ext cx="9144000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725" y="364718"/>
            <a:ext cx="8471264" cy="876254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326571" y="5708473"/>
            <a:ext cx="1031966" cy="326572"/>
          </a:xfrm>
          <a:prstGeom prst="rect">
            <a:avLst/>
          </a:prstGeom>
          <a:solidFill>
            <a:srgbClr val="4F8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Criar</a:t>
            </a:r>
          </a:p>
        </p:txBody>
      </p:sp>
      <p:sp>
        <p:nvSpPr>
          <p:cNvPr id="9" name="Retângulo 8"/>
          <p:cNvSpPr/>
          <p:nvPr userDrawn="1"/>
        </p:nvSpPr>
        <p:spPr>
          <a:xfrm>
            <a:off x="1837509" y="5704117"/>
            <a:ext cx="1031966" cy="326572"/>
          </a:xfrm>
          <a:prstGeom prst="rect">
            <a:avLst/>
          </a:prstGeom>
          <a:solidFill>
            <a:srgbClr val="4F8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Capturar</a:t>
            </a:r>
          </a:p>
        </p:txBody>
      </p:sp>
      <p:sp>
        <p:nvSpPr>
          <p:cNvPr id="10" name="Retângulo 9"/>
          <p:cNvSpPr/>
          <p:nvPr userDrawn="1"/>
        </p:nvSpPr>
        <p:spPr>
          <a:xfrm>
            <a:off x="4162693" y="5717181"/>
            <a:ext cx="2473235" cy="326572"/>
          </a:xfrm>
          <a:prstGeom prst="rect">
            <a:avLst/>
          </a:prstGeom>
          <a:solidFill>
            <a:srgbClr val="4F8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Processar e Gerenciar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7859484" y="5704119"/>
            <a:ext cx="1031966" cy="326572"/>
          </a:xfrm>
          <a:prstGeom prst="rect">
            <a:avLst/>
          </a:prstGeom>
          <a:solidFill>
            <a:srgbClr val="4F8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Entregar</a:t>
            </a:r>
          </a:p>
        </p:txBody>
      </p:sp>
      <p:sp>
        <p:nvSpPr>
          <p:cNvPr id="12" name="Retângulo 11"/>
          <p:cNvSpPr/>
          <p:nvPr userDrawn="1"/>
        </p:nvSpPr>
        <p:spPr>
          <a:xfrm>
            <a:off x="5077097" y="1737364"/>
            <a:ext cx="735875" cy="583475"/>
          </a:xfrm>
          <a:prstGeom prst="rect">
            <a:avLst/>
          </a:prstGeom>
          <a:solidFill>
            <a:srgbClr val="046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Regras</a:t>
            </a:r>
          </a:p>
          <a:p>
            <a:pPr algn="ctr"/>
            <a:r>
              <a:rPr lang="pt-BR" sz="1600" dirty="0"/>
              <a:t>Ações</a:t>
            </a:r>
          </a:p>
        </p:txBody>
      </p:sp>
      <p:sp>
        <p:nvSpPr>
          <p:cNvPr id="13" name="Retângulo 12"/>
          <p:cNvSpPr/>
          <p:nvPr userDrawn="1"/>
        </p:nvSpPr>
        <p:spPr>
          <a:xfrm>
            <a:off x="6627223" y="3235238"/>
            <a:ext cx="735875" cy="583475"/>
          </a:xfrm>
          <a:prstGeom prst="rect">
            <a:avLst/>
          </a:prstGeom>
          <a:solidFill>
            <a:srgbClr val="046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Busca</a:t>
            </a:r>
          </a:p>
        </p:txBody>
      </p:sp>
      <p:sp>
        <p:nvSpPr>
          <p:cNvPr id="14" name="Retângulo 13"/>
          <p:cNvSpPr/>
          <p:nvPr userDrawn="1"/>
        </p:nvSpPr>
        <p:spPr>
          <a:xfrm>
            <a:off x="5042263" y="4750530"/>
            <a:ext cx="809897" cy="583475"/>
          </a:xfrm>
          <a:prstGeom prst="rect">
            <a:avLst/>
          </a:prstGeom>
          <a:solidFill>
            <a:srgbClr val="046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1600" dirty="0"/>
              <a:t>Storage</a:t>
            </a:r>
          </a:p>
          <a:p>
            <a:pPr algn="ctr"/>
            <a:r>
              <a:rPr lang="pt-BR" sz="1600" dirty="0"/>
              <a:t>Políticas</a:t>
            </a:r>
          </a:p>
        </p:txBody>
      </p:sp>
      <p:sp>
        <p:nvSpPr>
          <p:cNvPr id="8" name="Retângulo 7"/>
          <p:cNvSpPr/>
          <p:nvPr userDrawn="1"/>
        </p:nvSpPr>
        <p:spPr>
          <a:xfrm>
            <a:off x="0" y="326571"/>
            <a:ext cx="222069" cy="940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3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B983-3A1D-453E-A6BB-BB3EFB584F29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46825-D6F6-430A-87F3-749949E11D5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09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8AF19-3D84-43FA-BC91-04EA325D8AC7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5803-FCC4-4A6C-A32B-731C5FD75D8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35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953C-438C-4A5C-90EE-9E798D0CFA31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D8B5-2B98-45A6-9C4B-440E59B0B05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6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3B47-A5F8-40DE-B8E8-57C94D1E315C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DAB5-43D2-4A4C-872D-6364E8A5FB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5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88F8F-2651-46ED-9C33-16F81A7D18FB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DF12-3CA6-43F8-B6FD-590AAAB2181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61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E41FD-0B3F-44C0-A357-B94CC2ED0882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3624F-DF0C-4EBB-9432-28272EA2B5A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59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F523-B0F0-47DB-A572-9341B4065811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5D2D4-7547-4261-B010-583EAEF4277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57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7CFC-765F-4810-9F5A-6CD54E0B590C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56D7D-60C7-449E-88EC-446F098D597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42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153444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19517F-BA5B-4609-82E3-F63312D67189}" type="datetimeFigureOut">
              <a:rPr lang="pt-BR"/>
              <a:pPr>
                <a:defRPr/>
              </a:pPr>
              <a:t>9/20/16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04D971-FCAD-4A5C-8B3B-54D62F4CE7F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.png"/><Relationship Id="rId8" Type="http://schemas.openxmlformats.org/officeDocument/2006/relationships/image" Target="../media/image4.jpeg"/><Relationship Id="rId9" Type="http://schemas.openxmlformats.org/officeDocument/2006/relationships/image" Target="../media/image5.png"/><Relationship Id="rId10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fulanoxxx@fab.mil.br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gif"/><Relationship Id="rId10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4" Type="http://schemas.openxmlformats.org/officeDocument/2006/relationships/slide" Target="slide14.xml"/><Relationship Id="rId5" Type="http://schemas.openxmlformats.org/officeDocument/2006/relationships/slide" Target="slide55.xml"/><Relationship Id="rId6" Type="http://schemas.openxmlformats.org/officeDocument/2006/relationships/slide" Target="slide39.xml"/><Relationship Id="rId7" Type="http://schemas.openxmlformats.org/officeDocument/2006/relationships/slide" Target="slide30.xml"/><Relationship Id="rId8" Type="http://schemas.openxmlformats.org/officeDocument/2006/relationships/slide" Target="slide43.xml"/><Relationship Id="rId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5.xml"/><Relationship Id="rId12" Type="http://schemas.microsoft.com/office/2007/relationships/diagramDrawing" Target="../diagrams/drawing5.xml"/><Relationship Id="rId13" Type="http://schemas.openxmlformats.org/officeDocument/2006/relationships/image" Target="../media/image13.png"/><Relationship Id="rId14" Type="http://schemas.openxmlformats.org/officeDocument/2006/relationships/diagramData" Target="../diagrams/data6.xml"/><Relationship Id="rId15" Type="http://schemas.openxmlformats.org/officeDocument/2006/relationships/diagramLayout" Target="../diagrams/layout6.xml"/><Relationship Id="rId16" Type="http://schemas.openxmlformats.org/officeDocument/2006/relationships/diagramQuickStyle" Target="../diagrams/quickStyle6.xml"/><Relationship Id="rId17" Type="http://schemas.openxmlformats.org/officeDocument/2006/relationships/diagramColors" Target="../diagrams/colors6.xml"/><Relationship Id="rId18" Type="http://schemas.microsoft.com/office/2007/relationships/diagramDrawing" Target="../diagrams/drawing6.xml"/><Relationship Id="rId19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2.png"/><Relationship Id="rId8" Type="http://schemas.openxmlformats.org/officeDocument/2006/relationships/diagramData" Target="../diagrams/data5.xml"/><Relationship Id="rId9" Type="http://schemas.openxmlformats.org/officeDocument/2006/relationships/diagramLayout" Target="../diagrams/layout5.xml"/><Relationship Id="rId10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57580836"/>
              </p:ext>
            </p:extLst>
          </p:nvPr>
        </p:nvGraphicFramePr>
        <p:xfrm>
          <a:off x="199696" y="5245665"/>
          <a:ext cx="8755117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www.ccarj.intraer/images/dom_top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547811"/>
            <a:ext cx="2900892" cy="355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/>
          <a:stretch/>
        </p:blipFill>
        <p:spPr>
          <a:xfrm>
            <a:off x="266304" y="1741390"/>
            <a:ext cx="2867903" cy="3091584"/>
          </a:xfrm>
          <a:prstGeom prst="rect">
            <a:avLst/>
          </a:prstGeom>
        </p:spPr>
      </p:pic>
      <p:pic>
        <p:nvPicPr>
          <p:cNvPr id="6" name="Imagem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2150" y="1876452"/>
            <a:ext cx="2835544" cy="2835544"/>
          </a:xfrm>
          <a:prstGeom prst="rect">
            <a:avLst/>
          </a:prstGeom>
        </p:spPr>
      </p:pic>
      <p:graphicFrame>
        <p:nvGraphicFramePr>
          <p:cNvPr id="7" name="Diagrama 2"/>
          <p:cNvGraphicFramePr/>
          <p:nvPr>
            <p:extLst>
              <p:ext uri="{D42A27DB-BD31-4B8C-83A1-F6EECF244321}">
                <p14:modId xmlns:p14="http://schemas.microsoft.com/office/powerpoint/2010/main" val="1828732955"/>
              </p:ext>
            </p:extLst>
          </p:nvPr>
        </p:nvGraphicFramePr>
        <p:xfrm>
          <a:off x="1256395" y="29052"/>
          <a:ext cx="6420526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110" y="240490"/>
            <a:ext cx="8228013" cy="542925"/>
          </a:xfrm>
        </p:spPr>
        <p:txBody>
          <a:bodyPr tIns="28802">
            <a:no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  <a:defRPr/>
            </a:pPr>
            <a:r>
              <a:rPr lang="en-US" sz="3600" b="1" dirty="0" err="1"/>
              <a:t>Correio</a:t>
            </a:r>
            <a:r>
              <a:rPr lang="en-US" sz="3600" b="1" dirty="0"/>
              <a:t> </a:t>
            </a:r>
            <a:r>
              <a:rPr lang="en-US" sz="3600" b="1" dirty="0" err="1"/>
              <a:t>Eletrônico</a:t>
            </a:r>
            <a:r>
              <a:rPr lang="en-US" sz="3600" b="1" dirty="0"/>
              <a:t> </a:t>
            </a:r>
            <a:r>
              <a:rPr lang="en-US" sz="3600" b="1" dirty="0" err="1"/>
              <a:t>Corporativo</a:t>
            </a:r>
            <a:endParaRPr lang="en-US" sz="3600" b="1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6128" y="1306513"/>
            <a:ext cx="8191927" cy="4926012"/>
          </a:xfrm>
        </p:spPr>
        <p:txBody>
          <a:bodyPr tIns="19201">
            <a:noAutofit/>
          </a:bodyPr>
          <a:lstStyle/>
          <a:p>
            <a:pPr marL="408966">
              <a:lnSpc>
                <a:spcPct val="140000"/>
              </a:lnSpc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800" dirty="0" smtClean="0"/>
              <a:t>Plataforma centralizada do correio eletrônico </a:t>
            </a:r>
            <a:r>
              <a:rPr lang="pt-BR" sz="2800" dirty="0" err="1" smtClean="0"/>
              <a:t>Intraer</a:t>
            </a:r>
            <a:r>
              <a:rPr lang="pt-BR" sz="2800" dirty="0" smtClean="0"/>
              <a:t> e Internet em que acompanha o militar no serviço ativo e inativo. </a:t>
            </a:r>
            <a:r>
              <a:rPr lang="pt-BR" sz="2800" dirty="0" err="1" smtClean="0"/>
              <a:t>Ex</a:t>
            </a:r>
            <a:r>
              <a:rPr lang="pt-BR" sz="2800" dirty="0" smtClean="0"/>
              <a:t>: </a:t>
            </a:r>
            <a:r>
              <a:rPr lang="pt-BR" sz="2800" dirty="0" smtClean="0">
                <a:solidFill>
                  <a:srgbClr val="FF0000"/>
                </a:solidFill>
                <a:hlinkClick r:id="rId3"/>
              </a:rPr>
              <a:t>fulanoxx@fab.mil.br</a:t>
            </a:r>
            <a:endParaRPr lang="pt-BR" sz="2800" dirty="0" smtClean="0">
              <a:solidFill>
                <a:srgbClr val="FF0000"/>
              </a:solidFill>
            </a:endParaRPr>
          </a:p>
          <a:p>
            <a:pPr marL="408966">
              <a:lnSpc>
                <a:spcPct val="140000"/>
              </a:lnSpc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800" dirty="0" smtClean="0"/>
              <a:t>Requisição na  CABW valor: </a:t>
            </a:r>
            <a:r>
              <a:rPr lang="pt-BR" sz="2800" dirty="0" err="1" smtClean="0"/>
              <a:t>R</a:t>
            </a:r>
            <a:r>
              <a:rPr lang="pt-BR" sz="2800" dirty="0" smtClean="0"/>
              <a:t>$ 1.539.755,06</a:t>
            </a:r>
          </a:p>
          <a:p>
            <a:pPr marL="408966">
              <a:lnSpc>
                <a:spcPct val="140000"/>
              </a:lnSpc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800" dirty="0" smtClean="0"/>
              <a:t>Vários servidores de </a:t>
            </a:r>
            <a:r>
              <a:rPr lang="pt-BR" sz="2800" dirty="0" err="1" smtClean="0"/>
              <a:t>email</a:t>
            </a:r>
            <a:r>
              <a:rPr lang="pt-BR" sz="2800" dirty="0" smtClean="0"/>
              <a:t> serão recolhidos</a:t>
            </a:r>
          </a:p>
          <a:p>
            <a:pPr marL="408966"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800" dirty="0" smtClean="0"/>
              <a:t>Implantação:</a:t>
            </a:r>
          </a:p>
          <a:p>
            <a:pPr marL="866166" lvl="1" indent="-342900">
              <a:buSzPct val="45000"/>
              <a:buFont typeface="Wingdings" charset="2"/>
              <a:buChar char="q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400" dirty="0" err="1" smtClean="0"/>
              <a:t>Abr</a:t>
            </a:r>
            <a:r>
              <a:rPr lang="pt-BR" sz="2400" dirty="0" smtClean="0"/>
              <a:t> –</a:t>
            </a:r>
            <a:r>
              <a:rPr lang="pt-BR" sz="2400" dirty="0" err="1" smtClean="0"/>
              <a:t>Ago</a:t>
            </a:r>
            <a:r>
              <a:rPr lang="pt-BR" sz="2400" dirty="0" smtClean="0"/>
              <a:t>  10 mil usuários</a:t>
            </a:r>
          </a:p>
          <a:p>
            <a:pPr marL="866166" lvl="1" indent="-342900">
              <a:buSzPct val="45000"/>
              <a:buFont typeface="Wingdings" charset="2"/>
              <a:buChar char="q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r>
              <a:rPr lang="pt-BR" sz="2400" dirty="0" err="1" smtClean="0"/>
              <a:t>Nov</a:t>
            </a:r>
            <a:r>
              <a:rPr lang="pt-BR" sz="2400" dirty="0" smtClean="0"/>
              <a:t> – 150.000 usuários equipamentos já adquiridos, aguarda transporte</a:t>
            </a:r>
          </a:p>
          <a:p>
            <a:pPr marL="408966">
              <a:lnSpc>
                <a:spcPct val="140000"/>
              </a:lnSpc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endParaRPr lang="pt-BR" sz="2800" dirty="0" smtClean="0"/>
          </a:p>
          <a:p>
            <a:pPr marL="408966">
              <a:lnSpc>
                <a:spcPct val="140000"/>
              </a:lnSpc>
              <a:buSzPct val="45000"/>
              <a:buFont typeface="Wingdings" charset="2"/>
              <a:buChar char="u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endParaRPr lang="pt-BR" sz="2800" dirty="0" smtClean="0"/>
          </a:p>
          <a:p>
            <a:pPr marL="391686" indent="-293764">
              <a:lnSpc>
                <a:spcPct val="140000"/>
              </a:lnSpc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675507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348845"/>
            <a:ext cx="7886700" cy="1325563"/>
          </a:xfrm>
        </p:spPr>
        <p:txBody>
          <a:bodyPr tIns="28802">
            <a:no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  <a:defRPr/>
            </a:pPr>
            <a:r>
              <a:rPr lang="en-US" sz="3600" b="1" dirty="0" err="1"/>
              <a:t>Correio</a:t>
            </a:r>
            <a:r>
              <a:rPr lang="en-US" sz="3600" b="1" dirty="0"/>
              <a:t> </a:t>
            </a:r>
            <a:r>
              <a:rPr lang="en-US" sz="3600" b="1" dirty="0" err="1"/>
              <a:t>Eletrônico</a:t>
            </a:r>
            <a:r>
              <a:rPr lang="en-US" sz="3600" b="1" dirty="0"/>
              <a:t> </a:t>
            </a:r>
            <a:r>
              <a:rPr lang="en-US" sz="3600" b="1" dirty="0" err="1"/>
              <a:t>Corporativo</a:t>
            </a:r>
            <a:endParaRPr lang="en-US" sz="36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76317"/>
            <a:ext cx="6300000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2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eta em curva para a esquerda 50"/>
          <p:cNvSpPr/>
          <p:nvPr/>
        </p:nvSpPr>
        <p:spPr>
          <a:xfrm>
            <a:off x="2332181" y="3579810"/>
            <a:ext cx="2559700" cy="1122575"/>
          </a:xfrm>
          <a:prstGeom prst="curvedLeftArrow">
            <a:avLst>
              <a:gd name="adj1" fmla="val 19625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>
            <a:off x="799140" y="5699530"/>
            <a:ext cx="770516" cy="13022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29"/>
          <p:cNvGrpSpPr/>
          <p:nvPr/>
        </p:nvGrpSpPr>
        <p:grpSpPr>
          <a:xfrm>
            <a:off x="4421201" y="1795681"/>
            <a:ext cx="3659678" cy="4878589"/>
            <a:chOff x="4421201" y="1795681"/>
            <a:chExt cx="3659678" cy="4878589"/>
          </a:xfrm>
        </p:grpSpPr>
        <p:sp>
          <p:nvSpPr>
            <p:cNvPr id="24" name="Arco 23"/>
            <p:cNvSpPr/>
            <p:nvPr/>
          </p:nvSpPr>
          <p:spPr>
            <a:xfrm flipH="1">
              <a:off x="4421201" y="1795681"/>
              <a:ext cx="3659678" cy="4878589"/>
            </a:xfrm>
            <a:prstGeom prst="arc">
              <a:avLst>
                <a:gd name="adj1" fmla="val 16202789"/>
                <a:gd name="adj2" fmla="val 1493820"/>
              </a:avLst>
            </a:prstGeom>
            <a:ln w="190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/>
            <p:cNvSpPr txBox="1"/>
            <p:nvPr/>
          </p:nvSpPr>
          <p:spPr>
            <a:xfrm rot="18538056">
              <a:off x="4746891" y="2226402"/>
              <a:ext cx="600642" cy="37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VPN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58093" y="2782080"/>
            <a:ext cx="3342522" cy="3961619"/>
            <a:chOff x="158093" y="2782080"/>
            <a:chExt cx="3342522" cy="3961619"/>
          </a:xfrm>
        </p:grpSpPr>
        <p:sp>
          <p:nvSpPr>
            <p:cNvPr id="8" name="Arco 7"/>
            <p:cNvSpPr/>
            <p:nvPr/>
          </p:nvSpPr>
          <p:spPr>
            <a:xfrm>
              <a:off x="158093" y="2958894"/>
              <a:ext cx="3342522" cy="3784805"/>
            </a:xfrm>
            <a:prstGeom prst="arc">
              <a:avLst>
                <a:gd name="adj1" fmla="val 15391700"/>
                <a:gd name="adj2" fmla="val 198719"/>
              </a:avLst>
            </a:prstGeom>
            <a:ln w="190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1623370" y="2782080"/>
              <a:ext cx="600642" cy="37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VPN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1" y="1728825"/>
            <a:ext cx="3937674" cy="5129176"/>
            <a:chOff x="1" y="1728825"/>
            <a:chExt cx="3937674" cy="5129176"/>
          </a:xfrm>
        </p:grpSpPr>
        <p:sp>
          <p:nvSpPr>
            <p:cNvPr id="27" name="Arco 26"/>
            <p:cNvSpPr/>
            <p:nvPr/>
          </p:nvSpPr>
          <p:spPr>
            <a:xfrm>
              <a:off x="1" y="1905639"/>
              <a:ext cx="3937674" cy="4952362"/>
            </a:xfrm>
            <a:prstGeom prst="arc">
              <a:avLst>
                <a:gd name="adj1" fmla="val 15737003"/>
                <a:gd name="adj2" fmla="val 662031"/>
              </a:avLst>
            </a:prstGeom>
            <a:ln w="190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 rot="245856">
              <a:off x="1719043" y="1728825"/>
              <a:ext cx="600642" cy="37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VPN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Retângulo de cantos arredondados 43"/>
          <p:cNvSpPr/>
          <p:nvPr/>
        </p:nvSpPr>
        <p:spPr>
          <a:xfrm>
            <a:off x="6987825" y="3346095"/>
            <a:ext cx="1113666" cy="1455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b="1" dirty="0" smtClean="0">
                <a:solidFill>
                  <a:schemeClr val="accent5"/>
                </a:solidFill>
              </a:rPr>
              <a:t>OM 2</a:t>
            </a:r>
            <a:endParaRPr lang="pt-BR" b="1" dirty="0">
              <a:solidFill>
                <a:schemeClr val="accent5"/>
              </a:solidFill>
            </a:endParaRPr>
          </a:p>
        </p:txBody>
      </p:sp>
      <p:pic>
        <p:nvPicPr>
          <p:cNvPr id="1033" name="Imagem 10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72" y="3007484"/>
            <a:ext cx="2031947" cy="1803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365126"/>
            <a:ext cx="7886700" cy="1063792"/>
          </a:xfrm>
        </p:spPr>
        <p:txBody>
          <a:bodyPr/>
          <a:lstStyle/>
          <a:p>
            <a:r>
              <a:rPr lang="pt-BR" b="1" dirty="0" smtClean="0"/>
              <a:t>Nuvem</a:t>
            </a:r>
            <a:r>
              <a:rPr lang="en-US" b="1" dirty="0" smtClean="0"/>
              <a:t> - Cloud</a:t>
            </a:r>
            <a:endParaRPr lang="en-US" b="1" dirty="0"/>
          </a:p>
        </p:txBody>
      </p:sp>
      <p:sp>
        <p:nvSpPr>
          <p:cNvPr id="6" name="AutoShape 2" descr="Resultado de imagem para de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" y="5128618"/>
            <a:ext cx="1040845" cy="127503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452677" y="4593998"/>
            <a:ext cx="5908940" cy="2264002"/>
            <a:chOff x="1857109" y="4593998"/>
            <a:chExt cx="5908940" cy="2264002"/>
          </a:xfrm>
        </p:grpSpPr>
        <p:sp>
          <p:nvSpPr>
            <p:cNvPr id="4" name="CaixaDeTexto 3"/>
            <p:cNvSpPr txBox="1"/>
            <p:nvPr/>
          </p:nvSpPr>
          <p:spPr>
            <a:xfrm>
              <a:off x="3541285" y="6490531"/>
              <a:ext cx="2403888" cy="36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0B0F0"/>
                  </a:solidFill>
                </a:rPr>
                <a:t>CLOUDFAB – (NIMBUS)</a:t>
              </a:r>
              <a:endParaRPr lang="pt-BR" b="1" dirty="0">
                <a:solidFill>
                  <a:srgbClr val="00B0F0"/>
                </a:solidFill>
              </a:endParaRPr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1857109" y="4593998"/>
              <a:ext cx="5908940" cy="1896533"/>
              <a:chOff x="2047610" y="4769377"/>
              <a:chExt cx="5908940" cy="1896533"/>
            </a:xfrm>
          </p:grpSpPr>
          <p:sp>
            <p:nvSpPr>
              <p:cNvPr id="17" name="Nuvem 16"/>
              <p:cNvSpPr/>
              <p:nvPr/>
            </p:nvSpPr>
            <p:spPr>
              <a:xfrm>
                <a:off x="2047610" y="4769377"/>
                <a:ext cx="5908940" cy="1896533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1281" y="5185700"/>
                <a:ext cx="807509" cy="807509"/>
              </a:xfrm>
              <a:prstGeom prst="rect">
                <a:avLst/>
              </a:prstGeom>
            </p:spPr>
          </p:pic>
          <p:pic>
            <p:nvPicPr>
              <p:cNvPr id="19" name="Picture 6" descr="http://www.channelbiz.co.uk/wp-content/uploads/2013/05/Dell-cloud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883"/>
              <a:stretch/>
            </p:blipFill>
            <p:spPr bwMode="auto">
              <a:xfrm>
                <a:off x="3880354" y="5141677"/>
                <a:ext cx="1188532" cy="895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upo 19"/>
              <p:cNvGrpSpPr/>
              <p:nvPr/>
            </p:nvGrpSpPr>
            <p:grpSpPr>
              <a:xfrm>
                <a:off x="5070473" y="5303997"/>
                <a:ext cx="1060450" cy="800146"/>
                <a:chOff x="2655887" y="2613792"/>
                <a:chExt cx="2043113" cy="1847639"/>
              </a:xfrm>
            </p:grpSpPr>
            <p:pic>
              <p:nvPicPr>
                <p:cNvPr id="22" name="Imagem 2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5887" y="2613792"/>
                  <a:ext cx="2043113" cy="1318309"/>
                </a:xfrm>
                <a:prstGeom prst="rect">
                  <a:avLst/>
                </a:prstGeom>
              </p:spPr>
            </p:pic>
            <p:pic>
              <p:nvPicPr>
                <p:cNvPr id="23" name="Imagem 22"/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 l="6613" t="72768" r="2593" b="4463"/>
                <a:stretch/>
              </p:blipFill>
              <p:spPr>
                <a:xfrm>
                  <a:off x="2686051" y="3940598"/>
                  <a:ext cx="2012949" cy="520833"/>
                </a:xfrm>
                <a:prstGeom prst="rect">
                  <a:avLst/>
                </a:prstGeom>
              </p:spPr>
            </p:pic>
          </p:grpSp>
          <p:pic>
            <p:nvPicPr>
              <p:cNvPr id="21" name="Imagem 20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7417" y="5342435"/>
                <a:ext cx="1368425" cy="494039"/>
              </a:xfrm>
              <a:prstGeom prst="rect">
                <a:avLst/>
              </a:prstGeom>
            </p:spPr>
          </p:pic>
        </p:grpSp>
      </p:grpSp>
      <p:sp>
        <p:nvSpPr>
          <p:cNvPr id="5" name="Nuvem 4"/>
          <p:cNvSpPr/>
          <p:nvPr/>
        </p:nvSpPr>
        <p:spPr>
          <a:xfrm>
            <a:off x="2215363" y="2818486"/>
            <a:ext cx="3203706" cy="136186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>
                <a:solidFill>
                  <a:srgbClr val="00B0F0"/>
                </a:solidFill>
              </a:rPr>
              <a:t>INTERNET</a:t>
            </a:r>
            <a:endParaRPr lang="pt-BR" sz="3200" dirty="0">
              <a:solidFill>
                <a:srgbClr val="00B0F0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9" y="1632296"/>
            <a:ext cx="676619" cy="82236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9" y="2680996"/>
            <a:ext cx="667603" cy="841458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7012124" y="1543219"/>
            <a:ext cx="1113666" cy="1455473"/>
            <a:chOff x="5814672" y="1153778"/>
            <a:chExt cx="1113666" cy="1455473"/>
          </a:xfrm>
        </p:grpSpPr>
        <p:sp>
          <p:nvSpPr>
            <p:cNvPr id="39" name="Retângulo de cantos arredondados 38"/>
            <p:cNvSpPr/>
            <p:nvPr/>
          </p:nvSpPr>
          <p:spPr>
            <a:xfrm>
              <a:off x="5814672" y="1153778"/>
              <a:ext cx="1113666" cy="14554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b="1" dirty="0" smtClean="0">
                  <a:solidFill>
                    <a:schemeClr val="accent5"/>
                  </a:solidFill>
                </a:rPr>
                <a:t>OM 1</a:t>
              </a:r>
              <a:endParaRPr lang="pt-BR" b="1" dirty="0">
                <a:solidFill>
                  <a:schemeClr val="accent5"/>
                </a:solidFill>
              </a:endParaRPr>
            </a:p>
          </p:txBody>
        </p:sp>
        <p:grpSp>
          <p:nvGrpSpPr>
            <p:cNvPr id="40" name="Grupo 39"/>
            <p:cNvGrpSpPr/>
            <p:nvPr/>
          </p:nvGrpSpPr>
          <p:grpSpPr>
            <a:xfrm>
              <a:off x="6026916" y="1600117"/>
              <a:ext cx="704246" cy="918617"/>
              <a:chOff x="6039454" y="1521069"/>
              <a:chExt cx="774762" cy="1129555"/>
            </a:xfrm>
          </p:grpSpPr>
          <p:pic>
            <p:nvPicPr>
              <p:cNvPr id="41" name="Imagem 4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20" b="3605"/>
              <a:stretch/>
            </p:blipFill>
            <p:spPr>
              <a:xfrm>
                <a:off x="6039454" y="1521069"/>
                <a:ext cx="718370" cy="78181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2" name="CaixaDeTexto 41"/>
              <p:cNvSpPr txBox="1"/>
              <p:nvPr/>
            </p:nvSpPr>
            <p:spPr>
              <a:xfrm>
                <a:off x="6039454" y="2196484"/>
                <a:ext cx="774762" cy="454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/>
                  <a:t>VRTX</a:t>
                </a:r>
                <a:endParaRPr lang="pt-BR" dirty="0"/>
              </a:p>
            </p:txBody>
          </p:sp>
        </p:grpSp>
      </p:grpSp>
      <p:grpSp>
        <p:nvGrpSpPr>
          <p:cNvPr id="1030" name="Grupo 1029"/>
          <p:cNvGrpSpPr/>
          <p:nvPr/>
        </p:nvGrpSpPr>
        <p:grpSpPr>
          <a:xfrm>
            <a:off x="5397689" y="1546407"/>
            <a:ext cx="1113666" cy="1455473"/>
            <a:chOff x="5854873" y="1537615"/>
            <a:chExt cx="1113666" cy="1455473"/>
          </a:xfrm>
        </p:grpSpPr>
        <p:grpSp>
          <p:nvGrpSpPr>
            <p:cNvPr id="1029" name="Grupo 1028"/>
            <p:cNvGrpSpPr/>
            <p:nvPr/>
          </p:nvGrpSpPr>
          <p:grpSpPr>
            <a:xfrm>
              <a:off x="5854873" y="1537615"/>
              <a:ext cx="1113666" cy="1455473"/>
              <a:chOff x="5814672" y="1153778"/>
              <a:chExt cx="1113666" cy="1455473"/>
            </a:xfrm>
          </p:grpSpPr>
          <p:sp>
            <p:nvSpPr>
              <p:cNvPr id="28" name="Retângulo de cantos arredondados 27"/>
              <p:cNvSpPr/>
              <p:nvPr/>
            </p:nvSpPr>
            <p:spPr>
              <a:xfrm>
                <a:off x="5814672" y="1153778"/>
                <a:ext cx="1113666" cy="145547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pt-BR" b="1" dirty="0" smtClean="0">
                    <a:solidFill>
                      <a:schemeClr val="accent5"/>
                    </a:solidFill>
                  </a:rPr>
                  <a:t>GAP-X</a:t>
                </a:r>
                <a:endParaRPr lang="pt-BR" b="1" dirty="0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1028" name="Grupo 1027"/>
              <p:cNvGrpSpPr/>
              <p:nvPr/>
            </p:nvGrpSpPr>
            <p:grpSpPr>
              <a:xfrm>
                <a:off x="6026916" y="1600117"/>
                <a:ext cx="704246" cy="918617"/>
                <a:chOff x="6039454" y="1521069"/>
                <a:chExt cx="774762" cy="1129555"/>
              </a:xfrm>
            </p:grpSpPr>
            <p:pic>
              <p:nvPicPr>
                <p:cNvPr id="1025" name="Imagem 102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520" b="3605"/>
                <a:stretch/>
              </p:blipFill>
              <p:spPr>
                <a:xfrm>
                  <a:off x="6039454" y="1521069"/>
                  <a:ext cx="718370" cy="78181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27" name="CaixaDeTexto 1026"/>
                <p:cNvSpPr txBox="1"/>
                <p:nvPr/>
              </p:nvSpPr>
              <p:spPr>
                <a:xfrm>
                  <a:off x="6039454" y="2196484"/>
                  <a:ext cx="774762" cy="454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dirty="0" smtClean="0"/>
                    <a:t>VRTX</a:t>
                  </a:r>
                  <a:endParaRPr lang="pt-BR" dirty="0"/>
                </a:p>
              </p:txBody>
            </p:sp>
          </p:grpSp>
        </p:grpSp>
        <p:pic>
          <p:nvPicPr>
            <p:cNvPr id="48" name="Imagem 4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5890444" y="1677205"/>
              <a:ext cx="343280" cy="2284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3"/>
          <a:srcRect l="49796"/>
          <a:stretch/>
        </p:blipFill>
        <p:spPr>
          <a:xfrm>
            <a:off x="8161867" y="1791265"/>
            <a:ext cx="838632" cy="1170533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68"/>
          <a:stretch/>
        </p:blipFill>
        <p:spPr>
          <a:xfrm>
            <a:off x="7281271" y="3643019"/>
            <a:ext cx="772484" cy="116801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1"/>
          <a:stretch/>
        </p:blipFill>
        <p:spPr>
          <a:xfrm>
            <a:off x="8141677" y="3629644"/>
            <a:ext cx="819544" cy="1168011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7244223" y="4510669"/>
            <a:ext cx="7042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VDI</a:t>
            </a:r>
            <a:endParaRPr lang="pt-BR" dirty="0"/>
          </a:p>
        </p:txBody>
      </p:sp>
      <p:cxnSp>
        <p:nvCxnSpPr>
          <p:cNvPr id="13" name="Conector reto 12"/>
          <p:cNvCxnSpPr>
            <a:stCxn id="28" idx="3"/>
            <a:endCxn id="39" idx="1"/>
          </p:cNvCxnSpPr>
          <p:nvPr/>
        </p:nvCxnSpPr>
        <p:spPr>
          <a:xfrm flipV="1">
            <a:off x="6511355" y="2270956"/>
            <a:ext cx="500769" cy="3188"/>
          </a:xfrm>
          <a:prstGeom prst="line">
            <a:avLst/>
          </a:prstGeom>
          <a:ln w="1270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427719" y="3580020"/>
            <a:ext cx="99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B0F0"/>
                </a:solidFill>
              </a:rPr>
              <a:t>Fibra</a:t>
            </a:r>
          </a:p>
          <a:p>
            <a:pPr algn="ctr"/>
            <a:r>
              <a:rPr lang="pt-BR" sz="1400" b="1" dirty="0" smtClean="0">
                <a:solidFill>
                  <a:srgbClr val="00B0F0"/>
                </a:solidFill>
              </a:rPr>
              <a:t>Ótica</a:t>
            </a:r>
            <a:endParaRPr lang="pt-BR" sz="1400" b="1" dirty="0">
              <a:solidFill>
                <a:srgbClr val="00B0F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792768" y="4199961"/>
            <a:ext cx="202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INTRAER II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800" y="0"/>
            <a:ext cx="6714066" cy="845608"/>
          </a:xfrm>
        </p:spPr>
        <p:txBody>
          <a:bodyPr/>
          <a:lstStyle/>
          <a:p>
            <a:pPr algn="ctr"/>
            <a:r>
              <a:rPr lang="pt-BR" dirty="0" smtClean="0"/>
              <a:t>Áreas de Desenvolvimento</a:t>
            </a:r>
            <a:endParaRPr lang="pt-BR" dirty="0"/>
          </a:p>
        </p:txBody>
      </p:sp>
      <p:pic>
        <p:nvPicPr>
          <p:cNvPr id="31" name="Picture 30" descr="CCA  integraçã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36" y="866589"/>
            <a:ext cx="5677646" cy="56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8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-252413" y="549275"/>
            <a:ext cx="9577388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40962" name="AutoShape 9">
            <a:hlinkClick r:id="rId3" action="ppaction://hlinksldjump"/>
          </p:cNvPr>
          <p:cNvSpPr>
            <a:spLocks noChangeAspect="1" noChangeArrowheads="1" noTextEdit="1"/>
          </p:cNvSpPr>
          <p:nvPr/>
        </p:nvSpPr>
        <p:spPr bwMode="auto">
          <a:xfrm>
            <a:off x="1187450" y="908050"/>
            <a:ext cx="65532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986178" y="0"/>
            <a:ext cx="149171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SILOMS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0" name="Picture 5" descr="SILOMS_ESTRU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68" y="536575"/>
            <a:ext cx="6321425" cy="63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304595"/>
      </p:ext>
    </p:extLst>
  </p:cSld>
  <p:clrMapOvr>
    <a:masterClrMapping/>
  </p:clrMapOvr>
  <p:transition xmlns:p14="http://schemas.microsoft.com/office/powerpoint/2010/main" spd="med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786578" y="642918"/>
            <a:ext cx="2357422" cy="1000132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sz="2000" b="1" dirty="0"/>
              <a:t>Previsão de Demanda</a:t>
            </a:r>
          </a:p>
          <a:p>
            <a:pPr algn="ctr" eaLnBrk="0" hangingPunct="0"/>
            <a:r>
              <a:rPr lang="pt-BR" sz="2000" b="1" dirty="0"/>
              <a:t>de </a:t>
            </a:r>
            <a:r>
              <a:rPr lang="pt-BR" sz="2000" b="1" dirty="0" err="1"/>
              <a:t>Insp</a:t>
            </a:r>
            <a:r>
              <a:rPr lang="pt-BR" sz="2000" b="1" dirty="0"/>
              <a:t>. Reparáveis</a:t>
            </a:r>
          </a:p>
        </p:txBody>
      </p:sp>
      <p:sp>
        <p:nvSpPr>
          <p:cNvPr id="704515" name="Rectangl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785794"/>
            <a:ext cx="2852710" cy="785818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sz="2000" b="1" dirty="0"/>
              <a:t>Previsão de Demanda de</a:t>
            </a:r>
          </a:p>
          <a:p>
            <a:pPr algn="ctr" eaLnBrk="0" hangingPunct="0"/>
            <a:r>
              <a:rPr lang="pt-BR" sz="2000" b="1" dirty="0"/>
              <a:t> Insp. Grande Componente</a:t>
            </a:r>
          </a:p>
        </p:txBody>
      </p:sp>
      <p:sp>
        <p:nvSpPr>
          <p:cNvPr id="704516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33800" y="4572000"/>
            <a:ext cx="2057400" cy="914400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b="1" dirty="0"/>
              <a:t>Planejamento </a:t>
            </a:r>
          </a:p>
          <a:p>
            <a:pPr algn="ctr" eaLnBrk="0" hangingPunct="0"/>
            <a:r>
              <a:rPr lang="pt-BR" b="1" dirty="0"/>
              <a:t>MRP</a:t>
            </a:r>
          </a:p>
        </p:txBody>
      </p:sp>
      <p:sp>
        <p:nvSpPr>
          <p:cNvPr id="704517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62750" y="2514600"/>
            <a:ext cx="2057400" cy="457200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sz="1600" b="1" dirty="0"/>
              <a:t>Delineamento da</a:t>
            </a:r>
          </a:p>
          <a:p>
            <a:pPr algn="ctr" eaLnBrk="0" hangingPunct="0"/>
            <a:r>
              <a:rPr lang="pt-BR" sz="1600" b="1" dirty="0"/>
              <a:t>  Manutenção, DT, etc</a:t>
            </a:r>
          </a:p>
        </p:txBody>
      </p:sp>
      <p:sp>
        <p:nvSpPr>
          <p:cNvPr id="704518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3284984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 dirty="0" smtClean="0">
                <a:solidFill>
                  <a:schemeClr val="bg1"/>
                </a:solidFill>
              </a:rPr>
              <a:t>Armazenagem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704519" name="Rectangle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" y="609600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>
                <a:solidFill>
                  <a:schemeClr val="bg1"/>
                </a:solidFill>
              </a:rPr>
              <a:t>Aquisição</a:t>
            </a:r>
          </a:p>
        </p:txBody>
      </p:sp>
      <p:sp>
        <p:nvSpPr>
          <p:cNvPr id="704521" name="Line 9"/>
          <p:cNvSpPr>
            <a:spLocks noChangeShapeType="1"/>
          </p:cNvSpPr>
          <p:nvPr/>
        </p:nvSpPr>
        <p:spPr bwMode="auto">
          <a:xfrm>
            <a:off x="4800600" y="1676400"/>
            <a:ext cx="0" cy="10668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22" name="Line 10"/>
          <p:cNvSpPr>
            <a:spLocks noChangeShapeType="1"/>
          </p:cNvSpPr>
          <p:nvPr/>
        </p:nvSpPr>
        <p:spPr bwMode="auto">
          <a:xfrm>
            <a:off x="4800600" y="2819400"/>
            <a:ext cx="0" cy="17526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23" name="Line 11"/>
          <p:cNvSpPr>
            <a:spLocks noChangeShapeType="1"/>
          </p:cNvSpPr>
          <p:nvPr/>
        </p:nvSpPr>
        <p:spPr bwMode="auto">
          <a:xfrm>
            <a:off x="2843808" y="3645024"/>
            <a:ext cx="889992" cy="926976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25" name="Text Box 13"/>
          <p:cNvSpPr txBox="1">
            <a:spLocks noChangeArrowheads="1"/>
          </p:cNvSpPr>
          <p:nvPr/>
        </p:nvSpPr>
        <p:spPr bwMode="auto">
          <a:xfrm>
            <a:off x="3710618" y="1835150"/>
            <a:ext cx="946478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 dirty="0"/>
              <a:t>QTD </a:t>
            </a:r>
          </a:p>
          <a:p>
            <a:pPr algn="ctr" eaLnBrk="0" hangingPunct="0"/>
            <a:r>
              <a:rPr lang="pt-BR" sz="1400" b="1" dirty="0"/>
              <a:t>MATERIAL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4767230" y="4121150"/>
            <a:ext cx="860492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QTD</a:t>
            </a:r>
          </a:p>
          <a:p>
            <a:pPr algn="ctr" eaLnBrk="0" hangingPunct="0"/>
            <a:r>
              <a:rPr lang="pt-BR" sz="1400" b="1"/>
              <a:t> Material</a:t>
            </a:r>
          </a:p>
        </p:txBody>
      </p:sp>
      <p:sp>
        <p:nvSpPr>
          <p:cNvPr id="704527" name="AutoShape 1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343400" y="2667000"/>
            <a:ext cx="914400" cy="1066800"/>
          </a:xfrm>
          <a:prstGeom prst="diamond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b="1"/>
              <a:t>É</a:t>
            </a:r>
          </a:p>
          <a:p>
            <a:pPr algn="ctr" eaLnBrk="0" hangingPunct="0"/>
            <a:r>
              <a:rPr lang="pt-BR" b="1"/>
              <a:t>viável</a:t>
            </a:r>
          </a:p>
        </p:txBody>
      </p:sp>
      <p:sp>
        <p:nvSpPr>
          <p:cNvPr id="704528" name="Text Box 16"/>
          <p:cNvSpPr txBox="1">
            <a:spLocks noChangeArrowheads="1"/>
          </p:cNvSpPr>
          <p:nvPr/>
        </p:nvSpPr>
        <p:spPr bwMode="auto">
          <a:xfrm>
            <a:off x="5161393" y="2286000"/>
            <a:ext cx="370615" cy="40011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 b="1" dirty="0">
                <a:latin typeface="Times New Roman" pitchFamily="18" charset="0"/>
              </a:rPr>
              <a:t>N</a:t>
            </a:r>
          </a:p>
        </p:txBody>
      </p:sp>
      <p:sp>
        <p:nvSpPr>
          <p:cNvPr id="704529" name="Rectangl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" y="419864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>
                <a:solidFill>
                  <a:schemeClr val="bg1"/>
                </a:solidFill>
              </a:rPr>
              <a:t>Transporte</a:t>
            </a:r>
          </a:p>
        </p:txBody>
      </p:sp>
      <p:sp>
        <p:nvSpPr>
          <p:cNvPr id="704530" name="Text Box 18"/>
          <p:cNvSpPr txBox="1">
            <a:spLocks noChangeArrowheads="1"/>
          </p:cNvSpPr>
          <p:nvPr/>
        </p:nvSpPr>
        <p:spPr bwMode="auto">
          <a:xfrm>
            <a:off x="3486433" y="4044950"/>
            <a:ext cx="782074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QTD </a:t>
            </a:r>
          </a:p>
          <a:p>
            <a:pPr algn="ctr" eaLnBrk="0" hangingPunct="0"/>
            <a:r>
              <a:rPr lang="pt-BR" sz="1400" b="1"/>
              <a:t>Estoque</a:t>
            </a:r>
          </a:p>
        </p:txBody>
      </p:sp>
      <p:sp>
        <p:nvSpPr>
          <p:cNvPr id="704531" name="Text Box 19"/>
          <p:cNvSpPr txBox="1">
            <a:spLocks noChangeArrowheads="1"/>
          </p:cNvSpPr>
          <p:nvPr/>
        </p:nvSpPr>
        <p:spPr bwMode="auto">
          <a:xfrm>
            <a:off x="5758649" y="2368550"/>
            <a:ext cx="1117615" cy="738664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Necessidade</a:t>
            </a:r>
          </a:p>
          <a:p>
            <a:pPr algn="ctr" eaLnBrk="0" hangingPunct="0"/>
            <a:r>
              <a:rPr lang="pt-BR" sz="1400" b="1"/>
              <a:t>Material </a:t>
            </a:r>
          </a:p>
          <a:p>
            <a:pPr algn="ctr" eaLnBrk="0" hangingPunct="0"/>
            <a:endParaRPr lang="pt-BR" sz="1400" b="1"/>
          </a:p>
        </p:txBody>
      </p:sp>
      <p:sp>
        <p:nvSpPr>
          <p:cNvPr id="704532" name="Text Box 20"/>
          <p:cNvSpPr txBox="1">
            <a:spLocks noChangeArrowheads="1"/>
          </p:cNvSpPr>
          <p:nvPr/>
        </p:nvSpPr>
        <p:spPr bwMode="auto">
          <a:xfrm>
            <a:off x="3860195" y="5492750"/>
            <a:ext cx="1044197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Previsão de</a:t>
            </a:r>
          </a:p>
          <a:p>
            <a:pPr algn="ctr" eaLnBrk="0" hangingPunct="0"/>
            <a:r>
              <a:rPr lang="pt-BR" sz="1400" b="1"/>
              <a:t> Entrega</a:t>
            </a:r>
          </a:p>
        </p:txBody>
      </p:sp>
      <p:sp>
        <p:nvSpPr>
          <p:cNvPr id="704533" name="Rectangle 2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705600" y="601980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>
                <a:solidFill>
                  <a:schemeClr val="bg1"/>
                </a:solidFill>
              </a:rPr>
              <a:t>Produção</a:t>
            </a:r>
          </a:p>
        </p:txBody>
      </p:sp>
      <p:sp>
        <p:nvSpPr>
          <p:cNvPr id="704534" name="Text Box 22"/>
          <p:cNvSpPr txBox="1">
            <a:spLocks noChangeArrowheads="1"/>
          </p:cNvSpPr>
          <p:nvPr/>
        </p:nvSpPr>
        <p:spPr bwMode="auto">
          <a:xfrm>
            <a:off x="5067923" y="6026150"/>
            <a:ext cx="1821204" cy="307777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Programa de Trabalho</a:t>
            </a:r>
          </a:p>
        </p:txBody>
      </p:sp>
      <p:sp>
        <p:nvSpPr>
          <p:cNvPr id="704535" name="Text Box 23"/>
          <p:cNvSpPr txBox="1">
            <a:spLocks noChangeArrowheads="1"/>
          </p:cNvSpPr>
          <p:nvPr/>
        </p:nvSpPr>
        <p:spPr bwMode="auto">
          <a:xfrm>
            <a:off x="4859257" y="5492750"/>
            <a:ext cx="535148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QTD</a:t>
            </a:r>
          </a:p>
          <a:p>
            <a:pPr algn="ctr" eaLnBrk="0" hangingPunct="0"/>
            <a:r>
              <a:rPr lang="pt-BR" sz="1400" b="1"/>
              <a:t>Prod</a:t>
            </a:r>
          </a:p>
        </p:txBody>
      </p:sp>
      <p:sp>
        <p:nvSpPr>
          <p:cNvPr id="704536" name="Rectangle 2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27584" y="234888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Catalogação</a:t>
            </a:r>
          </a:p>
        </p:txBody>
      </p:sp>
      <p:sp>
        <p:nvSpPr>
          <p:cNvPr id="704537" name="Rectangle 25"/>
          <p:cNvSpPr>
            <a:spLocks noChangeArrowheads="1"/>
          </p:cNvSpPr>
          <p:nvPr/>
        </p:nvSpPr>
        <p:spPr bwMode="auto">
          <a:xfrm>
            <a:off x="6705600" y="480060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>
                <a:solidFill>
                  <a:schemeClr val="bg1"/>
                </a:solidFill>
              </a:rPr>
              <a:t>Publicação</a:t>
            </a:r>
          </a:p>
        </p:txBody>
      </p:sp>
      <p:sp>
        <p:nvSpPr>
          <p:cNvPr id="704538" name="Rectangle 26"/>
          <p:cNvSpPr>
            <a:spLocks noChangeArrowheads="1"/>
          </p:cNvSpPr>
          <p:nvPr/>
        </p:nvSpPr>
        <p:spPr bwMode="auto">
          <a:xfrm>
            <a:off x="6705600" y="358140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>
                <a:solidFill>
                  <a:schemeClr val="bg1"/>
                </a:solidFill>
              </a:rPr>
              <a:t>Engenharia</a:t>
            </a:r>
          </a:p>
        </p:txBody>
      </p:sp>
      <p:sp>
        <p:nvSpPr>
          <p:cNvPr id="704539" name="Rectangle 2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57634" y="0"/>
            <a:ext cx="7143800" cy="6186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pt-BR" sz="3600" b="1" dirty="0" smtClean="0">
                <a:latin typeface="Futura Lt BT" pitchFamily="34" charset="0"/>
              </a:rPr>
              <a:t>Cadeia de </a:t>
            </a:r>
            <a:r>
              <a:rPr lang="pt-BR" sz="3600" b="1" dirty="0" err="1" smtClean="0">
                <a:latin typeface="Futura Lt BT" pitchFamily="34" charset="0"/>
              </a:rPr>
              <a:t>Suprimento-SILOMS</a:t>
            </a:r>
            <a:endParaRPr lang="pt-BR" sz="3600" dirty="0">
              <a:latin typeface="Futura Lt BT" pitchFamily="34" charset="0"/>
            </a:endParaRPr>
          </a:p>
        </p:txBody>
      </p:sp>
      <p:sp>
        <p:nvSpPr>
          <p:cNvPr id="704540" name="Text Box 28"/>
          <p:cNvSpPr txBox="1">
            <a:spLocks noChangeArrowheads="1"/>
          </p:cNvSpPr>
          <p:nvPr/>
        </p:nvSpPr>
        <p:spPr bwMode="auto">
          <a:xfrm>
            <a:off x="6131677" y="3810000"/>
            <a:ext cx="468398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b="1">
                <a:latin typeface="Times New Roman" pitchFamily="18" charset="0"/>
              </a:rPr>
              <a:t>DT</a:t>
            </a:r>
          </a:p>
        </p:txBody>
      </p:sp>
      <p:sp>
        <p:nvSpPr>
          <p:cNvPr id="704541" name="Text Box 29"/>
          <p:cNvSpPr txBox="1">
            <a:spLocks noChangeArrowheads="1"/>
          </p:cNvSpPr>
          <p:nvPr/>
        </p:nvSpPr>
        <p:spPr bwMode="auto">
          <a:xfrm>
            <a:off x="6113880" y="4648200"/>
            <a:ext cx="537328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b="1">
                <a:latin typeface="Times New Roman" pitchFamily="18" charset="0"/>
              </a:rPr>
              <a:t>Pub</a:t>
            </a:r>
          </a:p>
        </p:txBody>
      </p:sp>
      <p:sp>
        <p:nvSpPr>
          <p:cNvPr id="704542" name="Text Box 30"/>
          <p:cNvSpPr txBox="1">
            <a:spLocks noChangeArrowheads="1"/>
          </p:cNvSpPr>
          <p:nvPr/>
        </p:nvSpPr>
        <p:spPr bwMode="auto">
          <a:xfrm>
            <a:off x="3095265" y="6102350"/>
            <a:ext cx="1059585" cy="307777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/>
              <a:t>Requisições</a:t>
            </a:r>
          </a:p>
        </p:txBody>
      </p:sp>
      <p:cxnSp>
        <p:nvCxnSpPr>
          <p:cNvPr id="704543" name="AutoShape 31"/>
          <p:cNvCxnSpPr>
            <a:cxnSpLocks noChangeShapeType="1"/>
            <a:stCxn id="704516" idx="2"/>
            <a:endCxn id="704519" idx="3"/>
          </p:cNvCxnSpPr>
          <p:nvPr/>
        </p:nvCxnSpPr>
        <p:spPr bwMode="auto">
          <a:xfrm rot="5400000">
            <a:off x="3409950" y="4972050"/>
            <a:ext cx="838200" cy="1866900"/>
          </a:xfrm>
          <a:prstGeom prst="bentConnector2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04544" name="Line 32"/>
          <p:cNvSpPr>
            <a:spLocks noChangeShapeType="1"/>
          </p:cNvSpPr>
          <p:nvPr/>
        </p:nvSpPr>
        <p:spPr bwMode="auto">
          <a:xfrm flipH="1">
            <a:off x="5791200" y="3886200"/>
            <a:ext cx="914400" cy="685800"/>
          </a:xfrm>
          <a:prstGeom prst="line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45" name="Line 33"/>
          <p:cNvSpPr>
            <a:spLocks noChangeShapeType="1"/>
          </p:cNvSpPr>
          <p:nvPr/>
        </p:nvSpPr>
        <p:spPr bwMode="auto">
          <a:xfrm flipH="1">
            <a:off x="5791200" y="5029200"/>
            <a:ext cx="914400" cy="0"/>
          </a:xfrm>
          <a:prstGeom prst="line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46" name="Line 34"/>
          <p:cNvSpPr>
            <a:spLocks noChangeShapeType="1"/>
          </p:cNvSpPr>
          <p:nvPr/>
        </p:nvSpPr>
        <p:spPr bwMode="auto">
          <a:xfrm>
            <a:off x="4724400" y="6324600"/>
            <a:ext cx="1981200" cy="0"/>
          </a:xfrm>
          <a:prstGeom prst="line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47" name="Text Box 35"/>
          <p:cNvSpPr txBox="1">
            <a:spLocks noChangeArrowheads="1"/>
          </p:cNvSpPr>
          <p:nvPr/>
        </p:nvSpPr>
        <p:spPr bwMode="auto">
          <a:xfrm>
            <a:off x="2627784" y="4653136"/>
            <a:ext cx="1170000" cy="523220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 dirty="0"/>
              <a:t>QTD </a:t>
            </a:r>
          </a:p>
          <a:p>
            <a:pPr algn="ctr" eaLnBrk="0" hangingPunct="0"/>
            <a:r>
              <a:rPr lang="pt-BR" sz="1400" b="1" dirty="0"/>
              <a:t>Transportada</a:t>
            </a:r>
          </a:p>
        </p:txBody>
      </p:sp>
      <p:sp>
        <p:nvSpPr>
          <p:cNvPr id="704548" name="Line 36"/>
          <p:cNvSpPr>
            <a:spLocks noChangeShapeType="1"/>
          </p:cNvSpPr>
          <p:nvPr/>
        </p:nvSpPr>
        <p:spPr bwMode="auto">
          <a:xfrm>
            <a:off x="1835696" y="2780928"/>
            <a:ext cx="0" cy="537592"/>
          </a:xfrm>
          <a:prstGeom prst="line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704551" name="Line 39"/>
          <p:cNvSpPr>
            <a:spLocks noChangeShapeType="1"/>
          </p:cNvSpPr>
          <p:nvPr/>
        </p:nvSpPr>
        <p:spPr bwMode="auto">
          <a:xfrm flipH="1">
            <a:off x="5562600" y="2971800"/>
            <a:ext cx="1143000" cy="1600200"/>
          </a:xfrm>
          <a:prstGeom prst="line">
            <a:avLst/>
          </a:prstGeom>
          <a:ln>
            <a:headEnd type="none" w="sm" len="sm"/>
            <a:tailEnd type="triangle" w="sm" len="sm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sp>
        <p:nvSpPr>
          <p:cNvPr id="704552" name="Rectangle 4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810000" y="1295400"/>
            <a:ext cx="2057400" cy="457200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pt-BR" sz="1600" b="1"/>
              <a:t>Demanda Consolidada</a:t>
            </a:r>
          </a:p>
        </p:txBody>
      </p:sp>
      <p:cxnSp>
        <p:nvCxnSpPr>
          <p:cNvPr id="704553" name="AutoShape 41"/>
          <p:cNvCxnSpPr>
            <a:cxnSpLocks noChangeShapeType="1"/>
            <a:stCxn id="704527" idx="3"/>
          </p:cNvCxnSpPr>
          <p:nvPr/>
        </p:nvCxnSpPr>
        <p:spPr bwMode="auto">
          <a:xfrm flipV="1">
            <a:off x="5257800" y="1905000"/>
            <a:ext cx="381000" cy="1295400"/>
          </a:xfrm>
          <a:prstGeom prst="bentConnector2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/>
        </p:spPr>
      </p:cxnSp>
      <p:cxnSp>
        <p:nvCxnSpPr>
          <p:cNvPr id="704556" name="AutoShape 44"/>
          <p:cNvCxnSpPr>
            <a:cxnSpLocks noChangeShapeType="1"/>
            <a:stCxn id="704552" idx="3"/>
            <a:endCxn id="704514" idx="1"/>
          </p:cNvCxnSpPr>
          <p:nvPr/>
        </p:nvCxnSpPr>
        <p:spPr bwMode="auto">
          <a:xfrm flipV="1">
            <a:off x="5867400" y="1142984"/>
            <a:ext cx="919178" cy="381016"/>
          </a:xfrm>
          <a:prstGeom prst="bentConnector3">
            <a:avLst>
              <a:gd name="adj1" fmla="val 50000"/>
            </a:avLst>
          </a:prstGeom>
          <a:ln>
            <a:headEnd/>
            <a:tailEnd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4557" name="AutoShape 45"/>
          <p:cNvCxnSpPr>
            <a:cxnSpLocks noChangeShapeType="1"/>
            <a:stCxn id="704552" idx="1"/>
            <a:endCxn id="704515" idx="3"/>
          </p:cNvCxnSpPr>
          <p:nvPr/>
        </p:nvCxnSpPr>
        <p:spPr bwMode="auto">
          <a:xfrm rot="10800000">
            <a:off x="2852710" y="1178704"/>
            <a:ext cx="957290" cy="345297"/>
          </a:xfrm>
          <a:prstGeom prst="bentConnector3">
            <a:avLst>
              <a:gd name="adj1" fmla="val 50000"/>
            </a:avLst>
          </a:prstGeom>
          <a:ln>
            <a:headEnd/>
            <a:tailEnd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rot="5400000" flipH="1" flipV="1">
            <a:off x="1654882" y="5841268"/>
            <a:ext cx="504850" cy="79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>
            <a:endCxn id="704518" idx="2"/>
          </p:cNvCxnSpPr>
          <p:nvPr/>
        </p:nvCxnSpPr>
        <p:spPr>
          <a:xfrm rot="16200000" flipV="1">
            <a:off x="1635731" y="3962737"/>
            <a:ext cx="442178" cy="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8" name="Rectangl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27584" y="5132040"/>
            <a:ext cx="2057400" cy="457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0" hangingPunct="0"/>
            <a:r>
              <a:rPr lang="pt-BR" sz="2000" b="1" dirty="0" smtClean="0">
                <a:solidFill>
                  <a:schemeClr val="bg1"/>
                </a:solidFill>
              </a:rPr>
              <a:t>B2B Fornecedor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2915816" y="4437112"/>
            <a:ext cx="817984" cy="494928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en-US" sz="2400" b="1"/>
          </a:p>
        </p:txBody>
      </p:sp>
      <p:cxnSp>
        <p:nvCxnSpPr>
          <p:cNvPr id="59" name="Conector de seta reta 58"/>
          <p:cNvCxnSpPr/>
          <p:nvPr/>
        </p:nvCxnSpPr>
        <p:spPr>
          <a:xfrm rot="16200000" flipV="1">
            <a:off x="1615143" y="4873689"/>
            <a:ext cx="442178" cy="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596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64" y="152826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4472C4"/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1225454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5"/>
          <p:cNvSpPr>
            <a:spLocks noGrp="1"/>
          </p:cNvSpPr>
          <p:nvPr>
            <p:ph type="title"/>
          </p:nvPr>
        </p:nvSpPr>
        <p:spPr>
          <a:xfrm>
            <a:off x="1513840" y="0"/>
            <a:ext cx="6380480" cy="1081088"/>
          </a:xfrm>
        </p:spPr>
        <p:txBody>
          <a:bodyPr/>
          <a:lstStyle/>
          <a:p>
            <a:pPr algn="ctr" eaLnBrk="1" hangingPunct="1"/>
            <a:r>
              <a:rPr lang="pt-BR" altLang="pt-BR" sz="2800" b="1" dirty="0" smtClean="0">
                <a:latin typeface="Times New Roman" pitchFamily="18" charset="0"/>
                <a:cs typeface="Times New Roman" pitchFamily="18" charset="0"/>
              </a:rPr>
              <a:t>SISTEMAS COM </a:t>
            </a:r>
            <a:br>
              <a:rPr lang="pt-BR" altLang="pt-BR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altLang="pt-BR" sz="2800" b="1" dirty="0" smtClean="0">
                <a:latin typeface="Times New Roman" pitchFamily="18" charset="0"/>
                <a:cs typeface="Times New Roman" pitchFamily="18" charset="0"/>
              </a:rPr>
              <a:t>ASSINATURA ÚNICA</a:t>
            </a:r>
          </a:p>
        </p:txBody>
      </p:sp>
      <p:pic>
        <p:nvPicPr>
          <p:cNvPr id="2" name="Picture 1" descr="partal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9" t="40413" r="29732" b="12078"/>
          <a:stretch/>
        </p:blipFill>
        <p:spPr>
          <a:xfrm>
            <a:off x="1662780" y="1714500"/>
            <a:ext cx="5580287" cy="4958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7809" y="902674"/>
            <a:ext cx="310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WWW.STI.INTRAER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55588"/>
            <a:ext cx="8240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"/>
          <a:stretch>
            <a:fillRect/>
          </a:stretch>
        </p:blipFill>
        <p:spPr bwMode="auto">
          <a:xfrm>
            <a:off x="71438" y="1223963"/>
            <a:ext cx="9021762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9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377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736983"/>
              </p:ext>
            </p:extLst>
          </p:nvPr>
        </p:nvGraphicFramePr>
        <p:xfrm>
          <a:off x="532448" y="1569582"/>
          <a:ext cx="7754557" cy="2592657"/>
        </p:xfrm>
        <a:graphic>
          <a:graphicData uri="http://schemas.openxmlformats.org/drawingml/2006/table">
            <a:tbl>
              <a:tblPr/>
              <a:tblGrid>
                <a:gridCol w="371851"/>
                <a:gridCol w="549499"/>
                <a:gridCol w="5634738"/>
                <a:gridCol w="1198469"/>
              </a:tblGrid>
              <a:tr h="40351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ALTERAÇÕES NO MODULO AQUISIÇÃO PARA SE ADEQUAR A SEFA/AUDITORIA - ATA 001/2015</a:t>
                      </a:r>
                    </a:p>
                  </a:txBody>
                  <a:tcPr marL="9665" marR="9665" marT="96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Cronograma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 gerar requisição nova, nos GAPs estabelecer uma nova lista dos tipos pra facilitar o entendimento: 1-Material Cadastrado Comum - Pregão, 2-Material Não Cadastrado Comum - Pregão, 3-Material Não Comum – Tomada de Preço ou Concorrência, 4-Serviço Comum - Pregão, 5-Serviço Engenharia - Tomada de Preço ou Concorrência, 6-Serviço Obras - Tomada de Preço ou Concorrência.  Mostrar Nacionalização somente para o CELOG.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Criar Aba e Campo Justificativa de Aquisição na Requisição. Caso a Justificativa seja Inexigibilidade, incluir Justificativa de Preço e Justificativa de Empresa.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Inibir campo Status enquanto insere dados da 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Inibir campo Item de NSN da requisição de material não listado/cadastrado.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96131"/>
              </p:ext>
            </p:extLst>
          </p:nvPr>
        </p:nvGraphicFramePr>
        <p:xfrm>
          <a:off x="532448" y="4436898"/>
          <a:ext cx="7886700" cy="2421102"/>
        </p:xfrm>
        <a:graphic>
          <a:graphicData uri="http://schemas.openxmlformats.org/drawingml/2006/table">
            <a:tbl>
              <a:tblPr/>
              <a:tblGrid>
                <a:gridCol w="314130"/>
                <a:gridCol w="739363"/>
                <a:gridCol w="5634738"/>
                <a:gridCol w="1198469"/>
              </a:tblGrid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GERAL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Verificar possibilidade de webservice junto ao SIGADAER para a geração do NUP, de acordo com as necessidades de cada OM.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30/10/2016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GERAL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Login Único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GERAL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Empenho pelas UG Creds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GERAL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Controles de Faturas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Pronto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REQUISIÇÃO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Verificar possibilidade de mais de um ganhador para uma requisição. Ver requisição de Lote, onde a licitação trata como um só item varios PNs, que só podem ser cotados juntos, por problemas de compatibilidade entre as diversas peças.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30/10/2016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51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Criar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atividade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'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Verificação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CADTEC'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geração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empenho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integrada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após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homologação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30/10/2016</a:t>
                      </a:r>
                    </a:p>
                  </a:txBody>
                  <a:tcPr marL="9665" marR="9665" marT="9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Tarefas</a:t>
            </a:r>
            <a:r>
              <a:rPr lang="en-US" b="1" dirty="0" smtClean="0"/>
              <a:t> da SEFA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231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91" y="268288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79388" y="2565400"/>
            <a:ext cx="8445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500" b="1" dirty="0">
                <a:solidFill>
                  <a:srgbClr val="000000"/>
                </a:solidFill>
                <a:latin typeface="Arial" charset="0"/>
              </a:rPr>
              <a:t>Apresentar as melhorias no modulo Aquisição, que agrega valor para o usuário, para utilização na obtenção de materiais ou serviços.</a:t>
            </a:r>
          </a:p>
        </p:txBody>
      </p:sp>
    </p:spTree>
    <p:extLst>
      <p:ext uri="{BB962C8B-B14F-4D97-AF65-F5344CB8AC3E}">
        <p14:creationId xmlns:p14="http://schemas.microsoft.com/office/powerpoint/2010/main" val="87550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1" y="229801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4472C4"/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4472C4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41923618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2592388"/>
            <a:ext cx="568642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319398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800" b="1" dirty="0">
                <a:solidFill>
                  <a:srgbClr val="464646"/>
                </a:solidFill>
              </a:rPr>
              <a:t>I</a:t>
            </a: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mportação de Notas de Crédito – SIAFI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4975" r="5038" b="9984"/>
          <a:stretch>
            <a:fillRect/>
          </a:stretch>
        </p:blipFill>
        <p:spPr bwMode="auto">
          <a:xfrm>
            <a:off x="122238" y="1270000"/>
            <a:ext cx="3217862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03" t="14975" r="5038" b="9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871663" y="3563938"/>
            <a:ext cx="10080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>
                <a:solidFill>
                  <a:srgbClr val="000000"/>
                </a:solidFill>
              </a:rPr>
              <a:t>SILOMS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836738" y="1404938"/>
            <a:ext cx="6127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SIAFI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60363" y="1708150"/>
            <a:ext cx="10795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DW_Inges</a:t>
            </a:r>
          </a:p>
        </p:txBody>
      </p:sp>
    </p:spTree>
    <p:extLst>
      <p:ext uri="{BB962C8B-B14F-4D97-AF65-F5344CB8AC3E}">
        <p14:creationId xmlns:p14="http://schemas.microsoft.com/office/powerpoint/2010/main" val="36898630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185216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800" b="1" dirty="0">
                <a:solidFill>
                  <a:srgbClr val="464646"/>
                </a:solidFill>
              </a:rPr>
              <a:t>Distribuição de Crédito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008063"/>
            <a:ext cx="6048375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7950" y="2052638"/>
            <a:ext cx="27352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>
                <a:solidFill>
                  <a:srgbClr val="000000"/>
                </a:solidFill>
                <a:latin typeface="Arial" charset="0"/>
              </a:rPr>
              <a:t>Mais agilidade no processo com a retirada da figura do cadastrador de crédito.</a:t>
            </a:r>
          </a:p>
        </p:txBody>
      </p:sp>
    </p:spTree>
    <p:extLst>
      <p:ext uri="{BB962C8B-B14F-4D97-AF65-F5344CB8AC3E}">
        <p14:creationId xmlns:p14="http://schemas.microsoft.com/office/powerpoint/2010/main" val="39926856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32238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Distribuição de Crédito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201738"/>
            <a:ext cx="8351837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59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19" y="268288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4472C4"/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2061765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303143" y="-57731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Calendário de Aquisição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1" y="3087188"/>
            <a:ext cx="84359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231386" y="755650"/>
            <a:ext cx="6618697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 Apoiadora cria no sistema uma relação com itens a serem comprados e encaminha para as unidades apoiadas inserirem a quantidade de materiais necessária.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Após o fim do processo uma requisição consolidada (requisição mãe) é gerada com o total somando as quantidades das apoiadas.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Então esta requisição é utilizada para um processo de RP.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120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226181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Calendário de Aquisição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46828" y="792163"/>
            <a:ext cx="623389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Na confecção do Calendário é feito a inserção de Itens e das unidades apoiadas participantes.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 aprovação do calendário é feita pelo Gestor de Licitações.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50002" b="40038"/>
          <a:stretch>
            <a:fillRect/>
          </a:stretch>
        </p:blipFill>
        <p:spPr bwMode="auto">
          <a:xfrm>
            <a:off x="3495675" y="3305175"/>
            <a:ext cx="55753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50002" b="400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45000" b="35030"/>
          <a:stretch>
            <a:fillRect/>
          </a:stretch>
        </p:blipFill>
        <p:spPr bwMode="auto">
          <a:xfrm>
            <a:off x="11113" y="1944688"/>
            <a:ext cx="5029200" cy="30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45000" b="350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27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726431" y="-11546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Calendário de Aquisição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12145" y="792163"/>
            <a:ext cx="6464775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Após a aprovação pelo GL as unidades participantes inserem as quantidades necessárias e geram o Termo de Oficialização de Participação.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9999" b="45035"/>
          <a:stretch>
            <a:fillRect/>
          </a:stretch>
        </p:blipFill>
        <p:spPr bwMode="auto">
          <a:xfrm>
            <a:off x="148399" y="1874532"/>
            <a:ext cx="8229600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9999" b="45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34999" b="50043"/>
          <a:stretch>
            <a:fillRect/>
          </a:stretch>
        </p:blipFill>
        <p:spPr bwMode="auto">
          <a:xfrm>
            <a:off x="306578" y="4546600"/>
            <a:ext cx="59436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34999" b="500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32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005" r="25000" b="5244"/>
          <a:stretch>
            <a:fillRect/>
          </a:stretch>
        </p:blipFill>
        <p:spPr bwMode="auto">
          <a:xfrm>
            <a:off x="1406525" y="863600"/>
            <a:ext cx="680085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000" t="10005" r="25000" b="52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880355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Calendário de Aquisição</a:t>
            </a:r>
          </a:p>
        </p:txBody>
      </p:sp>
    </p:spTree>
    <p:extLst>
      <p:ext uri="{BB962C8B-B14F-4D97-AF65-F5344CB8AC3E}">
        <p14:creationId xmlns:p14="http://schemas.microsoft.com/office/powerpoint/2010/main" val="41668908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514786" y="-76976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Calendário de Aquisição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54424" y="792163"/>
            <a:ext cx="652249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Vencido o tempo para participação o calendário é consolidado com os pedidos das Apoiadas e geram-se as requisições mães para o processo de RP.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4997" b="50043"/>
          <a:stretch>
            <a:fillRect/>
          </a:stretch>
        </p:blipFill>
        <p:spPr bwMode="auto">
          <a:xfrm>
            <a:off x="241300" y="4240213"/>
            <a:ext cx="86868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4997" b="500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50002" b="55048"/>
          <a:stretch>
            <a:fillRect/>
          </a:stretch>
        </p:blipFill>
        <p:spPr bwMode="auto">
          <a:xfrm>
            <a:off x="1511300" y="1607520"/>
            <a:ext cx="6119813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50002" b="550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9568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54" y="249044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2. Importação</a:t>
            </a:r>
            <a:r>
              <a:rPr lang="pt-BR" sz="2000" b="1" dirty="0">
                <a:solidFill>
                  <a:srgbClr val="1FAECD"/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2045410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0" y="249045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accent5"/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15872049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0544" y="0"/>
            <a:ext cx="5934040" cy="1431234"/>
          </a:xfrm>
        </p:spPr>
        <p:txBody>
          <a:bodyPr/>
          <a:lstStyle/>
          <a:p>
            <a:pPr algn="l"/>
            <a:r>
              <a:rPr lang="pt-BR" dirty="0" smtClean="0"/>
              <a:t>Objetivo de SIGAD</a:t>
            </a:r>
            <a:endParaRPr lang="pt-BR" dirty="0"/>
          </a:p>
        </p:txBody>
      </p:sp>
      <p:pic>
        <p:nvPicPr>
          <p:cNvPr id="2050" name="Picture 2" descr="Resultado de imagem para fa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11417" r="8810" b="11186"/>
          <a:stretch/>
        </p:blipFill>
        <p:spPr bwMode="auto">
          <a:xfrm>
            <a:off x="7580246" y="209788"/>
            <a:ext cx="1258956" cy="11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2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/>
              <a:t>Novo </a:t>
            </a:r>
            <a:r>
              <a:rPr lang="pt-BR" sz="4000" b="1" dirty="0" smtClean="0"/>
              <a:t>Gerenciamento Arquivos</a:t>
            </a:r>
            <a:endParaRPr lang="pt-BR" sz="4000" b="1" dirty="0"/>
          </a:p>
        </p:txBody>
      </p:sp>
      <p:pic>
        <p:nvPicPr>
          <p:cNvPr id="7" name="Picture 2" descr="http://www.filedoc.eu/Cache/binImagens/esquema_entradaSaida-1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1157408"/>
            <a:ext cx="8366034" cy="56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826759" y="3591695"/>
            <a:ext cx="183425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Gerenciamento</a:t>
            </a:r>
          </a:p>
          <a:p>
            <a:pPr algn="ctr"/>
            <a:r>
              <a:rPr lang="pt-BR" sz="2000" b="1" dirty="0" smtClean="0"/>
              <a:t>Documento</a:t>
            </a:r>
          </a:p>
          <a:p>
            <a:pPr algn="ctr"/>
            <a:r>
              <a:rPr lang="pt-BR" sz="2000" b="1" dirty="0" smtClean="0"/>
              <a:t>Digital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24216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072258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Assinatura Digital - Testes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41126" y="1525670"/>
            <a:ext cx="63357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Assinar documentos como Oficialização de Participação, Requisição, PAM/</a:t>
            </a:r>
            <a:r>
              <a:rPr lang="pt-BR" sz="16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pt-BR" sz="16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Empenhos</a:t>
            </a:r>
            <a:r>
              <a:rPr lang="pt-BR" sz="16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pt-BR" sz="1600" dirty="0" err="1">
                <a:solidFill>
                  <a:srgbClr val="000000"/>
                </a:solidFill>
                <a:latin typeface="Arial" charset="0"/>
              </a:rPr>
              <a:t>etc</a:t>
            </a:r>
            <a:r>
              <a:rPr lang="pt-BR" sz="1600" dirty="0">
                <a:solidFill>
                  <a:srgbClr val="000000"/>
                </a:solidFill>
                <a:latin typeface="Arial" charset="0"/>
              </a:rPr>
              <a:t>, poderão ser assinados digitalmente no Módulo de Aquisição.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431800"/>
            <a:ext cx="224155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220913"/>
            <a:ext cx="22415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5064125"/>
            <a:ext cx="224155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697288"/>
            <a:ext cx="22288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20016"/>
          <a:stretch>
            <a:fillRect/>
          </a:stretch>
        </p:blipFill>
        <p:spPr bwMode="auto">
          <a:xfrm>
            <a:off x="241300" y="2492375"/>
            <a:ext cx="6383338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b="20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7018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649470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Assinatura Digital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73664" y="792163"/>
            <a:ext cx="667641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Ao aprovar o empenho, por exemplo, o documento será criado em PDF e assinado digitalmente.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r="20047" b="5000"/>
          <a:stretch>
            <a:fillRect/>
          </a:stretch>
        </p:blipFill>
        <p:spPr bwMode="auto">
          <a:xfrm>
            <a:off x="860425" y="1439863"/>
            <a:ext cx="7346950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88" r="20047" b="50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435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89" y="152826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accent5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2751128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226181" y="-57731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Validação da Requisição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43030" y="792163"/>
            <a:ext cx="640705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A validação da requisição para ser inserida no PAM/</a:t>
            </a:r>
            <a:r>
              <a:rPr lang="pt-BR" sz="16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pt-BR" sz="1600" dirty="0">
                <a:solidFill>
                  <a:srgbClr val="000000"/>
                </a:solidFill>
                <a:latin typeface="Arial" charset="0"/>
              </a:rPr>
              <a:t> foi redefinida seguindo o seguinte processo: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5013" r="54999" b="15013"/>
          <a:stretch>
            <a:fillRect/>
          </a:stretch>
        </p:blipFill>
        <p:spPr bwMode="auto">
          <a:xfrm>
            <a:off x="1655763" y="1339427"/>
            <a:ext cx="5759450" cy="563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7" t="15013" r="54999" b="150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687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37826" y="-21168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Validação da Requisição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264662" y="695944"/>
            <a:ext cx="842327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dirty="0">
                <a:solidFill>
                  <a:srgbClr val="000000"/>
                </a:solidFill>
                <a:latin typeface="Arial" charset="0"/>
              </a:rPr>
              <a:t>Inserção de Pesquisa de Preço na confecção da Requisição.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9999" b="45035"/>
          <a:stretch>
            <a:fillRect/>
          </a:stretch>
        </p:blipFill>
        <p:spPr bwMode="auto">
          <a:xfrm>
            <a:off x="287338" y="1152525"/>
            <a:ext cx="8229600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9999" b="45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1438" y="3652838"/>
            <a:ext cx="8809037" cy="25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spcBef>
                <a:spcPts val="400"/>
              </a:spcBef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  <a:latin typeface="Arial" charset="0"/>
              </a:rPr>
              <a:t>O procedimento de Validação de uma Requisição deverá atender aos seguintes requisitos:</a:t>
            </a:r>
          </a:p>
          <a:p>
            <a:pPr>
              <a:spcBef>
                <a:spcPts val="400"/>
              </a:spcBef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  <a:latin typeface="Arial" charset="0"/>
              </a:rPr>
              <a:t>    1. O campo justificativa da requisição é obrigatório.</a:t>
            </a:r>
          </a:p>
          <a:p>
            <a:pPr>
              <a:spcBef>
                <a:spcPts val="400"/>
              </a:spcBef>
              <a:buClrTx/>
              <a:buFontTx/>
              <a:buNone/>
            </a:pPr>
            <a:endParaRPr lang="pt-BR" sz="14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400"/>
              </a:spcBef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  <a:latin typeface="Arial" charset="0"/>
              </a:rPr>
              <a:t>    2. Caso a modalidade da requisição seja Inexigibilidade, a justificativa do fornecedor é obrigatória.</a:t>
            </a:r>
          </a:p>
          <a:p>
            <a:pPr>
              <a:spcBef>
                <a:spcPts val="400"/>
              </a:spcBef>
              <a:buClrTx/>
              <a:buFontTx/>
              <a:buNone/>
            </a:pPr>
            <a:endParaRPr lang="pt-BR" sz="14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400"/>
              </a:spcBef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  <a:latin typeface="Arial" charset="0"/>
              </a:rPr>
              <a:t>    3. A pesquisa de preço será usada para calcular o valor da requisição sendo preenchida com o valor médio dos valores inseridos na pesquisa de preço.</a:t>
            </a:r>
          </a:p>
          <a:p>
            <a:pPr>
              <a:spcBef>
                <a:spcPts val="400"/>
              </a:spcBef>
              <a:buClrTx/>
              <a:buFontTx/>
              <a:buNone/>
            </a:pPr>
            <a:endParaRPr lang="pt-BR" sz="14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400"/>
              </a:spcBef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    </a:t>
            </a:r>
            <a:r>
              <a:rPr lang="pt-BR" sz="1400">
                <a:solidFill>
                  <a:srgbClr val="000000"/>
                </a:solidFill>
                <a:latin typeface="Arial" charset="0"/>
              </a:rPr>
              <a:t>4. Nos caso em que obtiver menos de 3 pesquisas de preço na requisição será obrigatório o  preenchimento da justificativa de pesquisa de preço.</a:t>
            </a:r>
          </a:p>
        </p:txBody>
      </p:sp>
    </p:spTree>
    <p:extLst>
      <p:ext uri="{BB962C8B-B14F-4D97-AF65-F5344CB8AC3E}">
        <p14:creationId xmlns:p14="http://schemas.microsoft.com/office/powerpoint/2010/main" val="41525828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2091999" y="-307904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Validação da Requisição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41625" y="695944"/>
            <a:ext cx="654694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No fim do processo será gerado o documento de Solicitação de Aquisição de Material e Serviço para ser anexado no processo.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10005" r="27559" b="10005"/>
          <a:stretch>
            <a:fillRect/>
          </a:stretch>
        </p:blipFill>
        <p:spPr bwMode="auto">
          <a:xfrm>
            <a:off x="1741488" y="1295400"/>
            <a:ext cx="55610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122" t="10005" r="27559" b="100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485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Validaç</a:t>
            </a:r>
            <a:r>
              <a:rPr lang="en-US" dirty="0" err="1" smtClean="0"/>
              <a:t>ão</a:t>
            </a:r>
            <a:r>
              <a:rPr lang="en-US" dirty="0" smtClean="0"/>
              <a:t> de </a:t>
            </a:r>
            <a:r>
              <a:rPr lang="en-US" dirty="0" err="1" smtClean="0"/>
              <a:t>Requisição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PAM/S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criado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</a:t>
            </a:r>
            <a:r>
              <a:rPr lang="en-US" dirty="0" err="1" smtClean="0"/>
              <a:t>Apoiadora</a:t>
            </a:r>
            <a:endParaRPr lang="en-US" dirty="0" smtClean="0"/>
          </a:p>
          <a:p>
            <a:r>
              <a:rPr lang="en-US" dirty="0" smtClean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assinatura</a:t>
            </a:r>
            <a:r>
              <a:rPr lang="en-US" dirty="0"/>
              <a:t> </a:t>
            </a:r>
            <a:r>
              <a:rPr lang="en-US" dirty="0" err="1"/>
              <a:t>seguirá</a:t>
            </a:r>
            <a:r>
              <a:rPr lang="en-US" dirty="0"/>
              <a:t> a </a:t>
            </a:r>
            <a:r>
              <a:rPr lang="en-US" dirty="0" err="1"/>
              <a:t>seguinte</a:t>
            </a:r>
            <a:r>
              <a:rPr lang="en-US" dirty="0"/>
              <a:t> </a:t>
            </a:r>
            <a:r>
              <a:rPr lang="en-US" dirty="0" err="1"/>
              <a:t>ordem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/>
              <a:t>o </a:t>
            </a:r>
            <a:r>
              <a:rPr lang="en-US" dirty="0" err="1"/>
              <a:t>chefe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criou</a:t>
            </a:r>
            <a:r>
              <a:rPr lang="en-US" dirty="0"/>
              <a:t> o PAM/S, </a:t>
            </a:r>
            <a:endParaRPr lang="en-US" dirty="0" smtClean="0"/>
          </a:p>
          <a:p>
            <a:pPr lvl="1"/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/>
              <a:t>o </a:t>
            </a:r>
            <a:r>
              <a:rPr lang="en-US" dirty="0" err="1"/>
              <a:t>Ordenador</a:t>
            </a:r>
            <a:r>
              <a:rPr lang="en-US" dirty="0"/>
              <a:t> de </a:t>
            </a:r>
            <a:r>
              <a:rPr lang="en-US" dirty="0" err="1"/>
              <a:t>Despesas</a:t>
            </a:r>
            <a:r>
              <a:rPr lang="en-US" dirty="0"/>
              <a:t> e </a:t>
            </a:r>
            <a:endParaRPr lang="en-US" dirty="0" smtClean="0"/>
          </a:p>
          <a:p>
            <a:pPr lvl="1"/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/>
              <a:t>último</a:t>
            </a:r>
            <a:r>
              <a:rPr lang="en-US" dirty="0"/>
              <a:t> o ACI.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9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12921"/>
            <a:ext cx="7886700" cy="1325563"/>
          </a:xfrm>
        </p:spPr>
        <p:txBody>
          <a:bodyPr/>
          <a:lstStyle/>
          <a:p>
            <a:r>
              <a:rPr lang="pt-BR" dirty="0" smtClean="0"/>
              <a:t>Infraestrutura </a:t>
            </a:r>
            <a:r>
              <a:rPr lang="pt-BR" dirty="0" smtClean="0">
                <a:sym typeface="Wingdings"/>
              </a:rPr>
              <a:t>Sistemas</a:t>
            </a:r>
            <a:endParaRPr lang="pt-BR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7" y="1693619"/>
            <a:ext cx="844867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27" y="0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4472C4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dirty="0">
                <a:solidFill>
                  <a:srgbClr val="D9D9D9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dirty="0">
                <a:solidFill>
                  <a:srgbClr val="D9D9D9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3552789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-110" b="15013"/>
          <a:stretch>
            <a:fillRect/>
          </a:stretch>
        </p:blipFill>
        <p:spPr bwMode="auto">
          <a:xfrm>
            <a:off x="360363" y="2699420"/>
            <a:ext cx="842327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-110" b="150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18449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>
                <a:solidFill>
                  <a:srgbClr val="464646"/>
                </a:solidFill>
                <a:latin typeface="Arial" charset="0"/>
                <a:cs typeface="Arial" charset="0"/>
              </a:rPr>
              <a:t>Importação de Ordens Bancárias – SIAFI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81512" y="1008063"/>
            <a:ext cx="6445534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O processo inicia com a geração do CPR no SILOMS, após o faturamento (Alocação de Recurso) da Nota Fiscal.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Gera-se uma NP e depois encaminha-se para o SIAFI via Webservice ou arquivo.</a:t>
            </a:r>
          </a:p>
        </p:txBody>
      </p:sp>
    </p:spTree>
    <p:extLst>
      <p:ext uri="{BB962C8B-B14F-4D97-AF65-F5344CB8AC3E}">
        <p14:creationId xmlns:p14="http://schemas.microsoft.com/office/powerpoint/2010/main" val="23500271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39999" b="20016"/>
          <a:stretch>
            <a:fillRect/>
          </a:stretch>
        </p:blipFill>
        <p:spPr bwMode="auto">
          <a:xfrm>
            <a:off x="3514725" y="2879725"/>
            <a:ext cx="5486400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39999" b="20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149219" y="-1484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Importação de Ordens Bancárias – SIAFI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4975" r="5038" b="9984"/>
          <a:stretch>
            <a:fillRect/>
          </a:stretch>
        </p:blipFill>
        <p:spPr bwMode="auto">
          <a:xfrm>
            <a:off x="166688" y="771525"/>
            <a:ext cx="3217862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03" t="14975" r="5038" b="9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871663" y="3016250"/>
            <a:ext cx="10080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>
                <a:solidFill>
                  <a:srgbClr val="000000"/>
                </a:solidFill>
              </a:rPr>
              <a:t>SILOMS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835150" y="936625"/>
            <a:ext cx="6127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SIAFI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31800" y="1152525"/>
            <a:ext cx="10795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DW_Inges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477515" y="1408236"/>
            <a:ext cx="5183188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b="1" dirty="0">
                <a:solidFill>
                  <a:srgbClr val="000000"/>
                </a:solidFill>
                <a:latin typeface="Arial" charset="0"/>
              </a:rPr>
              <a:t>Gerando a NP no SILOMS e enviando para o SIAFI, o Aquisição é atualizado quando a OB é gerada.</a:t>
            </a:r>
          </a:p>
          <a:p>
            <a:pPr algn="just">
              <a:buClrTx/>
              <a:buFontTx/>
              <a:buNone/>
            </a:pPr>
            <a:endParaRPr lang="pt-BR" b="1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b="1" dirty="0">
                <a:solidFill>
                  <a:srgbClr val="000000"/>
                </a:solidFill>
                <a:latin typeface="Arial" charset="0"/>
              </a:rPr>
              <a:t>Problema: NP gerada primeiro no SIAFI.</a:t>
            </a:r>
          </a:p>
        </p:txBody>
      </p:sp>
    </p:spTree>
    <p:extLst>
      <p:ext uri="{BB962C8B-B14F-4D97-AF65-F5344CB8AC3E}">
        <p14:creationId xmlns:p14="http://schemas.microsoft.com/office/powerpoint/2010/main" val="24781207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283902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Importação de Ordens Bancárias – SIAFI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34027" y="1196551"/>
            <a:ext cx="496922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b="1" dirty="0">
                <a:solidFill>
                  <a:srgbClr val="000000"/>
                </a:solidFill>
                <a:latin typeface="Arial" charset="0"/>
              </a:rPr>
              <a:t>Relatório para controle de Notas Fiscais.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r="39999" b="45035"/>
          <a:stretch>
            <a:fillRect/>
          </a:stretch>
        </p:blipFill>
        <p:spPr bwMode="auto">
          <a:xfrm>
            <a:off x="249238" y="2008188"/>
            <a:ext cx="8607425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005" r="39999" b="45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773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46" y="249044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D9D9D9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accent5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D9D9D9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974692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459788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79388" y="2205038"/>
            <a:ext cx="2879725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>
                <a:solidFill>
                  <a:srgbClr val="000000"/>
                </a:solidFill>
              </a:rPr>
              <a:t>Esta tela permite gerenciar os “Contratos” através da: consulta, inclusão, consulta e/ou da alteração dos dados. Os dados poderão ser exportados para uma planilha Excel e/ou impressos pelo </a:t>
            </a:r>
            <a:r>
              <a:rPr lang="pt-BR" sz="1600" b="1">
                <a:solidFill>
                  <a:srgbClr val="000000"/>
                </a:solidFill>
              </a:rPr>
              <a:t>"Relatório Controle de Contratos"</a:t>
            </a:r>
            <a:r>
              <a:rPr lang="pt-BR" sz="1600">
                <a:solidFill>
                  <a:srgbClr val="000000"/>
                </a:solidFill>
              </a:rPr>
              <a:t>;</a:t>
            </a:r>
          </a:p>
          <a:p>
            <a:pPr algn="just">
              <a:buClrTx/>
              <a:buFontTx/>
              <a:buNone/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2738"/>
            <a:ext cx="57721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399345" y="-206145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</p:spTree>
    <p:extLst>
      <p:ext uri="{BB962C8B-B14F-4D97-AF65-F5344CB8AC3E}">
        <p14:creationId xmlns:p14="http://schemas.microsoft.com/office/powerpoint/2010/main" val="16657796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34999" b="20016"/>
          <a:stretch>
            <a:fillRect/>
          </a:stretch>
        </p:blipFill>
        <p:spPr bwMode="auto">
          <a:xfrm>
            <a:off x="287338" y="1368425"/>
            <a:ext cx="8423275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34999" b="20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784152" y="-250172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50626" y="566773"/>
            <a:ext cx="648401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dirty="0">
                <a:solidFill>
                  <a:srgbClr val="000000"/>
                </a:solidFill>
                <a:latin typeface="Arial" charset="0"/>
              </a:rPr>
              <a:t>A tela de Gerenciamento reuni dados do Contrato, Cronograma Físico-financeiro, Aditivos, Garantias, Empenhos, Faturas e relatórios.</a:t>
            </a:r>
          </a:p>
          <a:p>
            <a:pPr algn="just">
              <a:buClrTx/>
              <a:buFontTx/>
              <a:buNone/>
            </a:pPr>
            <a:endParaRPr lang="pt-BR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41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264661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34999" b="20016"/>
          <a:stretch>
            <a:fillRect/>
          </a:stretch>
        </p:blipFill>
        <p:spPr bwMode="auto">
          <a:xfrm>
            <a:off x="360363" y="871538"/>
            <a:ext cx="8423275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34999" b="20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222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534028" y="-57731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34999" b="20016"/>
          <a:stretch>
            <a:fillRect/>
          </a:stretch>
        </p:blipFill>
        <p:spPr bwMode="auto">
          <a:xfrm>
            <a:off x="144463" y="863600"/>
            <a:ext cx="888047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r="34999" b="20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580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630230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0005"/>
          <a:stretch>
            <a:fillRect/>
          </a:stretch>
        </p:blipFill>
        <p:spPr bwMode="auto">
          <a:xfrm>
            <a:off x="20638" y="2028825"/>
            <a:ext cx="914400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6" b="100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78032" y="1008063"/>
            <a:ext cx="8604250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2000" dirty="0">
                <a:solidFill>
                  <a:srgbClr val="000000"/>
                </a:solidFill>
                <a:latin typeface="Arial" charset="0"/>
              </a:rPr>
              <a:t>Relatório de Prestação de Contas</a:t>
            </a:r>
          </a:p>
          <a:p>
            <a:pPr algn="just">
              <a:buClrTx/>
              <a:buFontTx/>
              <a:buNone/>
            </a:pPr>
            <a:r>
              <a:rPr lang="pt-BR" sz="2000" dirty="0">
                <a:solidFill>
                  <a:srgbClr val="000000"/>
                </a:solidFill>
                <a:latin typeface="Arial" charset="0"/>
              </a:rPr>
              <a:t>Anexo JJ, LL, MM e SS</a:t>
            </a:r>
          </a:p>
          <a:p>
            <a:pPr algn="just">
              <a:buClrTx/>
              <a:buFontTx/>
              <a:buNone/>
            </a:pPr>
            <a:endParaRPr lang="pt-BR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73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68992" y="2840173"/>
            <a:ext cx="1569313" cy="2326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Sistemas Corporativos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22135" y="2868087"/>
            <a:ext cx="1585572" cy="232613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Coordenação de Elos de 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517769" y="2840174"/>
            <a:ext cx="1626231" cy="23261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Apoio de TI em Exercícios Militares e Grandes Eventos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956633" y="2854130"/>
            <a:ext cx="1520526" cy="232613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Intraer II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3787221" y="2882043"/>
            <a:ext cx="1536784" cy="232613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Data Center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5" name="Título 5"/>
          <p:cNvSpPr txBox="1">
            <a:spLocks/>
          </p:cNvSpPr>
          <p:nvPr/>
        </p:nvSpPr>
        <p:spPr bwMode="auto">
          <a:xfrm>
            <a:off x="1436066" y="176240"/>
            <a:ext cx="6400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pt-BR" alt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CADEIA DE VALORES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59044631"/>
              </p:ext>
            </p:extLst>
          </p:nvPr>
        </p:nvGraphicFramePr>
        <p:xfrm>
          <a:off x="131887" y="2118947"/>
          <a:ext cx="8904144" cy="633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7688884"/>
      </p:ext>
    </p:extLst>
  </p:cSld>
  <p:clrMapOvr>
    <a:masterClrMapping/>
  </p:clrMapOvr>
  <p:transition xmlns:p14="http://schemas.microsoft.com/office/powerpoint/2010/main" spd="slow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726432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481830" y="1027307"/>
            <a:ext cx="86042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Relatório de Garantias Contratuais</a:t>
            </a:r>
          </a:p>
          <a:p>
            <a:pPr algn="just">
              <a:buClrTx/>
              <a:buFontTx/>
              <a:buNone/>
            </a:pPr>
            <a:endParaRPr lang="pt-BR" sz="1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t="10005" r="18109" b="5244"/>
          <a:stretch>
            <a:fillRect/>
          </a:stretch>
        </p:blipFill>
        <p:spPr bwMode="auto">
          <a:xfrm>
            <a:off x="792163" y="1336675"/>
            <a:ext cx="7199312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968" t="10005" r="18109" b="52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4961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437825" y="-148414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</a:rPr>
              <a:t>Gerenciamento de Contratos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347147" y="1008063"/>
            <a:ext cx="86042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Relatório </a:t>
            </a:r>
            <a:r>
              <a:rPr lang="pt-BR" sz="1600" b="1" dirty="0" smtClean="0">
                <a:solidFill>
                  <a:srgbClr val="000000"/>
                </a:solidFill>
                <a:latin typeface="Arial" charset="0"/>
              </a:rPr>
              <a:t>do Fiscal do Contratuais</a:t>
            </a:r>
            <a:endParaRPr lang="pt-BR" sz="1600" b="1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endParaRPr lang="pt-BR" sz="1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10777" r="33267" b="10005"/>
          <a:stretch>
            <a:fillRect/>
          </a:stretch>
        </p:blipFill>
        <p:spPr bwMode="auto">
          <a:xfrm>
            <a:off x="2592388" y="1422400"/>
            <a:ext cx="475138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96" t="10777" r="33267" b="100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742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176652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2. Importação 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3. Calendário de Aquisição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chemeClr val="accent5"/>
                </a:solidFill>
                <a:latin typeface="Arial" charset="0"/>
              </a:rPr>
              <a:t>8. Implementações Futuras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27" y="268288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6770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495547" y="0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Implementações</a:t>
            </a:r>
            <a:r>
              <a:rPr lang="pt-BR" sz="2800" b="1" dirty="0">
                <a:solidFill>
                  <a:srgbClr val="464646"/>
                </a:solidFill>
                <a:latin typeface="Lucida Console" charset="0"/>
                <a:cs typeface="Arial" charset="0"/>
              </a:rPr>
              <a:t> </a:t>
            </a:r>
            <a:r>
              <a:rPr lang="pt-BR" sz="2500" b="1" dirty="0">
                <a:solidFill>
                  <a:srgbClr val="464646"/>
                </a:solidFill>
                <a:latin typeface="Arial" charset="0"/>
                <a:cs typeface="Arial" charset="0"/>
              </a:rPr>
              <a:t>Futuras</a:t>
            </a:r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79604" y="1554402"/>
            <a:ext cx="8423275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Integração com SIASG/</a:t>
            </a:r>
            <a:r>
              <a:rPr lang="pt-BR" sz="1600" b="1" dirty="0" err="1">
                <a:solidFill>
                  <a:srgbClr val="000000"/>
                </a:solidFill>
                <a:latin typeface="Arial" charset="0"/>
              </a:rPr>
              <a:t>Compras.net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Envio de PAG;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Resultado de Licitação;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Empenho;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Contratos.</a:t>
            </a:r>
          </a:p>
          <a:p>
            <a:pPr algn="just">
              <a:buClrTx/>
              <a:buFontTx/>
              <a:buNone/>
            </a:pPr>
            <a:endParaRPr lang="pt-BR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60363" y="4176713"/>
            <a:ext cx="8423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buClrTx/>
              <a:buFontTx/>
              <a:buNone/>
            </a:pPr>
            <a:endParaRPr lang="pt-BR" sz="160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r>
              <a:rPr lang="pt-BR" sz="1600" b="1">
                <a:solidFill>
                  <a:srgbClr val="000000"/>
                </a:solidFill>
                <a:latin typeface="Arial" charset="0"/>
              </a:rPr>
              <a:t>Integração com CadTec: </a:t>
            </a:r>
            <a:r>
              <a:rPr lang="pt-BR" sz="1600">
                <a:solidFill>
                  <a:srgbClr val="000000"/>
                </a:solidFill>
                <a:latin typeface="Arial" charset="0"/>
              </a:rPr>
              <a:t>Informações de materiais e fornecedores</a:t>
            </a:r>
          </a:p>
          <a:p>
            <a:pPr algn="just">
              <a:buClrTx/>
              <a:buFontTx/>
              <a:buNone/>
            </a:pPr>
            <a:endParaRPr lang="pt-BR" sz="1600">
              <a:solidFill>
                <a:srgbClr val="000000"/>
              </a:solidFill>
              <a:latin typeface="Arial" charset="0"/>
            </a:endParaRPr>
          </a:p>
          <a:p>
            <a:pPr algn="just">
              <a:buClrTx/>
              <a:buFontTx/>
              <a:buNone/>
            </a:pPr>
            <a:endParaRPr lang="pt-BR" sz="16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4975" r="5038" b="9984"/>
          <a:stretch>
            <a:fillRect/>
          </a:stretch>
        </p:blipFill>
        <p:spPr bwMode="auto">
          <a:xfrm>
            <a:off x="4967288" y="1368425"/>
            <a:ext cx="3217862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03" t="14975" r="5038" b="9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767513" y="3635375"/>
            <a:ext cx="10080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>
                <a:solidFill>
                  <a:srgbClr val="000000"/>
                </a:solidFill>
              </a:rPr>
              <a:t>SILOMS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184775" y="1817688"/>
            <a:ext cx="10795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DW_Inges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53213" y="1500188"/>
            <a:ext cx="6905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sz="1400">
                <a:solidFill>
                  <a:srgbClr val="000000"/>
                </a:solidFill>
              </a:rPr>
              <a:t>SIASG</a:t>
            </a:r>
          </a:p>
        </p:txBody>
      </p:sp>
    </p:spTree>
    <p:extLst>
      <p:ext uri="{BB962C8B-B14F-4D97-AF65-F5344CB8AC3E}">
        <p14:creationId xmlns:p14="http://schemas.microsoft.com/office/powerpoint/2010/main" val="3632912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54" y="249044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03238" y="13779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1. Processo de aquisição tratado pelo sistema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2. Importação</a:t>
            </a:r>
            <a:r>
              <a:rPr lang="pt-BR" sz="2000" b="1" dirty="0">
                <a:solidFill>
                  <a:srgbClr val="1FAECD"/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de Notas de Crédito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3. Calendário de Aquisição 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4. Assinatura Digital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5. Validação de Requisições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6. Importação de Ordens Bancárias – SIAFI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7. Gerenciamento de Contratos</a:t>
            </a:r>
          </a:p>
          <a:p>
            <a:pPr marL="354013" indent="-254000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pt-BR" sz="20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000" b="1" dirty="0">
                <a:solidFill>
                  <a:srgbClr val="000000"/>
                </a:solidFill>
                <a:latin typeface="Arial" charset="0"/>
              </a:rPr>
              <a:t>8. Implementações Futuras</a:t>
            </a:r>
          </a:p>
        </p:txBody>
      </p:sp>
    </p:spTree>
    <p:extLst>
      <p:ext uri="{BB962C8B-B14F-4D97-AF65-F5344CB8AC3E}">
        <p14:creationId xmlns:p14="http://schemas.microsoft.com/office/powerpoint/2010/main" val="15766388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91" y="268288"/>
            <a:ext cx="849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79388" y="2565400"/>
            <a:ext cx="8445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2425" indent="-255588"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1pPr>
            <a:lvl2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2pPr>
            <a:lvl3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3pPr>
            <a:lvl4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4pPr>
            <a:lvl5pPr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>
                <a:solidFill>
                  <a:srgbClr val="FFFFFF"/>
                </a:solidFill>
                <a:latin typeface="Lucida Sans Unicode" charset="0"/>
                <a:ea typeface="ＭＳ Ｐゴシック" charset="0"/>
                <a:cs typeface="Microsoft YaHei" charset="0"/>
              </a:defRPr>
            </a:lvl9pPr>
          </a:lstStyle>
          <a:p>
            <a:pPr algn="just">
              <a:spcBef>
                <a:spcPts val="400"/>
              </a:spcBef>
              <a:buClr>
                <a:srgbClr val="2DA2BF"/>
              </a:buClr>
              <a:buFont typeface="Wingdings 3" charset="0"/>
              <a:buChar char=""/>
            </a:pPr>
            <a:r>
              <a:rPr lang="pt-BR" sz="2500" b="1" dirty="0">
                <a:solidFill>
                  <a:srgbClr val="000000"/>
                </a:solidFill>
                <a:latin typeface="Arial" charset="0"/>
              </a:rPr>
              <a:t>Apresentar as melhorias no modulo Aquisição, que agrega valor para o usuário, para utilização na obtenção de materiais ou serviços.</a:t>
            </a:r>
          </a:p>
        </p:txBody>
      </p:sp>
    </p:spTree>
    <p:extLst>
      <p:ext uri="{BB962C8B-B14F-4D97-AF65-F5344CB8AC3E}">
        <p14:creationId xmlns:p14="http://schemas.microsoft.com/office/powerpoint/2010/main" val="28881866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85920" y="4479558"/>
            <a:ext cx="4958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TI!</a:t>
            </a:r>
          </a:p>
          <a:p>
            <a:endParaRPr lang="pt-BR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 guerra invisível, alerta e prontidão</a:t>
            </a:r>
            <a:endParaRPr lang="pt-BR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Inovando no combate, em defesa da nação</a:t>
            </a:r>
            <a:endParaRPr lang="pt-BR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mente é nossa arma,</a:t>
            </a:r>
            <a:endParaRPr lang="pt-BR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Criar é a missão!!!</a:t>
            </a:r>
            <a: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t-BR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pt-BR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FORÇA, AÉREA, BRASIL!!!"</a:t>
            </a:r>
            <a:endParaRPr lang="pt-B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2" descr="http://www.ccarj.intraer/images/dom_top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925965"/>
            <a:ext cx="2900892" cy="355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490" name="AutoShape 3" descr="01%20-%20Inicia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16013" y="495300"/>
            <a:ext cx="68754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solidFill>
                  <a:srgbClr val="00478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INTRAER 2</a:t>
            </a:r>
            <a:endParaRPr lang="pt-BR" sz="6000" b="1" dirty="0">
              <a:solidFill>
                <a:srgbClr val="00478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58591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412875"/>
            <a:ext cx="522605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50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ipse 37"/>
          <p:cNvSpPr/>
          <p:nvPr/>
        </p:nvSpPr>
        <p:spPr>
          <a:xfrm>
            <a:off x="7239000" y="3193439"/>
            <a:ext cx="1896533" cy="19288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187977"/>
            <a:ext cx="8192274" cy="726423"/>
          </a:xfrm>
        </p:spPr>
        <p:txBody>
          <a:bodyPr/>
          <a:lstStyle/>
          <a:p>
            <a:r>
              <a:rPr lang="pt-BR" b="1" dirty="0" smtClean="0"/>
              <a:t>Arquitetura GAP-TI</a:t>
            </a:r>
            <a:endParaRPr lang="pt-BR" b="1" dirty="0"/>
          </a:p>
        </p:txBody>
      </p:sp>
      <p:graphicFrame>
        <p:nvGraphicFramePr>
          <p:cNvPr id="31" name="Diagrama 30"/>
          <p:cNvGraphicFramePr/>
          <p:nvPr>
            <p:extLst>
              <p:ext uri="{D42A27DB-BD31-4B8C-83A1-F6EECF244321}">
                <p14:modId xmlns:p14="http://schemas.microsoft.com/office/powerpoint/2010/main" val="1470295039"/>
              </p:ext>
            </p:extLst>
          </p:nvPr>
        </p:nvGraphicFramePr>
        <p:xfrm>
          <a:off x="2682332" y="1075266"/>
          <a:ext cx="4555066" cy="243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2"/>
          <a:stretch/>
        </p:blipFill>
        <p:spPr>
          <a:xfrm>
            <a:off x="143934" y="2950055"/>
            <a:ext cx="6112934" cy="3891015"/>
          </a:xfrm>
          <a:prstGeom prst="rect">
            <a:avLst/>
          </a:prstGeom>
        </p:spPr>
      </p:pic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3706894217"/>
              </p:ext>
            </p:extLst>
          </p:nvPr>
        </p:nvGraphicFramePr>
        <p:xfrm>
          <a:off x="1490132" y="3193439"/>
          <a:ext cx="1227667" cy="134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" name="Imagem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97" y="5034573"/>
            <a:ext cx="1212536" cy="1209466"/>
          </a:xfrm>
          <a:prstGeom prst="rect">
            <a:avLst/>
          </a:prstGeom>
        </p:spPr>
      </p:pic>
      <p:graphicFrame>
        <p:nvGraphicFramePr>
          <p:cNvPr id="36" name="Diagrama 35"/>
          <p:cNvGraphicFramePr/>
          <p:nvPr>
            <p:extLst>
              <p:ext uri="{D42A27DB-BD31-4B8C-83A1-F6EECF244321}">
                <p14:modId xmlns:p14="http://schemas.microsoft.com/office/powerpoint/2010/main" val="3752495757"/>
              </p:ext>
            </p:extLst>
          </p:nvPr>
        </p:nvGraphicFramePr>
        <p:xfrm>
          <a:off x="4583362" y="2772252"/>
          <a:ext cx="2951972" cy="347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4932"/>
          <a:stretch/>
        </p:blipFill>
        <p:spPr>
          <a:xfrm>
            <a:off x="7459134" y="3354306"/>
            <a:ext cx="1608667" cy="1442482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2540000" y="1224341"/>
            <a:ext cx="276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INTRAER II</a:t>
            </a: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276600" y="5639306"/>
            <a:ext cx="973667" cy="646331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OM Apoiada</a:t>
            </a: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4175167" y="3309930"/>
            <a:ext cx="846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VDI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15175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41" y="-41875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Centro de </a:t>
            </a:r>
            <a:r>
              <a:rPr lang="en-US" dirty="0" err="1" smtClean="0"/>
              <a:t>Operações</a:t>
            </a:r>
            <a:r>
              <a:rPr lang="en-US" dirty="0" smtClean="0"/>
              <a:t> de TI</a:t>
            </a:r>
            <a:br>
              <a:rPr lang="en-US" dirty="0" smtClean="0"/>
            </a:br>
            <a:r>
              <a:rPr lang="en-US" dirty="0" smtClean="0"/>
              <a:t>COTI</a:t>
            </a:r>
            <a:endParaRPr lang="en-US" dirty="0"/>
          </a:p>
        </p:txBody>
      </p:sp>
      <p:pic>
        <p:nvPicPr>
          <p:cNvPr id="3" name="Picture 2" descr="thumb_DSC_0392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/>
          <a:stretch/>
        </p:blipFill>
        <p:spPr>
          <a:xfrm>
            <a:off x="1219199" y="1460500"/>
            <a:ext cx="7762099" cy="5397500"/>
          </a:xfrm>
          <a:prstGeom prst="rect">
            <a:avLst/>
          </a:prstGeom>
        </p:spPr>
      </p:pic>
      <p:pic>
        <p:nvPicPr>
          <p:cNvPr id="4" name="Picture 3" descr="thumb_DSC_0392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 t="14461" r="20081" b="59500"/>
          <a:stretch/>
        </p:blipFill>
        <p:spPr>
          <a:xfrm>
            <a:off x="3810000" y="2201329"/>
            <a:ext cx="3539067" cy="14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59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827192" y="148448"/>
            <a:ext cx="781208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t-BR" sz="4400" b="0" dirty="0" smtClean="0">
                <a:solidFill>
                  <a:srgbClr val="000000"/>
                </a:solidFill>
              </a:rPr>
              <a:t>Ambiente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042988" y="1484313"/>
            <a:ext cx="74898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684213" y="3068638"/>
            <a:ext cx="4025900" cy="3019425"/>
            <a:chOff x="431" y="1933"/>
            <a:chExt cx="2536" cy="1902"/>
          </a:xfrm>
        </p:grpSpPr>
        <p:pic>
          <p:nvPicPr>
            <p:cNvPr id="1639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933"/>
              <a:ext cx="2536" cy="1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394" name="Text Box 5"/>
            <p:cNvSpPr txBox="1">
              <a:spLocks noChangeArrowheads="1"/>
            </p:cNvSpPr>
            <p:nvPr/>
          </p:nvSpPr>
          <p:spPr bwMode="auto">
            <a:xfrm>
              <a:off x="431" y="1933"/>
              <a:ext cx="2536" cy="1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32773" name="Group 6"/>
          <p:cNvGrpSpPr>
            <a:grpSpLocks/>
          </p:cNvGrpSpPr>
          <p:nvPr/>
        </p:nvGrpSpPr>
        <p:grpSpPr bwMode="auto">
          <a:xfrm>
            <a:off x="4859338" y="3068638"/>
            <a:ext cx="4027487" cy="3021012"/>
            <a:chOff x="3061" y="1933"/>
            <a:chExt cx="2537" cy="1903"/>
          </a:xfrm>
        </p:grpSpPr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933"/>
              <a:ext cx="2537" cy="1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3061" y="1933"/>
              <a:ext cx="2537" cy="1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935831" y="1320067"/>
            <a:ext cx="77041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indent="901700" algn="just">
              <a:buClrTx/>
              <a:buFontTx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000" dirty="0">
                <a:solidFill>
                  <a:srgbClr val="000000"/>
                </a:solidFill>
              </a:rPr>
              <a:t>A Sala-Cofre proporciona infraestrutura física segura para hospedagem de servidores que operam sistemas e serviços vitais para o COMAER: SILOMS, SIGPES, SICOTAN, HERCULES, Ensino a distância, Controle de acesso a Internet, Antivírus, Correio, Páginas etc.</a:t>
            </a:r>
          </a:p>
        </p:txBody>
      </p:sp>
    </p:spTree>
    <p:extLst>
      <p:ext uri="{BB962C8B-B14F-4D97-AF65-F5344CB8AC3E}">
        <p14:creationId xmlns:p14="http://schemas.microsoft.com/office/powerpoint/2010/main" val="2436280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13620</TotalTime>
  <Words>1804</Words>
  <Application>Microsoft Macintosh PowerPoint</Application>
  <PresentationFormat>On-screen Show (4:3)</PresentationFormat>
  <Paragraphs>412</Paragraphs>
  <Slides>56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Tema do Office</vt:lpstr>
      <vt:lpstr>PowerPoint Presentation</vt:lpstr>
      <vt:lpstr>PowerPoint Presentation</vt:lpstr>
      <vt:lpstr>PowerPoint Presentation</vt:lpstr>
      <vt:lpstr>Infraestrutura Sistemas</vt:lpstr>
      <vt:lpstr>PowerPoint Presentation</vt:lpstr>
      <vt:lpstr>PowerPoint Presentation</vt:lpstr>
      <vt:lpstr>Arquitetura GAP-TI</vt:lpstr>
      <vt:lpstr>Centro de Operações de TI COTI</vt:lpstr>
      <vt:lpstr>PowerPoint Presentation</vt:lpstr>
      <vt:lpstr>Correio Eletrônico Corporativo</vt:lpstr>
      <vt:lpstr>Correio Eletrônico Corporativo</vt:lpstr>
      <vt:lpstr>Nuvem - Cloud</vt:lpstr>
      <vt:lpstr>Áreas de Desenvolvimento</vt:lpstr>
      <vt:lpstr>PowerPoint Presentation</vt:lpstr>
      <vt:lpstr>PowerPoint Presentation</vt:lpstr>
      <vt:lpstr>PowerPoint Presentation</vt:lpstr>
      <vt:lpstr>SISTEMAS COM  ASSINATURA ÚNICA</vt:lpstr>
      <vt:lpstr>PowerPoint Presentation</vt:lpstr>
      <vt:lpstr>Tarefas da SEFA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Objetivo de SIGAD</vt:lpstr>
      <vt:lpstr>Novo Gerenciamento Arquivos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Validação de Requisição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AREIAS - TEN</dc:creator>
  <cp:lastModifiedBy>Rogers Ascef</cp:lastModifiedBy>
  <cp:revision>509</cp:revision>
  <cp:lastPrinted>2016-07-13T21:29:35Z</cp:lastPrinted>
  <dcterms:created xsi:type="dcterms:W3CDTF">2014-04-23T14:06:13Z</dcterms:created>
  <dcterms:modified xsi:type="dcterms:W3CDTF">2016-09-21T12:32:13Z</dcterms:modified>
</cp:coreProperties>
</file>