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853" r:id="rId3"/>
  </p:sldMasterIdLst>
  <p:notesMasterIdLst>
    <p:notesMasterId r:id="rId44"/>
  </p:notesMasterIdLst>
  <p:handoutMasterIdLst>
    <p:handoutMasterId r:id="rId45"/>
  </p:handoutMasterIdLst>
  <p:sldIdLst>
    <p:sldId id="331" r:id="rId4"/>
    <p:sldId id="300" r:id="rId5"/>
    <p:sldId id="332" r:id="rId6"/>
    <p:sldId id="431" r:id="rId7"/>
    <p:sldId id="386" r:id="rId8"/>
    <p:sldId id="409" r:id="rId9"/>
    <p:sldId id="374" r:id="rId10"/>
    <p:sldId id="368" r:id="rId11"/>
    <p:sldId id="369" r:id="rId12"/>
    <p:sldId id="432" r:id="rId13"/>
    <p:sldId id="411" r:id="rId14"/>
    <p:sldId id="412" r:id="rId15"/>
    <p:sldId id="413" r:id="rId16"/>
    <p:sldId id="414" r:id="rId17"/>
    <p:sldId id="415" r:id="rId18"/>
    <p:sldId id="416" r:id="rId19"/>
    <p:sldId id="417" r:id="rId20"/>
    <p:sldId id="419" r:id="rId21"/>
    <p:sldId id="420" r:id="rId22"/>
    <p:sldId id="421" r:id="rId23"/>
    <p:sldId id="422" r:id="rId24"/>
    <p:sldId id="433" r:id="rId25"/>
    <p:sldId id="447" r:id="rId26"/>
    <p:sldId id="449" r:id="rId27"/>
    <p:sldId id="452" r:id="rId28"/>
    <p:sldId id="450" r:id="rId29"/>
    <p:sldId id="436" r:id="rId30"/>
    <p:sldId id="438" r:id="rId31"/>
    <p:sldId id="437" r:id="rId32"/>
    <p:sldId id="440" r:id="rId33"/>
    <p:sldId id="441" r:id="rId34"/>
    <p:sldId id="442" r:id="rId35"/>
    <p:sldId id="443" r:id="rId36"/>
    <p:sldId id="444" r:id="rId37"/>
    <p:sldId id="451" r:id="rId38"/>
    <p:sldId id="448" r:id="rId39"/>
    <p:sldId id="445" r:id="rId40"/>
    <p:sldId id="446" r:id="rId41"/>
    <p:sldId id="434" r:id="rId42"/>
    <p:sldId id="312" r:id="rId43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000082"/>
    <a:srgbClr val="FF0000"/>
    <a:srgbClr val="FF3300"/>
    <a:srgbClr val="000000"/>
    <a:srgbClr val="663300"/>
    <a:srgbClr val="A86400"/>
    <a:srgbClr val="315683"/>
    <a:srgbClr val="F13F0F"/>
    <a:srgbClr val="00003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2893" autoAdjust="0"/>
  </p:normalViewPr>
  <p:slideViewPr>
    <p:cSldViewPr snapToGrid="0" snapToObjects="1"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172"/>
    </p:cViewPr>
  </p:sorterViewPr>
  <p:notesViewPr>
    <p:cSldViewPr snapToGrid="0" snapToObjects="1">
      <p:cViewPr varScale="1">
        <p:scale>
          <a:sx n="66" d="100"/>
          <a:sy n="66" d="100"/>
        </p:scale>
        <p:origin x="-2790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DA2416F-F106-4F8E-A06B-533E0EDA2613}" type="datetimeFigureOut">
              <a:rPr lang="pt-BR" smtClean="0"/>
              <a:pPr/>
              <a:t>21/09/2016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F91A63-7FF1-46FC-A577-B96C932D05C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6119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0C3725-EA3F-496C-AF74-C17F583D0BDE}" type="datetimeFigureOut">
              <a:rPr lang="pt-BR"/>
              <a:pPr>
                <a:defRPr/>
              </a:pPr>
              <a:t>21/09/2016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C67CAC-00DA-472A-A571-382C3DBCF9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18232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67CAC-00DA-472A-A571-382C3DBCF9B2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2499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67CAC-00DA-472A-A571-382C3DBCF9B2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2583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67CAC-00DA-472A-A571-382C3DBCF9B2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1868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92BB4D-C033-4B88-848A-288639964124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3760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67CAC-00DA-472A-A571-382C3DBCF9B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449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67CAC-00DA-472A-A571-382C3DBCF9B2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2701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67CAC-00DA-472A-A571-382C3DBCF9B2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5899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0CD9AD-1861-489A-9C6A-0E0F46B04546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4277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C67CAC-00DA-472A-A571-382C3DBCF9B2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11694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F3778-EF53-409C-9D92-8C543683945D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9542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B169F4F-19B6-466B-91A4-E61EF0AB6570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398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09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4AB24-7756-4287-8D0B-466049F7E22A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259EA-7669-4C88-A498-038E13323B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755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D75BC-78EF-4829-A4C0-4F62352ACB30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77AA-1082-4A23-BB41-3C595032765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120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BE72E-6447-4164-95B2-22CED17D4086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A620-46BF-407C-B73D-5120AD6DB18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1516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27227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19533340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2513893"/>
      </p:ext>
    </p:extLst>
  </p:cSld>
  <p:clrMapOvr>
    <a:masterClrMapping/>
  </p:clrMapOvr>
  <p:hf sldNum="0"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0" y="-171450"/>
            <a:ext cx="7283450" cy="8636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388" y="836613"/>
            <a:ext cx="4038600" cy="23907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370388" y="836613"/>
            <a:ext cx="4038600" cy="23907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179388" y="3379788"/>
            <a:ext cx="4038600" cy="23907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370388" y="3379788"/>
            <a:ext cx="4038600" cy="23907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1CC149-D7EC-4AA3-8631-116CC2422F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19A81-A4BA-E847-ADD4-0FC623AC28C3}" type="slidenum">
              <a:rPr lang="pt-BR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696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0963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7F5EA42-ED93-436E-8181-9D80D1034C24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3F1CB7-3413-4378-A295-1CFF28580D7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1775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9CE2CD-E8B9-41A3-83C6-6A95B573AF11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31653A-462C-47D5-8084-87BBDF0620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802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F33A8A6-E165-4FA1-B069-641648606C2A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2F10172-5C3D-429E-B2F7-C4E6E84EEAE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4305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74A5FC-9BD0-4967-B45C-4DAB025D1B56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C3850B-49A4-45C2-B7D7-756BDE1DED8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712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7E087-31DF-4053-BD9F-7492CB7D2C2B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03B7B-3D7B-4256-BA5D-2ADDE1826D1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2524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F3615C-D356-4380-BEDE-4AF548B0F087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EFD5FD-37B1-41E6-B7C6-1BBBA170428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2878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33893F-498B-4DBF-905A-7C27D6F14887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24042AB-4688-4B63-96E2-277590A9FAE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7572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705512-824E-43F3-AA83-2FD0A2ADE492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4B3C210-D6F2-4F34-BFB4-67C40D86158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5062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FCD6695-9012-49DD-A95A-6EC2B687AAD0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F51815A-B8ED-4C59-94F1-9BB82ADDBB3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68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681CAE-9B63-4325-B87E-591B594A9BFC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5A9291-1913-47BC-A052-04220CB7734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8624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698747-DEA2-4BAC-9717-20595BE84296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26198A-35BE-44ED-A0A6-B294069D0E5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6351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37B6E12-B422-4B6D-B2AF-EDA3BF751CA1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D44729-93E6-417C-BF04-0F1BDE37303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9063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941912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02336946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95036548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88412-35A1-4D85-A0A4-836657478401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97486-FA80-4A66-9C84-C70957B1D2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065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9529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84837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060646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55071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27343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6616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111937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58727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706015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66322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E3629-63E7-4D45-9BAB-ECD4BB327065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2B1C9-0066-4091-851E-021A1609615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0325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03056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3092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9207264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52CF2-FD6E-47FF-B170-2813C2DBC33F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A2029-608D-4F06-AEB2-AD8C38183D4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814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26BBB-B1CA-402F-845F-B9A386B349EC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95997-3A01-4FBE-975E-5CA58550C16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704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2694-4F3F-44D0-B715-0BE0B2076596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90432-AE79-4C64-B0DE-767BB679063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548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DAAAD-5E26-4C54-AEF8-14E73D38B7F8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31C66-3FEF-458D-9119-4934195ADA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959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0A29B-1084-4D09-816E-BDED85CE306A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49C33-C6F4-48D8-BFCE-C4DBD3BF889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3227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84225"/>
            <a:ext cx="8229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Título do slide</a:t>
            </a:r>
            <a:endParaRPr lang="en-US" altLang="pt-B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  <a:endParaRPr lang="en-US" alt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19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1C88B4-526F-4FC6-9474-D32557EF63B0}" type="datetimeFigureOut">
              <a:rPr lang="en-US"/>
              <a:pPr>
                <a:defRPr/>
              </a:pPr>
              <a:t>9/21/2016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6F1A75-B6C6-4284-822D-1556C8CB294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pic>
        <p:nvPicPr>
          <p:cNvPr id="1030" name="Picture 4" descr="apre-MD-modelo2-interna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  <p:sldLayoutId id="2147483837" r:id="rId13"/>
    <p:sldLayoutId id="2147483869" r:id="rId14"/>
    <p:sldLayoutId id="2147483870" r:id="rId1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84225"/>
            <a:ext cx="822960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Título do slide</a:t>
            </a:r>
            <a:endParaRPr lang="en-US" altLang="pt-BR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Click to edit Master text styles</a:t>
            </a:r>
          </a:p>
          <a:p>
            <a:pPr lvl="1"/>
            <a:r>
              <a:rPr lang="pt-BR" altLang="pt-BR" smtClean="0"/>
              <a:t>Second level</a:t>
            </a:r>
          </a:p>
          <a:p>
            <a:pPr lvl="2"/>
            <a:r>
              <a:rPr lang="pt-BR" altLang="pt-BR" smtClean="0"/>
              <a:t>Third level</a:t>
            </a:r>
          </a:p>
          <a:p>
            <a:pPr lvl="3"/>
            <a:r>
              <a:rPr lang="pt-BR" altLang="pt-BR" smtClean="0"/>
              <a:t>Fourth level</a:t>
            </a:r>
          </a:p>
          <a:p>
            <a:pPr lvl="4"/>
            <a:r>
              <a:rPr lang="pt-BR" altLang="pt-BR" smtClean="0"/>
              <a:t>Fifth level</a:t>
            </a:r>
            <a:endParaRPr lang="en-US" altLang="pt-BR" smtClean="0"/>
          </a:p>
        </p:txBody>
      </p:sp>
      <p:pic>
        <p:nvPicPr>
          <p:cNvPr id="2052" name="Picture 4" descr="apre-MD-modelo2-interna.jp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9" t="1443" r="1073" b="9236"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23" r:id="rId12"/>
    <p:sldLayoutId id="2147483851" r:id="rId13"/>
    <p:sldLayoutId id="2147483852" r:id="rId14"/>
    <p:sldLayoutId id="2147483824" r:id="rId1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m 4" descr="Light-Blue-Planet-Powerpoint-Backgrounds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apre-MD-modelo2-interna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1.jpeg"/><Relationship Id="rId39" Type="http://schemas.openxmlformats.org/officeDocument/2006/relationships/image" Target="../media/image52.png"/><Relationship Id="rId21" Type="http://schemas.openxmlformats.org/officeDocument/2006/relationships/image" Target="../media/image38.png"/><Relationship Id="rId34" Type="http://schemas.openxmlformats.org/officeDocument/2006/relationships/image" Target="../media/image47.png"/><Relationship Id="rId42" Type="http://schemas.openxmlformats.org/officeDocument/2006/relationships/image" Target="../media/image55.jpeg"/><Relationship Id="rId47" Type="http://schemas.openxmlformats.org/officeDocument/2006/relationships/image" Target="../media/image60.png"/><Relationship Id="rId50" Type="http://schemas.openxmlformats.org/officeDocument/2006/relationships/image" Target="../media/image63.png"/><Relationship Id="rId55" Type="http://schemas.openxmlformats.org/officeDocument/2006/relationships/image" Target="../media/image68.png"/><Relationship Id="rId63" Type="http://schemas.openxmlformats.org/officeDocument/2006/relationships/image" Target="../media/image76.png"/><Relationship Id="rId68" Type="http://schemas.openxmlformats.org/officeDocument/2006/relationships/image" Target="../media/image81.png"/><Relationship Id="rId76" Type="http://schemas.openxmlformats.org/officeDocument/2006/relationships/image" Target="../media/image89.png"/><Relationship Id="rId84" Type="http://schemas.openxmlformats.org/officeDocument/2006/relationships/image" Target="../media/image97.jpeg"/><Relationship Id="rId7" Type="http://schemas.openxmlformats.org/officeDocument/2006/relationships/image" Target="../media/image24.png"/><Relationship Id="rId71" Type="http://schemas.openxmlformats.org/officeDocument/2006/relationships/image" Target="../media/image84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9" Type="http://schemas.openxmlformats.org/officeDocument/2006/relationships/hyperlink" Target="http://www.abimde.org.br/?on=associados&amp;in=detalhe&amp;id=1210" TargetMode="External"/><Relationship Id="rId11" Type="http://schemas.openxmlformats.org/officeDocument/2006/relationships/image" Target="../media/image28.png"/><Relationship Id="rId24" Type="http://schemas.openxmlformats.org/officeDocument/2006/relationships/image" Target="../media/image40.jpeg"/><Relationship Id="rId32" Type="http://schemas.openxmlformats.org/officeDocument/2006/relationships/image" Target="../media/image45.png"/><Relationship Id="rId37" Type="http://schemas.openxmlformats.org/officeDocument/2006/relationships/image" Target="../media/image50.png"/><Relationship Id="rId40" Type="http://schemas.openxmlformats.org/officeDocument/2006/relationships/image" Target="../media/image53.png"/><Relationship Id="rId45" Type="http://schemas.openxmlformats.org/officeDocument/2006/relationships/image" Target="../media/image58.png"/><Relationship Id="rId53" Type="http://schemas.openxmlformats.org/officeDocument/2006/relationships/image" Target="../media/image66.jpe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74" Type="http://schemas.openxmlformats.org/officeDocument/2006/relationships/image" Target="../media/image87.png"/><Relationship Id="rId79" Type="http://schemas.openxmlformats.org/officeDocument/2006/relationships/image" Target="../media/image92.png"/><Relationship Id="rId5" Type="http://schemas.openxmlformats.org/officeDocument/2006/relationships/image" Target="../media/image22.png"/><Relationship Id="rId61" Type="http://schemas.openxmlformats.org/officeDocument/2006/relationships/image" Target="../media/image74.png"/><Relationship Id="rId82" Type="http://schemas.openxmlformats.org/officeDocument/2006/relationships/image" Target="../media/image95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hyperlink" Target="http://www.abimde.org.br/?on=associados&amp;in=detalhe&amp;id=2" TargetMode="External"/><Relationship Id="rId30" Type="http://schemas.openxmlformats.org/officeDocument/2006/relationships/image" Target="../media/image43.jpeg"/><Relationship Id="rId35" Type="http://schemas.openxmlformats.org/officeDocument/2006/relationships/image" Target="../media/image48.png"/><Relationship Id="rId43" Type="http://schemas.openxmlformats.org/officeDocument/2006/relationships/image" Target="../media/image56.jpe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image" Target="../media/image82.jpeg"/><Relationship Id="rId77" Type="http://schemas.openxmlformats.org/officeDocument/2006/relationships/image" Target="../media/image90.png"/><Relationship Id="rId8" Type="http://schemas.openxmlformats.org/officeDocument/2006/relationships/image" Target="../media/image25.png"/><Relationship Id="rId51" Type="http://schemas.openxmlformats.org/officeDocument/2006/relationships/image" Target="../media/image64.png"/><Relationship Id="rId72" Type="http://schemas.openxmlformats.org/officeDocument/2006/relationships/image" Target="../media/image85.png"/><Relationship Id="rId80" Type="http://schemas.openxmlformats.org/officeDocument/2006/relationships/image" Target="../media/image93.png"/><Relationship Id="rId85" Type="http://schemas.openxmlformats.org/officeDocument/2006/relationships/image" Target="../media/image98.png"/><Relationship Id="rId3" Type="http://schemas.openxmlformats.org/officeDocument/2006/relationships/image" Target="../media/image20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hyperlink" Target="http://www.abimde.org.br/?on=associados&amp;in=detalhe&amp;id=1" TargetMode="External"/><Relationship Id="rId33" Type="http://schemas.openxmlformats.org/officeDocument/2006/relationships/image" Target="../media/image46.jpeg"/><Relationship Id="rId38" Type="http://schemas.openxmlformats.org/officeDocument/2006/relationships/image" Target="../media/image51.png"/><Relationship Id="rId46" Type="http://schemas.openxmlformats.org/officeDocument/2006/relationships/image" Target="../media/image59.jpeg"/><Relationship Id="rId59" Type="http://schemas.openxmlformats.org/officeDocument/2006/relationships/image" Target="../media/image72.png"/><Relationship Id="rId67" Type="http://schemas.openxmlformats.org/officeDocument/2006/relationships/image" Target="../media/image80.png"/><Relationship Id="rId20" Type="http://schemas.openxmlformats.org/officeDocument/2006/relationships/image" Target="../media/image37.png"/><Relationship Id="rId41" Type="http://schemas.openxmlformats.org/officeDocument/2006/relationships/image" Target="../media/image54.pn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70" Type="http://schemas.openxmlformats.org/officeDocument/2006/relationships/image" Target="../media/image83.png"/><Relationship Id="rId75" Type="http://schemas.openxmlformats.org/officeDocument/2006/relationships/image" Target="../media/image88.png"/><Relationship Id="rId83" Type="http://schemas.openxmlformats.org/officeDocument/2006/relationships/image" Target="../media/image9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15" Type="http://schemas.openxmlformats.org/officeDocument/2006/relationships/image" Target="../media/image32.png"/><Relationship Id="rId23" Type="http://schemas.openxmlformats.org/officeDocument/2006/relationships/hyperlink" Target="http://www.abimde.org.br/?on=associados&amp;in=detalhe&amp;id=1226" TargetMode="External"/><Relationship Id="rId28" Type="http://schemas.openxmlformats.org/officeDocument/2006/relationships/image" Target="../media/image42.jpeg"/><Relationship Id="rId36" Type="http://schemas.openxmlformats.org/officeDocument/2006/relationships/image" Target="../media/image49.png"/><Relationship Id="rId49" Type="http://schemas.openxmlformats.org/officeDocument/2006/relationships/image" Target="../media/image62.jpeg"/><Relationship Id="rId57" Type="http://schemas.openxmlformats.org/officeDocument/2006/relationships/image" Target="../media/image70.png"/><Relationship Id="rId10" Type="http://schemas.openxmlformats.org/officeDocument/2006/relationships/image" Target="../media/image27.png"/><Relationship Id="rId31" Type="http://schemas.openxmlformats.org/officeDocument/2006/relationships/image" Target="../media/image44.jpe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png"/><Relationship Id="rId73" Type="http://schemas.openxmlformats.org/officeDocument/2006/relationships/image" Target="../media/image86.png"/><Relationship Id="rId78" Type="http://schemas.openxmlformats.org/officeDocument/2006/relationships/image" Target="../media/image91.png"/><Relationship Id="rId81" Type="http://schemas.openxmlformats.org/officeDocument/2006/relationships/image" Target="../media/image94.png"/><Relationship Id="rId86" Type="http://schemas.openxmlformats.org/officeDocument/2006/relationships/image" Target="../media/image9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hyperlink" Target="SBCAMPO%202014/Aviac&#807;a&#771;o%20de%20Cac&#807;a%20da%20FAB.wmv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4.png"/><Relationship Id="rId4" Type="http://schemas.openxmlformats.org/officeDocument/2006/relationships/image" Target="NULL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apre-MD-modelo-SG-ab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6"/>
          <p:cNvSpPr/>
          <p:nvPr/>
        </p:nvSpPr>
        <p:spPr>
          <a:xfrm flipV="1">
            <a:off x="0" y="1249363"/>
            <a:ext cx="9140825" cy="202406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2773" name="Imagem 8" descr="DOM M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4563" y="1493838"/>
            <a:ext cx="123031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 descr="EB.wm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90675" y="3639343"/>
            <a:ext cx="63341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041" descr="coro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338" y="3637755"/>
            <a:ext cx="769937" cy="100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1003995" y="5655121"/>
            <a:ext cx="8640960" cy="10772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+mn-lt"/>
                <a:cs typeface="+mn-cs"/>
              </a:rPr>
              <a:t>SECRETARIA-GERAL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atin typeface="+mn-lt"/>
                <a:cs typeface="+mn-cs"/>
              </a:rPr>
              <a:t>SECRETARIA DE  PRODUTOS DE DEFESA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93671" y="1969006"/>
            <a:ext cx="7000892" cy="64633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atin typeface="+mn-lt"/>
                <a:cs typeface="+mn-cs"/>
              </a:rPr>
              <a:t>MINISTÉRIO DA DEFESA</a:t>
            </a:r>
          </a:p>
        </p:txBody>
      </p:sp>
      <p:pic>
        <p:nvPicPr>
          <p:cNvPr id="17" name="Imagem 7" descr="FAB Simbolo Asa.png"/>
          <p:cNvPicPr>
            <a:picLocks noChangeAspect="1"/>
          </p:cNvPicPr>
          <p:nvPr/>
        </p:nvPicPr>
        <p:blipFill>
          <a:blip r:embed="rId7">
            <a:lum brigh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1100" y="3692525"/>
            <a:ext cx="1160463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53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0501" y="1680210"/>
            <a:ext cx="7888406" cy="2628900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altLang="ko-KR" sz="2400" b="1" dirty="0">
                <a:solidFill>
                  <a:schemeClr val="bg1">
                    <a:lumMod val="85000"/>
                  </a:schemeClr>
                </a:solidFill>
              </a:rPr>
              <a:t>LEI Nº 12.598/2012 E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DECRETO Nº 7.970/2013; 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1" dirty="0"/>
              <a:t>TERMO DE LICITAÇÃO ESPECIAL; E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POLÍTICA DE </a:t>
            </a:r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</a:rPr>
              <a:t>OBTENÇÃO.</a:t>
            </a:r>
            <a:endParaRPr lang="pt-BR" sz="24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 smtClean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 smtClean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5943" y="186756"/>
            <a:ext cx="8742419" cy="6403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3200" b="1" dirty="0" smtClean="0">
                <a:latin typeface="+mn-lt"/>
                <a:cs typeface="+mn-cs"/>
              </a:rPr>
              <a:t>ROTEIRO</a:t>
            </a:r>
            <a:endParaRPr lang="pt-BR" altLang="ko-KR" sz="3200" b="1" dirty="0">
              <a:latin typeface="+mn-lt"/>
              <a:cs typeface="+mn-cs"/>
            </a:endParaRPr>
          </a:p>
        </p:txBody>
      </p:sp>
      <p:pic>
        <p:nvPicPr>
          <p:cNvPr id="4" name="Imagem 8" descr="DOM M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010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ángulo redondeado 13"/>
          <p:cNvSpPr>
            <a:spLocks noChangeArrowheads="1"/>
          </p:cNvSpPr>
          <p:nvPr/>
        </p:nvSpPr>
        <p:spPr bwMode="auto">
          <a:xfrm>
            <a:off x="560070" y="261938"/>
            <a:ext cx="8129062" cy="1143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3200" b="1" dirty="0">
                <a:latin typeface="+mn-lt"/>
                <a:cs typeface="+mn-cs"/>
              </a:rPr>
              <a:t>TERMO DE LICITAÇÃO ESPECIAL </a:t>
            </a:r>
            <a:r>
              <a:rPr lang="pt-BR" sz="3200" b="1" dirty="0" smtClean="0">
                <a:latin typeface="+mn-lt"/>
                <a:cs typeface="+mn-cs"/>
              </a:rPr>
              <a:t>– TLE</a:t>
            </a:r>
          </a:p>
          <a:p>
            <a:pPr algn="ctr">
              <a:defRPr/>
            </a:pPr>
            <a:r>
              <a:rPr lang="pt-BR" sz="3200" b="1" dirty="0" smtClean="0">
                <a:latin typeface="+mn-lt"/>
                <a:cs typeface="+mn-cs"/>
              </a:rPr>
              <a:t>DEFINIÇÃO</a:t>
            </a:r>
            <a:endParaRPr lang="pt-BR" altLang="ko-KR" sz="3200" b="1" dirty="0">
              <a:latin typeface="+mn-lt"/>
              <a:cs typeface="+mn-cs"/>
            </a:endParaRPr>
          </a:p>
        </p:txBody>
      </p:sp>
      <p:sp>
        <p:nvSpPr>
          <p:cNvPr id="22531" name="Rectángulo redondeado 13"/>
          <p:cNvSpPr>
            <a:spLocks noChangeArrowheads="1"/>
          </p:cNvSpPr>
          <p:nvPr/>
        </p:nvSpPr>
        <p:spPr bwMode="auto">
          <a:xfrm>
            <a:off x="1357313" y="1023938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2400" b="1" i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990813" y="1404938"/>
            <a:ext cx="7267575" cy="41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pt-BR" sz="2400" b="1" dirty="0" smtClean="0">
                <a:solidFill>
                  <a:srgbClr val="0000CC"/>
                </a:solidFill>
                <a:latin typeface="+mj-lt"/>
              </a:rPr>
              <a:t> TERMO </a:t>
            </a:r>
            <a:r>
              <a:rPr lang="pt-BR" sz="2400" b="1" dirty="0">
                <a:solidFill>
                  <a:srgbClr val="0000CC"/>
                </a:solidFill>
                <a:latin typeface="+mj-lt"/>
              </a:rPr>
              <a:t>DE LICITAÇÃO </a:t>
            </a:r>
            <a:r>
              <a:rPr lang="pt-BR" sz="2400" b="1" dirty="0" smtClean="0">
                <a:solidFill>
                  <a:srgbClr val="0000CC"/>
                </a:solidFill>
                <a:latin typeface="+mj-lt"/>
              </a:rPr>
              <a:t>ESPECIAL:</a:t>
            </a:r>
            <a:endParaRPr lang="pt-BR" sz="2400" b="1" dirty="0">
              <a:solidFill>
                <a:srgbClr val="0000CC"/>
              </a:solidFill>
              <a:latin typeface="+mj-lt"/>
            </a:endParaRPr>
          </a:p>
          <a:p>
            <a:pPr marL="628650" indent="-36195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+mj-lt"/>
              </a:rPr>
              <a:t>Documento que vincula o certame licitatório as regras previstas na Lei n</a:t>
            </a:r>
            <a:r>
              <a:rPr lang="pt-BR" sz="2400" b="1" dirty="0" smtClean="0">
                <a:latin typeface="+mj-lt"/>
                <a:cs typeface="Times New Roman"/>
              </a:rPr>
              <a:t>º 12.598/2012.</a:t>
            </a:r>
          </a:p>
          <a:p>
            <a:pPr marL="628650" indent="-361950" algn="just">
              <a:lnSpc>
                <a:spcPct val="15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+mj-lt"/>
                <a:cs typeface="Times New Roman"/>
              </a:rPr>
              <a:t>Utilizará a Lei </a:t>
            </a:r>
            <a:r>
              <a:rPr lang="pt-BR" sz="2400" b="1" dirty="0" smtClean="0">
                <a:latin typeface="+mj-lt"/>
              </a:rPr>
              <a:t>n</a:t>
            </a:r>
            <a:r>
              <a:rPr lang="pt-BR" sz="2400" b="1" dirty="0" smtClean="0">
                <a:latin typeface="+mj-lt"/>
                <a:cs typeface="Times New Roman"/>
              </a:rPr>
              <a:t>º 8.666/1993 </a:t>
            </a:r>
            <a:r>
              <a:rPr lang="pt-PT" sz="2400" b="1" dirty="0" smtClean="0">
                <a:latin typeface="+mj-lt"/>
              </a:rPr>
              <a:t>de </a:t>
            </a:r>
            <a:r>
              <a:rPr lang="pt-PT" sz="2400" b="1" dirty="0">
                <a:latin typeface="+mj-lt"/>
              </a:rPr>
              <a:t>forma subsidiária aos procedimentos licitatórios e aos contratos regidos por esta Lei</a:t>
            </a:r>
            <a:r>
              <a:rPr lang="pt-PT" sz="2400" b="1" dirty="0" smtClean="0">
                <a:latin typeface="+mj-lt"/>
              </a:rPr>
              <a:t>.</a:t>
            </a:r>
            <a:endParaRPr lang="pt-BR" sz="2400" b="1" dirty="0">
              <a:latin typeface="+mj-lt"/>
            </a:endParaRPr>
          </a:p>
          <a:p>
            <a:pPr marL="811213" indent="-271463">
              <a:lnSpc>
                <a:spcPct val="17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endParaRPr lang="pt-BR" sz="2400" b="1" dirty="0">
              <a:latin typeface="+mj-lt"/>
            </a:endParaRPr>
          </a:p>
        </p:txBody>
      </p:sp>
      <p:pic>
        <p:nvPicPr>
          <p:cNvPr id="6" name="Imagem 8" descr="DOM M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0708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ángulo redondeado 13"/>
          <p:cNvSpPr>
            <a:spLocks noChangeArrowheads="1"/>
          </p:cNvSpPr>
          <p:nvPr/>
        </p:nvSpPr>
        <p:spPr bwMode="auto">
          <a:xfrm>
            <a:off x="1187624" y="154732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altLang="ko-KR" sz="3200" b="1" dirty="0">
                <a:latin typeface="+mn-lt"/>
                <a:cs typeface="+mn-cs"/>
              </a:rPr>
              <a:t>TLE – QUANDO USAR</a:t>
            </a:r>
          </a:p>
        </p:txBody>
      </p:sp>
      <p:sp>
        <p:nvSpPr>
          <p:cNvPr id="22531" name="Rectángulo redondeado 13"/>
          <p:cNvSpPr>
            <a:spLocks noChangeArrowheads="1"/>
          </p:cNvSpPr>
          <p:nvPr/>
        </p:nvSpPr>
        <p:spPr bwMode="auto">
          <a:xfrm>
            <a:off x="1357313" y="1023938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2400" b="1" i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706611" y="952501"/>
            <a:ext cx="7948613" cy="501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pt-PT" sz="2400" b="1" dirty="0" smtClean="0">
                <a:solidFill>
                  <a:srgbClr val="0000CC"/>
                </a:solidFill>
                <a:latin typeface="+mj-lt"/>
              </a:rPr>
              <a:t>Lei nº 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12.598/2012</a:t>
            </a:r>
          </a:p>
          <a:p>
            <a:pPr algn="just"/>
            <a:endParaRPr lang="pt-BR" sz="2400" b="1" dirty="0">
              <a:latin typeface="+mj-lt"/>
            </a:endParaRPr>
          </a:p>
          <a:p>
            <a:pPr marL="342900" indent="-3429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pt-PT" sz="2400" b="1" dirty="0">
                <a:latin typeface="+mj-lt"/>
              </a:rPr>
              <a:t>O poder público </a:t>
            </a:r>
            <a:r>
              <a:rPr lang="pt-PT" sz="2400" b="1" u="sng" dirty="0">
                <a:solidFill>
                  <a:srgbClr val="0000CC"/>
                </a:solidFill>
                <a:latin typeface="+mj-lt"/>
              </a:rPr>
              <a:t>poderá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 </a:t>
            </a:r>
            <a:r>
              <a:rPr lang="pt-PT" sz="2400" b="1" dirty="0">
                <a:latin typeface="+mj-lt"/>
              </a:rPr>
              <a:t>realizar procedimento licitatório: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2400" b="1" dirty="0">
              <a:latin typeface="+mj-lt"/>
            </a:endParaRP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PT" sz="2400" b="1" dirty="0">
                <a:latin typeface="+mj-lt"/>
              </a:rPr>
              <a:t>D</a:t>
            </a:r>
            <a:r>
              <a:rPr lang="pt-PT" sz="2400" b="1" dirty="0" smtClean="0">
                <a:latin typeface="+mj-lt"/>
              </a:rPr>
              <a:t>estinado 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exclusivamente</a:t>
            </a:r>
            <a:r>
              <a:rPr lang="pt-PT" sz="2400" b="1" dirty="0">
                <a:latin typeface="+mj-lt"/>
              </a:rPr>
              <a:t> à participação de 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EED</a:t>
            </a:r>
            <a:r>
              <a:rPr lang="pt-PT" sz="2400" b="1" dirty="0">
                <a:latin typeface="+mj-lt"/>
              </a:rPr>
              <a:t> quando 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envolver fornecimento ou desenvolvimento </a:t>
            </a:r>
            <a:r>
              <a:rPr lang="pt-PT" sz="2400" b="1" dirty="0">
                <a:latin typeface="+mj-lt"/>
              </a:rPr>
              <a:t>de 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PED</a:t>
            </a:r>
            <a:r>
              <a:rPr lang="pt-PT" sz="2400" b="1" dirty="0">
                <a:latin typeface="+mj-lt"/>
              </a:rPr>
              <a:t>; </a:t>
            </a:r>
            <a:endParaRPr lang="pt-PT" sz="2400" b="1" dirty="0" smtClean="0">
              <a:latin typeface="+mj-lt"/>
            </a:endParaRP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1100" b="1" dirty="0">
              <a:latin typeface="+mj-lt"/>
            </a:endParaRP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PT" sz="2400" b="1" dirty="0">
                <a:latin typeface="+mj-lt"/>
              </a:rPr>
              <a:t>D</a:t>
            </a:r>
            <a:r>
              <a:rPr lang="pt-PT" sz="2400" b="1" dirty="0" smtClean="0">
                <a:latin typeface="+mj-lt"/>
              </a:rPr>
              <a:t>estinado 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exclusivamente</a:t>
            </a:r>
            <a:r>
              <a:rPr lang="pt-PT" sz="2400" b="1" dirty="0">
                <a:latin typeface="+mj-lt"/>
              </a:rPr>
              <a:t> à compra ou à contratação de Prode ou SD 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produzido</a:t>
            </a:r>
            <a:r>
              <a:rPr lang="pt-PT" sz="2400" b="1" dirty="0">
                <a:latin typeface="+mj-lt"/>
              </a:rPr>
              <a:t> 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ou</a:t>
            </a:r>
            <a:r>
              <a:rPr lang="pt-PT" sz="2400" b="1" dirty="0">
                <a:latin typeface="+mj-lt"/>
              </a:rPr>
              <a:t> 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desenvolvido</a:t>
            </a:r>
            <a:r>
              <a:rPr lang="pt-PT" sz="2400" b="1" dirty="0">
                <a:latin typeface="+mj-lt"/>
              </a:rPr>
              <a:t> no País ou que utilize 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insumos nacionais </a:t>
            </a:r>
            <a:r>
              <a:rPr lang="pt-PT" sz="2400" b="1" dirty="0">
                <a:latin typeface="+mj-lt"/>
              </a:rPr>
              <a:t>ou com 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inovação</a:t>
            </a:r>
            <a:r>
              <a:rPr lang="pt-PT" sz="2400" b="1" dirty="0">
                <a:latin typeface="+mj-lt"/>
              </a:rPr>
              <a:t> 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desenvolvida</a:t>
            </a:r>
            <a:r>
              <a:rPr lang="pt-PT" sz="2400" b="1" dirty="0">
                <a:latin typeface="+mj-lt"/>
              </a:rPr>
              <a:t> no País, e, caso o SD envolva PED, aplica-se o disposto no </a:t>
            </a:r>
            <a:r>
              <a:rPr lang="pt-PT" sz="2400" b="1" dirty="0" smtClean="0">
                <a:latin typeface="+mj-lt"/>
              </a:rPr>
              <a:t>parágrafo acima; </a:t>
            </a:r>
            <a:r>
              <a:rPr lang="pt-PT" sz="2400" b="1" dirty="0">
                <a:latin typeface="+mj-lt"/>
              </a:rPr>
              <a:t>e </a:t>
            </a:r>
            <a:endParaRPr lang="pt-BR" sz="2400" b="1" dirty="0">
              <a:latin typeface="+mj-lt"/>
            </a:endParaRPr>
          </a:p>
        </p:txBody>
      </p:sp>
      <p:pic>
        <p:nvPicPr>
          <p:cNvPr id="6" name="Imagem 8" descr="DOM M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39709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ángulo redondeado 13"/>
          <p:cNvSpPr>
            <a:spLocks noChangeArrowheads="1"/>
          </p:cNvSpPr>
          <p:nvPr/>
        </p:nvSpPr>
        <p:spPr bwMode="auto">
          <a:xfrm>
            <a:off x="1357313" y="1023938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2400" b="1" i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838200" y="1023938"/>
            <a:ext cx="7477125" cy="515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pt-PT" sz="2400" b="1" dirty="0">
                <a:solidFill>
                  <a:srgbClr val="0000CC"/>
                </a:solidFill>
                <a:latin typeface="+mj-lt"/>
              </a:rPr>
              <a:t>Lei </a:t>
            </a:r>
            <a:r>
              <a:rPr lang="pt-PT" sz="2400" b="1" dirty="0" smtClean="0">
                <a:solidFill>
                  <a:srgbClr val="0000CC"/>
                </a:solidFill>
                <a:latin typeface="+mj-lt"/>
              </a:rPr>
              <a:t>nº 12.598/2012</a:t>
            </a:r>
            <a:endParaRPr lang="pt-PT" sz="2400" b="1" dirty="0">
              <a:solidFill>
                <a:srgbClr val="0000CC"/>
              </a:solidFill>
              <a:latin typeface="+mj-lt"/>
            </a:endParaRPr>
          </a:p>
          <a:p>
            <a:pPr algn="just"/>
            <a:endParaRPr lang="pt-BR" sz="2400" b="1" dirty="0">
              <a:latin typeface="+mj-lt"/>
            </a:endParaRPr>
          </a:p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pt-PT" sz="2400" b="1" dirty="0"/>
              <a:t>O poder público </a:t>
            </a:r>
            <a:r>
              <a:rPr lang="pt-PT" sz="2400" b="1" u="sng" dirty="0">
                <a:solidFill>
                  <a:srgbClr val="0000CC"/>
                </a:solidFill>
              </a:rPr>
              <a:t>poderá</a:t>
            </a:r>
            <a:r>
              <a:rPr lang="pt-PT" sz="2400" b="1" dirty="0">
                <a:solidFill>
                  <a:srgbClr val="0000CC"/>
                </a:solidFill>
              </a:rPr>
              <a:t> </a:t>
            </a:r>
            <a:r>
              <a:rPr lang="pt-PT" sz="2400" b="1" dirty="0"/>
              <a:t>realizar procedimento licitatório:</a:t>
            </a:r>
            <a:r>
              <a:rPr lang="pt-PT" sz="2400" b="1" dirty="0">
                <a:solidFill>
                  <a:srgbClr val="0000CC"/>
                </a:solidFill>
              </a:rPr>
              <a:t> 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PT" sz="2400" b="1" dirty="0" smtClean="0">
              <a:solidFill>
                <a:srgbClr val="0000CC"/>
              </a:solidFill>
              <a:latin typeface="+mj-lt"/>
            </a:endParaRPr>
          </a:p>
          <a:p>
            <a:pPr marL="6840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PT" sz="2400" b="1" dirty="0" smtClean="0">
                <a:latin typeface="+mj-lt"/>
              </a:rPr>
              <a:t>Que </a:t>
            </a:r>
            <a:r>
              <a:rPr lang="pt-PT" sz="2400" b="1" dirty="0">
                <a:latin typeface="+mj-lt"/>
              </a:rPr>
              <a:t>assegure à 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empresa nacional </a:t>
            </a:r>
            <a:r>
              <a:rPr lang="pt-PT" sz="2400" b="1" dirty="0">
                <a:latin typeface="+mj-lt"/>
              </a:rPr>
              <a:t>produtora de Prode ou à </a:t>
            </a:r>
            <a:r>
              <a:rPr lang="pt-PT" sz="2400" b="1" dirty="0">
                <a:solidFill>
                  <a:srgbClr val="0000CC"/>
                </a:solidFill>
                <a:latin typeface="+mj-lt"/>
              </a:rPr>
              <a:t>ICT, </a:t>
            </a:r>
            <a:r>
              <a:rPr lang="pt-PT" sz="2400" b="1" dirty="0">
                <a:latin typeface="+mj-lt"/>
              </a:rPr>
              <a:t>no percentual e nos termos fixados no edital e no contrato, </a:t>
            </a:r>
            <a:r>
              <a:rPr lang="pt-PT" sz="2400" b="1" dirty="0">
                <a:solidFill>
                  <a:srgbClr val="FF0000"/>
                </a:solidFill>
                <a:latin typeface="+mj-lt"/>
              </a:rPr>
              <a:t>a transferência do conhecimento tecnológico empregado </a:t>
            </a:r>
            <a:r>
              <a:rPr lang="pt-PT" sz="2400" b="1" dirty="0">
                <a:latin typeface="+mj-lt"/>
              </a:rPr>
              <a:t>ou a</a:t>
            </a:r>
            <a:r>
              <a:rPr lang="pt-PT" sz="2400" b="1" dirty="0">
                <a:solidFill>
                  <a:srgbClr val="FF0000"/>
                </a:solidFill>
                <a:latin typeface="+mj-lt"/>
              </a:rPr>
              <a:t> participação na cadeia produtiva. </a:t>
            </a:r>
            <a:endParaRPr lang="pt-BR" sz="2400" b="1" dirty="0">
              <a:solidFill>
                <a:srgbClr val="FF0000"/>
              </a:solidFill>
              <a:latin typeface="+mj-lt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PT" sz="2400" b="1" dirty="0" smtClean="0">
              <a:latin typeface="+mj-lt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2400" b="1" dirty="0">
              <a:latin typeface="+mj-lt"/>
            </a:endParaRPr>
          </a:p>
          <a:p>
            <a:pPr marL="811213" indent="-271463">
              <a:lnSpc>
                <a:spcPct val="17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endParaRPr lang="pt-BR" sz="2400" b="1" dirty="0">
              <a:latin typeface="+mj-lt"/>
            </a:endParaRPr>
          </a:p>
        </p:txBody>
      </p:sp>
      <p:sp>
        <p:nvSpPr>
          <p:cNvPr id="6" name="Rectángulo redondeado 13"/>
          <p:cNvSpPr>
            <a:spLocks noChangeArrowheads="1"/>
          </p:cNvSpPr>
          <p:nvPr/>
        </p:nvSpPr>
        <p:spPr bwMode="auto">
          <a:xfrm>
            <a:off x="1187624" y="154732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altLang="ko-KR" sz="3200" b="1" dirty="0">
                <a:latin typeface="+mn-lt"/>
                <a:cs typeface="+mn-cs"/>
              </a:rPr>
              <a:t>TLE – QUANDO USAR</a:t>
            </a:r>
          </a:p>
        </p:txBody>
      </p:sp>
      <p:pic>
        <p:nvPicPr>
          <p:cNvPr id="7" name="Imagem 8" descr="DOM M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038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ángulo redondeado 13"/>
          <p:cNvSpPr>
            <a:spLocks noChangeArrowheads="1"/>
          </p:cNvSpPr>
          <p:nvPr/>
        </p:nvSpPr>
        <p:spPr bwMode="auto">
          <a:xfrm>
            <a:off x="1352377" y="183307"/>
            <a:ext cx="6781428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altLang="ko-KR" sz="3200" b="1" dirty="0">
                <a:latin typeface="+mn-lt"/>
                <a:cs typeface="+mn-cs"/>
              </a:rPr>
              <a:t>TLE - CONTEÚDO</a:t>
            </a:r>
          </a:p>
        </p:txBody>
      </p:sp>
      <p:sp>
        <p:nvSpPr>
          <p:cNvPr id="22531" name="Rectángulo redondeado 13"/>
          <p:cNvSpPr>
            <a:spLocks noChangeArrowheads="1"/>
          </p:cNvSpPr>
          <p:nvPr/>
        </p:nvSpPr>
        <p:spPr bwMode="auto">
          <a:xfrm>
            <a:off x="1357313" y="1023938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2400" b="1" i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506115" y="1772048"/>
            <a:ext cx="7990185" cy="342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algn="ctr">
              <a:buClr>
                <a:srgbClr val="FF0000"/>
              </a:buClr>
            </a:pPr>
            <a:r>
              <a:rPr lang="pt-BR" sz="2400" b="1" dirty="0">
                <a:solidFill>
                  <a:srgbClr val="0000CC"/>
                </a:solidFill>
                <a:latin typeface="+mj-lt"/>
              </a:rPr>
              <a:t>Lei nº 12.598/2012</a:t>
            </a:r>
          </a:p>
          <a:p>
            <a:pPr marL="361950" algn="ctr">
              <a:buClr>
                <a:srgbClr val="FF0000"/>
              </a:buClr>
            </a:pPr>
            <a:r>
              <a:rPr lang="pt-BR" sz="2800" b="1" dirty="0">
                <a:solidFill>
                  <a:srgbClr val="0000CC"/>
                </a:solidFill>
                <a:latin typeface="+mj-lt"/>
              </a:rPr>
              <a:t> 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j-lt"/>
              </a:rPr>
              <a:t>O TLE deverá ser confeccionado pelo órgão licitante, com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indicação do objeto de forma clara e precisa</a:t>
            </a:r>
            <a:r>
              <a:rPr lang="pt-BR" sz="2400" b="1" dirty="0">
                <a:latin typeface="+mj-lt"/>
              </a:rPr>
              <a:t>, e apresentar a análise entre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benefício e custo </a:t>
            </a:r>
            <a:r>
              <a:rPr lang="pt-BR" sz="2400" b="1" dirty="0">
                <a:latin typeface="+mj-lt"/>
              </a:rPr>
              <a:t>e as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razões da opção </a:t>
            </a:r>
            <a:r>
              <a:rPr lang="pt-BR" sz="2400" b="1" dirty="0">
                <a:latin typeface="+mj-lt"/>
              </a:rPr>
              <a:t>de utilização do procedimento licitatório abrangido pela Lei nº 12.598/2012. </a:t>
            </a:r>
          </a:p>
          <a:p>
            <a:pPr marL="342900" indent="-342900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endParaRPr lang="pt-BR" sz="2400" b="1" dirty="0">
              <a:latin typeface="+mj-lt"/>
            </a:endParaRPr>
          </a:p>
        </p:txBody>
      </p:sp>
      <p:pic>
        <p:nvPicPr>
          <p:cNvPr id="6" name="Imagem 8" descr="DOM M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3750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ángulo redondeado 13"/>
          <p:cNvSpPr>
            <a:spLocks noChangeArrowheads="1"/>
          </p:cNvSpPr>
          <p:nvPr/>
        </p:nvSpPr>
        <p:spPr bwMode="auto">
          <a:xfrm>
            <a:off x="1357313" y="1023938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2400" b="1" i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867103" y="1278810"/>
            <a:ext cx="7662042" cy="4998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pt-BR" sz="2400" b="1" dirty="0">
                <a:solidFill>
                  <a:srgbClr val="0000CC"/>
                </a:solidFill>
                <a:latin typeface="+mj-lt"/>
              </a:rPr>
              <a:t>Lei nº 12.598/2012</a:t>
            </a: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2400" b="1" dirty="0">
              <a:latin typeface="+mj-lt"/>
            </a:endParaRPr>
          </a:p>
          <a:p>
            <a:pPr marL="342900" indent="-3429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pt-BR" sz="2400" b="1" dirty="0">
                <a:latin typeface="+mj-lt"/>
              </a:rPr>
              <a:t>O TLE, </a:t>
            </a:r>
            <a:r>
              <a:rPr lang="pt-BR" sz="2400" b="1" u="sng" dirty="0">
                <a:solidFill>
                  <a:srgbClr val="0000CC"/>
                </a:solidFill>
                <a:latin typeface="+mj-lt"/>
              </a:rPr>
              <a:t>no que couber</a:t>
            </a:r>
            <a:r>
              <a:rPr lang="pt-BR" sz="2400" b="1" dirty="0">
                <a:latin typeface="+mj-lt"/>
              </a:rPr>
              <a:t>, indicará:</a:t>
            </a: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2400" b="1" dirty="0">
              <a:latin typeface="+mj-lt"/>
            </a:endParaRP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0000"/>
                </a:solidFill>
                <a:latin typeface="+mj-lt"/>
              </a:rPr>
              <a:t>Percentual mínimo </a:t>
            </a:r>
            <a:r>
              <a:rPr lang="pt-BR" sz="2400" b="1" dirty="0">
                <a:latin typeface="+mj-lt"/>
              </a:rPr>
              <a:t>de conteúdo nacional;</a:t>
            </a: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2400" b="1" dirty="0">
              <a:latin typeface="+mj-lt"/>
            </a:endParaRP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0000"/>
                </a:solidFill>
                <a:latin typeface="+mj-lt"/>
              </a:rPr>
              <a:t>Capacidade inovadora </a:t>
            </a:r>
            <a:r>
              <a:rPr lang="pt-BR" sz="2400" b="1" dirty="0">
                <a:latin typeface="+mj-lt"/>
              </a:rPr>
              <a:t>exigida;</a:t>
            </a: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2400" b="1" dirty="0">
              <a:latin typeface="+mj-lt"/>
            </a:endParaRP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j-lt"/>
              </a:rPr>
              <a:t>Contribuição para aumentar a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capacidade tecnológica e produtiva</a:t>
            </a:r>
            <a:r>
              <a:rPr lang="pt-BR" sz="2400" b="1" dirty="0">
                <a:latin typeface="+mj-lt"/>
              </a:rPr>
              <a:t> da base industrial de defesa, esperada como resultado da contratação;</a:t>
            </a:r>
          </a:p>
          <a:p>
            <a:pPr marL="539750">
              <a:lnSpc>
                <a:spcPct val="170000"/>
              </a:lnSpc>
              <a:buClr>
                <a:srgbClr val="FF0000"/>
              </a:buClr>
              <a:buSzPct val="110000"/>
              <a:defRPr/>
            </a:pPr>
            <a:endParaRPr lang="pt-BR" sz="2000" b="1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Rectángulo redondeado 13"/>
          <p:cNvSpPr>
            <a:spLocks noChangeArrowheads="1"/>
          </p:cNvSpPr>
          <p:nvPr/>
        </p:nvSpPr>
        <p:spPr bwMode="auto">
          <a:xfrm>
            <a:off x="1352377" y="183307"/>
            <a:ext cx="6781428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altLang="ko-KR" sz="3200" b="1" dirty="0">
                <a:latin typeface="+mn-lt"/>
                <a:cs typeface="+mn-cs"/>
              </a:rPr>
              <a:t>TLE - CONTEÚDO</a:t>
            </a:r>
          </a:p>
        </p:txBody>
      </p:sp>
      <p:pic>
        <p:nvPicPr>
          <p:cNvPr id="7" name="Imagem 8" descr="DOM M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6839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ángulo redondeado 13"/>
          <p:cNvSpPr>
            <a:spLocks noChangeArrowheads="1"/>
          </p:cNvSpPr>
          <p:nvPr/>
        </p:nvSpPr>
        <p:spPr bwMode="auto">
          <a:xfrm>
            <a:off x="1357313" y="1023938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2400" b="1" i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756745" y="1225560"/>
            <a:ext cx="7598979" cy="481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pt-BR" sz="2400" b="1" dirty="0">
                <a:solidFill>
                  <a:srgbClr val="0000CC"/>
                </a:solidFill>
                <a:latin typeface="+mj-lt"/>
              </a:rPr>
              <a:t>Lei nº 12.598/2012</a:t>
            </a:r>
          </a:p>
          <a:p>
            <a:endParaRPr lang="pt-BR" sz="2000" u="sng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marL="342900" indent="-34290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pt-BR" sz="2400" b="1" dirty="0">
                <a:solidFill>
                  <a:srgbClr val="0000CC"/>
                </a:solidFill>
                <a:latin typeface="+mj-lt"/>
              </a:rPr>
              <a:t>O TLE, no que couber, indicará:</a:t>
            </a: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sz="2400" b="1" dirty="0">
              <a:latin typeface="+mj-lt"/>
            </a:endParaRP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0000"/>
                </a:solidFill>
                <a:latin typeface="+mj-lt"/>
              </a:rPr>
              <a:t>Sustentabilidade do ciclo de vida</a:t>
            </a:r>
            <a:r>
              <a:rPr lang="pt-BR" sz="2400" b="1" dirty="0">
                <a:latin typeface="+mj-lt"/>
              </a:rPr>
              <a:t> do PRODE;</a:t>
            </a: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b="1" dirty="0">
              <a:latin typeface="+mj-lt"/>
            </a:endParaRP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solidFill>
                  <a:srgbClr val="FF0000"/>
                </a:solidFill>
                <a:latin typeface="+mj-lt"/>
              </a:rPr>
              <a:t>Garantia de continuidade </a:t>
            </a:r>
            <a:r>
              <a:rPr lang="pt-BR" sz="2400" b="1" dirty="0">
                <a:latin typeface="+mj-lt"/>
              </a:rPr>
              <a:t>das capacitações tecnológicas e produtivas a serem exigidas;</a:t>
            </a: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b="1" dirty="0">
              <a:latin typeface="+mj-lt"/>
            </a:endParaRP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j-lt"/>
              </a:rPr>
              <a:t>Possíveis condições de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financiamento</a:t>
            </a:r>
            <a:r>
              <a:rPr lang="pt-BR" sz="2400" b="1" dirty="0">
                <a:latin typeface="+mj-lt"/>
              </a:rPr>
              <a:t>; e</a:t>
            </a: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t-BR" b="1" dirty="0">
              <a:latin typeface="+mj-lt"/>
            </a:endParaRP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b="1" dirty="0">
                <a:latin typeface="+mj-lt"/>
              </a:rPr>
              <a:t>Parâmetros para valoração da relação entre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benefício e</a:t>
            </a:r>
            <a:r>
              <a:rPr lang="pt-BR" sz="2400" b="1" dirty="0">
                <a:latin typeface="+mj-lt"/>
              </a:rPr>
              <a:t> </a:t>
            </a:r>
            <a:r>
              <a:rPr lang="pt-BR" sz="2400" b="1" dirty="0">
                <a:solidFill>
                  <a:srgbClr val="FF0000"/>
                </a:solidFill>
                <a:latin typeface="+mj-lt"/>
              </a:rPr>
              <a:t>custo</a:t>
            </a:r>
            <a:r>
              <a:rPr lang="pt-BR" sz="2400" b="1" dirty="0">
                <a:latin typeface="+mj-lt"/>
              </a:rPr>
              <a:t>. </a:t>
            </a:r>
            <a:endParaRPr lang="pt-BR" sz="20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Rectángulo redondeado 13"/>
          <p:cNvSpPr>
            <a:spLocks noChangeArrowheads="1"/>
          </p:cNvSpPr>
          <p:nvPr/>
        </p:nvSpPr>
        <p:spPr bwMode="auto">
          <a:xfrm>
            <a:off x="1352377" y="183307"/>
            <a:ext cx="6781428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altLang="ko-KR" sz="3200" b="1" dirty="0">
                <a:latin typeface="+mn-lt"/>
                <a:cs typeface="+mn-cs"/>
              </a:rPr>
              <a:t>TLE - CONTEÚDO</a:t>
            </a:r>
          </a:p>
        </p:txBody>
      </p:sp>
      <p:pic>
        <p:nvPicPr>
          <p:cNvPr id="7" name="Imagem 8" descr="DOM M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6169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ángulo redondeado 13"/>
          <p:cNvSpPr>
            <a:spLocks noChangeArrowheads="1"/>
          </p:cNvSpPr>
          <p:nvPr/>
        </p:nvSpPr>
        <p:spPr bwMode="auto">
          <a:xfrm>
            <a:off x="468630" y="164257"/>
            <a:ext cx="840996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altLang="ko-KR" sz="3200" b="1" dirty="0">
                <a:latin typeface="+mn-lt"/>
                <a:cs typeface="+mn-cs"/>
              </a:rPr>
              <a:t>TLE - ENCAMINHAMENTO</a:t>
            </a:r>
          </a:p>
        </p:txBody>
      </p:sp>
      <p:sp>
        <p:nvSpPr>
          <p:cNvPr id="22531" name="Rectángulo redondeado 13"/>
          <p:cNvSpPr>
            <a:spLocks noChangeArrowheads="1"/>
          </p:cNvSpPr>
          <p:nvPr/>
        </p:nvSpPr>
        <p:spPr bwMode="auto">
          <a:xfrm>
            <a:off x="1297013" y="875110"/>
            <a:ext cx="7429500" cy="499268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lvl="1" algn="ctr">
              <a:buClr>
                <a:srgbClr val="FF0000"/>
              </a:buClr>
            </a:pPr>
            <a:r>
              <a:rPr lang="pt-BR" sz="2400" b="1" dirty="0">
                <a:solidFill>
                  <a:srgbClr val="0000CC"/>
                </a:solidFill>
                <a:latin typeface="+mj-lt"/>
              </a:rPr>
              <a:t>Decreto nº 7970, de 28 Mar 13</a:t>
            </a:r>
          </a:p>
        </p:txBody>
      </p:sp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725190" y="2122886"/>
            <a:ext cx="787588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r>
              <a:rPr lang="pt-BR" sz="2400" b="1" dirty="0">
                <a:solidFill>
                  <a:srgbClr val="0000CC"/>
                </a:solidFill>
                <a:latin typeface="+mj-lt"/>
              </a:rPr>
              <a:t>Ofício endereçado ao Secretário Executivo da CMID solicitando a aprovação do TLE </a:t>
            </a:r>
            <a:r>
              <a:rPr lang="pt-BR" sz="2400" b="1" dirty="0" smtClean="0">
                <a:solidFill>
                  <a:srgbClr val="0000CC"/>
                </a:solidFill>
                <a:latin typeface="+mj-lt"/>
              </a:rPr>
              <a:t>(</a:t>
            </a:r>
            <a:r>
              <a:rPr lang="pt-BR" sz="2400" b="1" dirty="0" err="1" smtClean="0">
                <a:solidFill>
                  <a:srgbClr val="0000CC"/>
                </a:solidFill>
                <a:latin typeface="+mj-lt"/>
              </a:rPr>
              <a:t>Art</a:t>
            </a:r>
            <a:r>
              <a:rPr lang="pt-BR" sz="2400" b="1" dirty="0" smtClean="0">
                <a:solidFill>
                  <a:srgbClr val="0000CC"/>
                </a:solidFill>
                <a:latin typeface="+mj-lt"/>
              </a:rPr>
              <a:t> 2º</a:t>
            </a:r>
            <a:r>
              <a:rPr lang="pt-BR" sz="2400" b="1" dirty="0">
                <a:solidFill>
                  <a:srgbClr val="0000CC"/>
                </a:solidFill>
                <a:latin typeface="+mj-lt"/>
              </a:rPr>
              <a:t>, § 1º, inciso VIII, Decreto nº 7.970/2013) e autorização para iniciar o procedimento licitatório </a:t>
            </a:r>
            <a:r>
              <a:rPr lang="pt-BR" sz="2400" b="1" dirty="0" smtClean="0">
                <a:solidFill>
                  <a:srgbClr val="0000CC"/>
                </a:solidFill>
                <a:latin typeface="+mj-lt"/>
              </a:rPr>
              <a:t>(</a:t>
            </a:r>
            <a:r>
              <a:rPr lang="pt-BR" sz="2400" b="1" dirty="0" err="1" smtClean="0">
                <a:solidFill>
                  <a:srgbClr val="0000CC"/>
                </a:solidFill>
                <a:latin typeface="+mj-lt"/>
              </a:rPr>
              <a:t>Art</a:t>
            </a:r>
            <a:r>
              <a:rPr lang="pt-BR" sz="2400" b="1" dirty="0" smtClean="0">
                <a:solidFill>
                  <a:srgbClr val="0000CC"/>
                </a:solidFill>
                <a:latin typeface="+mj-lt"/>
              </a:rPr>
              <a:t> 15</a:t>
            </a:r>
            <a:r>
              <a:rPr lang="pt-BR" sz="2400" b="1" dirty="0">
                <a:solidFill>
                  <a:srgbClr val="0000CC"/>
                </a:solidFill>
                <a:latin typeface="+mj-lt"/>
              </a:rPr>
              <a:t>, Decreto nº 7.970/2013); e conterá </a:t>
            </a:r>
            <a:r>
              <a:rPr lang="pt-BR" sz="2400" b="1" dirty="0" smtClean="0">
                <a:solidFill>
                  <a:srgbClr val="0000CC"/>
                </a:solidFill>
                <a:latin typeface="+mj-lt"/>
              </a:rPr>
              <a:t>o seguinte anexo:</a:t>
            </a:r>
            <a:endParaRPr lang="pt-BR" sz="2400" b="1" dirty="0">
              <a:solidFill>
                <a:srgbClr val="0000CC"/>
              </a:solidFill>
              <a:latin typeface="+mj-lt"/>
            </a:endParaRPr>
          </a:p>
          <a:p>
            <a:pPr algn="just"/>
            <a:endParaRPr lang="pt-BR" sz="2400" dirty="0">
              <a:solidFill>
                <a:srgbClr val="FFFF00"/>
              </a:solidFill>
              <a:cs typeface="Arial" pitchFamily="34" charset="0"/>
            </a:endParaRPr>
          </a:p>
          <a:p>
            <a:pPr marL="809625" indent="-447675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t-BR" sz="2400" b="1" dirty="0" smtClean="0">
                <a:latin typeface="+mj-lt"/>
              </a:rPr>
              <a:t>TERMO DE LICITAÇÃO (</a:t>
            </a:r>
            <a:r>
              <a:rPr lang="pt-BR" sz="2400" b="1" dirty="0" err="1" smtClean="0">
                <a:latin typeface="+mj-lt"/>
              </a:rPr>
              <a:t>Art</a:t>
            </a:r>
            <a:r>
              <a:rPr lang="pt-BR" sz="2400" b="1" dirty="0" smtClean="0">
                <a:latin typeface="+mj-lt"/>
              </a:rPr>
              <a:t> 12</a:t>
            </a:r>
            <a:r>
              <a:rPr lang="pt-BR" sz="2400" b="1" dirty="0">
                <a:latin typeface="+mj-lt"/>
              </a:rPr>
              <a:t>, Decreto nº </a:t>
            </a:r>
            <a:r>
              <a:rPr lang="pt-BR" sz="2400" b="1" dirty="0" smtClean="0">
                <a:latin typeface="+mj-lt"/>
              </a:rPr>
              <a:t>7.970/2013).</a:t>
            </a:r>
            <a:endParaRPr lang="pt-BR" sz="2400" b="1" dirty="0">
              <a:latin typeface="+mj-lt"/>
            </a:endParaRPr>
          </a:p>
        </p:txBody>
      </p:sp>
      <p:pic>
        <p:nvPicPr>
          <p:cNvPr id="6" name="Imagem 8" descr="DOM M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9978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ángulo redondeado 13"/>
          <p:cNvSpPr>
            <a:spLocks noChangeArrowheads="1"/>
          </p:cNvSpPr>
          <p:nvPr/>
        </p:nvSpPr>
        <p:spPr bwMode="auto">
          <a:xfrm>
            <a:off x="1300163" y="223838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altLang="ko-KR" sz="3200" b="1" dirty="0">
                <a:latin typeface="+mn-lt"/>
                <a:cs typeface="+mn-cs"/>
              </a:rPr>
              <a:t>TLE – BENEFÍCIOS</a:t>
            </a:r>
          </a:p>
        </p:txBody>
      </p:sp>
      <p:sp>
        <p:nvSpPr>
          <p:cNvPr id="24579" name="Rectángulo redondeado 13"/>
          <p:cNvSpPr>
            <a:spLocks noChangeArrowheads="1"/>
          </p:cNvSpPr>
          <p:nvPr/>
        </p:nvSpPr>
        <p:spPr bwMode="auto">
          <a:xfrm>
            <a:off x="1357313" y="1023938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2400" b="1" i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611188" y="1868488"/>
            <a:ext cx="7551737" cy="316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9625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+mj-lt"/>
              </a:rPr>
              <a:t>PROCEDIMENTO LICITATÓRIO ESPECÍFICO PARA EMPRESAS ESTRATÉGICAS DE DEFESA, EVITANDO A PARTICIPAÇÃO DE EMPRESAS NÃO QUALIFICADAS;</a:t>
            </a:r>
          </a:p>
          <a:p>
            <a:pPr marL="809625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latin typeface="+mj-lt"/>
              </a:rPr>
              <a:t>EED PODERÁ USUFRUIR DO BENEFÍCIO DO REGIME TRIBUTÁRIO ESPECIAL PARA INDÚSTRIA DE DEFESA;</a:t>
            </a:r>
            <a:endParaRPr lang="pt-BR" sz="2000" b="1" dirty="0">
              <a:latin typeface="+mj-lt"/>
            </a:endParaRPr>
          </a:p>
          <a:p>
            <a:pPr marL="809625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latin typeface="+mj-lt"/>
              </a:rPr>
              <a:t>PRIVILEGIAR A INDÚSTRIA NACIONAL;</a:t>
            </a:r>
            <a:endParaRPr lang="pt-BR" sz="2000" b="1" dirty="0">
              <a:latin typeface="+mj-lt"/>
            </a:endParaRPr>
          </a:p>
        </p:txBody>
      </p:sp>
      <p:pic>
        <p:nvPicPr>
          <p:cNvPr id="6" name="Imagem 8" descr="DOM M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552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ángulo redondeado 13"/>
          <p:cNvSpPr>
            <a:spLocks noChangeArrowheads="1"/>
          </p:cNvSpPr>
          <p:nvPr/>
        </p:nvSpPr>
        <p:spPr bwMode="auto">
          <a:xfrm>
            <a:off x="1357313" y="1023938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2400" b="1" i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601663" y="1868488"/>
            <a:ext cx="7713662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9625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+mj-lt"/>
              </a:rPr>
              <a:t>POSSIBILIDADE DE FINANCIAMENTO ESPECIAL PARA EED (ASSUNTO EM ESTUDO JUNTO </a:t>
            </a:r>
            <a:r>
              <a:rPr lang="pt-BR" sz="2000" b="1" dirty="0" smtClean="0">
                <a:latin typeface="+mj-lt"/>
              </a:rPr>
              <a:t>À </a:t>
            </a:r>
            <a:r>
              <a:rPr lang="pt-BR" sz="2000" b="1" dirty="0">
                <a:latin typeface="+mj-lt"/>
              </a:rPr>
              <a:t>FINEP, </a:t>
            </a:r>
            <a:r>
              <a:rPr lang="pt-BR" sz="2000" b="1" dirty="0" smtClean="0">
                <a:latin typeface="+mj-lt"/>
              </a:rPr>
              <a:t>BNDES, SAIN </a:t>
            </a:r>
            <a:r>
              <a:rPr lang="pt-BR" sz="2000" b="1" dirty="0">
                <a:latin typeface="+mj-lt"/>
              </a:rPr>
              <a:t>E ABGF); </a:t>
            </a:r>
            <a:r>
              <a:rPr lang="pt-BR" sz="2000" b="1" dirty="0" smtClean="0">
                <a:latin typeface="+mj-lt"/>
              </a:rPr>
              <a:t>e</a:t>
            </a:r>
            <a:endParaRPr lang="pt-BR" sz="2000" b="1" dirty="0">
              <a:latin typeface="+mj-lt"/>
            </a:endParaRPr>
          </a:p>
          <a:p>
            <a:pPr marL="809625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latin typeface="+mj-lt"/>
              </a:rPr>
              <a:t>BENEFÍCIO DO REGIME TRIBUTÁRIO ESPECIAL PARA INDÚSTRIA DE DEFESA (RETID) PARA A EMPRESA PREPONDERANTEMENTE FORNECEDORA.</a:t>
            </a:r>
            <a:endParaRPr lang="pt-BR" sz="2000" b="1" dirty="0">
              <a:latin typeface="+mj-lt"/>
            </a:endParaRPr>
          </a:p>
        </p:txBody>
      </p:sp>
      <p:sp>
        <p:nvSpPr>
          <p:cNvPr id="6" name="Rectángulo redondeado 13"/>
          <p:cNvSpPr>
            <a:spLocks noChangeArrowheads="1"/>
          </p:cNvSpPr>
          <p:nvPr/>
        </p:nvSpPr>
        <p:spPr bwMode="auto">
          <a:xfrm>
            <a:off x="1300163" y="223838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altLang="ko-KR" sz="3200" b="1" dirty="0">
                <a:latin typeface="+mn-lt"/>
                <a:cs typeface="+mn-cs"/>
              </a:rPr>
              <a:t>TLE – BENEFÍCIOS</a:t>
            </a:r>
          </a:p>
        </p:txBody>
      </p:sp>
      <p:pic>
        <p:nvPicPr>
          <p:cNvPr id="7" name="Imagem 8" descr="DOM M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0459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05009" y="275468"/>
            <a:ext cx="7769918" cy="6463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/>
              <a:t>MINISTÉRIO DA DEFESA</a:t>
            </a:r>
          </a:p>
        </p:txBody>
      </p:sp>
      <p:pic>
        <p:nvPicPr>
          <p:cNvPr id="12295" name="Imagem 8" descr="DOM M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447" y="275468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28320" y="1708839"/>
            <a:ext cx="8125026" cy="3046988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/>
              <a:t>CENTRO LOGÍSTICO DA AERONÁUTICA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/>
              <a:t>“A APLICAÇÃO DA LEI Nº 12.598/2012 NOS EDITAIS DE LICITAÇÃO”</a:t>
            </a:r>
            <a:endParaRPr lang="pt-BR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 smtClean="0"/>
              <a:t>21 setembro 2016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00257192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ángulo redondeado 13"/>
          <p:cNvSpPr>
            <a:spLocks noChangeArrowheads="1"/>
          </p:cNvSpPr>
          <p:nvPr/>
        </p:nvSpPr>
        <p:spPr bwMode="auto">
          <a:xfrm>
            <a:off x="367990" y="233363"/>
            <a:ext cx="8380723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altLang="ko-KR" sz="3200" b="1" dirty="0">
                <a:latin typeface="+mn-lt"/>
                <a:cs typeface="+mn-cs"/>
              </a:rPr>
              <a:t>TLE - ÓBICES</a:t>
            </a:r>
          </a:p>
        </p:txBody>
      </p:sp>
      <p:sp>
        <p:nvSpPr>
          <p:cNvPr id="24579" name="Rectángulo redondeado 13"/>
          <p:cNvSpPr>
            <a:spLocks noChangeArrowheads="1"/>
          </p:cNvSpPr>
          <p:nvPr/>
        </p:nvSpPr>
        <p:spPr bwMode="auto">
          <a:xfrm>
            <a:off x="1357313" y="1023938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2400" b="1" i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649288" y="1783110"/>
            <a:ext cx="7666037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9625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+mj-lt"/>
              </a:rPr>
              <a:t>NÃO HÁ JURISPRUDÊNCIA FORMADA SOBRE A LEI Nº 12.598/2012 OU SOBRE O DECRETO Nº 7.970/2013;</a:t>
            </a:r>
          </a:p>
          <a:p>
            <a:pPr marL="809625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latin typeface="+mj-lt"/>
              </a:rPr>
              <a:t>O ÓRGÃOS DE CONTROLE EXTERNO (TCU / AGU / CGU) NÃO ESTÃO FAMILIARIZADOS COM ESTA LEGISLA</a:t>
            </a:r>
            <a:r>
              <a:rPr lang="pt-BR" sz="2000" b="1" dirty="0">
                <a:latin typeface="+mj-lt"/>
              </a:rPr>
              <a:t>ÇÃO;</a:t>
            </a:r>
          </a:p>
          <a:p>
            <a:pPr marL="809625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latin typeface="+mj-lt"/>
              </a:rPr>
              <a:t>OS ÓRGÃOS DE CONTROLE INTERNO DAS FOR</a:t>
            </a:r>
            <a:r>
              <a:rPr lang="pt-BR" sz="2000" b="1" dirty="0">
                <a:latin typeface="+mj-lt"/>
              </a:rPr>
              <a:t>ÇAS ARMADAS</a:t>
            </a:r>
            <a:r>
              <a:rPr lang="en-US" sz="2000" b="1" dirty="0">
                <a:latin typeface="+mj-lt"/>
              </a:rPr>
              <a:t> NÃO POSSUEM CONHECIMENTO DESTAS NOVAS LEGISLA</a:t>
            </a:r>
            <a:r>
              <a:rPr lang="pt-BR" sz="2000" b="1" dirty="0">
                <a:latin typeface="+mj-lt"/>
              </a:rPr>
              <a:t>ÇÕES;</a:t>
            </a:r>
          </a:p>
        </p:txBody>
      </p:sp>
      <p:pic>
        <p:nvPicPr>
          <p:cNvPr id="6" name="Imagem 8" descr="DOM M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4938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ángulo redondeado 13"/>
          <p:cNvSpPr>
            <a:spLocks noChangeArrowheads="1"/>
          </p:cNvSpPr>
          <p:nvPr/>
        </p:nvSpPr>
        <p:spPr bwMode="auto">
          <a:xfrm>
            <a:off x="1357313" y="1023938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2400" b="1" i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581445" y="1702433"/>
            <a:ext cx="7942662" cy="422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09625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latin typeface="+mj-lt"/>
              </a:rPr>
              <a:t>AS ASSESSORIAS </a:t>
            </a:r>
            <a:r>
              <a:rPr lang="en-US" sz="2000" b="1" dirty="0" smtClean="0">
                <a:latin typeface="+mj-lt"/>
              </a:rPr>
              <a:t>JURÍDICAS (CJU e CONSULTORIAS </a:t>
            </a:r>
            <a:r>
              <a:rPr lang="en-US" sz="2000" b="1" dirty="0" smtClean="0">
                <a:latin typeface="+mj-lt"/>
              </a:rPr>
              <a:t>JURÍDICAS DOS COMANDOS MILITARES) </a:t>
            </a:r>
            <a:r>
              <a:rPr lang="en-US" sz="2000" b="1" dirty="0">
                <a:latin typeface="+mj-lt"/>
              </a:rPr>
              <a:t>NÃO DOMINAM AS NOVAS LEGISLA</a:t>
            </a:r>
            <a:r>
              <a:rPr lang="pt-BR" sz="2000" b="1" dirty="0">
                <a:latin typeface="+mj-lt"/>
              </a:rPr>
              <a:t>ÇÕES;</a:t>
            </a:r>
          </a:p>
          <a:p>
            <a:pPr marL="809625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+mj-lt"/>
              </a:rPr>
              <a:t>OS ORDENADORES DE DESPESAS E OS GESTORES NÃO CONHECEM A </a:t>
            </a:r>
            <a:r>
              <a:rPr lang="en-US" sz="2000" b="1" dirty="0">
                <a:latin typeface="+mj-lt"/>
              </a:rPr>
              <a:t>LEGISLA</a:t>
            </a:r>
            <a:r>
              <a:rPr lang="pt-BR" sz="2000" b="1" dirty="0">
                <a:latin typeface="+mj-lt"/>
              </a:rPr>
              <a:t>ÇÃO</a:t>
            </a:r>
            <a:r>
              <a:rPr lang="pt-BR" sz="2000" b="1" dirty="0" smtClean="0">
                <a:latin typeface="+mj-lt"/>
              </a:rPr>
              <a:t>;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e</a:t>
            </a:r>
            <a:endParaRPr lang="en-US" sz="2000" b="1" dirty="0">
              <a:latin typeface="+mj-lt"/>
            </a:endParaRPr>
          </a:p>
          <a:p>
            <a:pPr marL="809625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en-US" sz="2000" b="1" dirty="0">
                <a:latin typeface="+mj-lt"/>
              </a:rPr>
              <a:t>REUNIÃO MENSAL DA COMISSÃO MISTA DA INDÚSTRIA DE </a:t>
            </a:r>
            <a:r>
              <a:rPr lang="en-US" sz="2000" b="1" dirty="0" smtClean="0">
                <a:latin typeface="+mj-lt"/>
              </a:rPr>
              <a:t>DEFESA (LICITAÇÕES DE FIM DE ANO).</a:t>
            </a:r>
            <a:endParaRPr lang="pt-BR" sz="2000" b="1" dirty="0">
              <a:latin typeface="+mj-lt"/>
            </a:endParaRPr>
          </a:p>
          <a:p>
            <a:pPr marL="811213" indent="-271463">
              <a:lnSpc>
                <a:spcPct val="170000"/>
              </a:lnSpc>
              <a:buClr>
                <a:srgbClr val="FF0000"/>
              </a:buClr>
              <a:buSzPct val="110000"/>
              <a:buFont typeface="Wingdings" pitchFamily="2" charset="2"/>
              <a:buChar char="§"/>
              <a:defRPr/>
            </a:pPr>
            <a:endParaRPr lang="pt-BR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6" name="Rectángulo redondeado 13"/>
          <p:cNvSpPr>
            <a:spLocks noChangeArrowheads="1"/>
          </p:cNvSpPr>
          <p:nvPr/>
        </p:nvSpPr>
        <p:spPr bwMode="auto">
          <a:xfrm>
            <a:off x="356839" y="233363"/>
            <a:ext cx="8391874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altLang="ko-KR" sz="3200" b="1" dirty="0">
                <a:latin typeface="+mn-lt"/>
                <a:cs typeface="+mn-cs"/>
              </a:rPr>
              <a:t>TLE - ÓBICES</a:t>
            </a:r>
          </a:p>
        </p:txBody>
      </p:sp>
      <p:pic>
        <p:nvPicPr>
          <p:cNvPr id="7" name="Imagem 8" descr="DOM MD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4319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0501" y="1680210"/>
            <a:ext cx="7888406" cy="2628900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altLang="ko-KR" sz="2400" b="1" dirty="0">
                <a:solidFill>
                  <a:schemeClr val="bg1">
                    <a:lumMod val="85000"/>
                  </a:schemeClr>
                </a:solidFill>
              </a:rPr>
              <a:t>LEI Nº 12.598/2012 E </a:t>
            </a: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DECRETO Nº 7.970/2013; 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TERMO DE LICITAÇÃO ESPECIAL; E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1" dirty="0"/>
              <a:t>POLÍTICA DE </a:t>
            </a:r>
            <a:r>
              <a:rPr lang="pt-BR" sz="2400" b="1" dirty="0" smtClean="0"/>
              <a:t>OBTENÇÃO.</a:t>
            </a:r>
            <a:endParaRPr lang="pt-BR" sz="2400" b="1" dirty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 smtClean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 smtClean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5943" y="186756"/>
            <a:ext cx="8742419" cy="6403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3200" b="1" dirty="0" smtClean="0">
                <a:latin typeface="+mn-lt"/>
                <a:cs typeface="+mn-cs"/>
              </a:rPr>
              <a:t>ROTEIRO</a:t>
            </a:r>
            <a:endParaRPr lang="pt-BR" altLang="ko-KR" sz="3200" b="1" dirty="0">
              <a:latin typeface="+mn-lt"/>
              <a:cs typeface="+mn-cs"/>
            </a:endParaRPr>
          </a:p>
        </p:txBody>
      </p:sp>
      <p:pic>
        <p:nvPicPr>
          <p:cNvPr id="4" name="Imagem 8" descr="DOM M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5593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sharpenSoften amoun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1" t="2525" r="16223" b="5296"/>
          <a:stretch/>
        </p:blipFill>
        <p:spPr>
          <a:xfrm>
            <a:off x="646800" y="0"/>
            <a:ext cx="7937027" cy="6841308"/>
          </a:xfrm>
        </p:spPr>
      </p:pic>
      <p:sp>
        <p:nvSpPr>
          <p:cNvPr id="3" name="Retângulo 2"/>
          <p:cNvSpPr/>
          <p:nvPr/>
        </p:nvSpPr>
        <p:spPr>
          <a:xfrm>
            <a:off x="795647" y="5272644"/>
            <a:ext cx="1531917" cy="1258785"/>
          </a:xfrm>
          <a:prstGeom prst="rect">
            <a:avLst/>
          </a:prstGeom>
          <a:noFill/>
          <a:ln w="63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/>
          <p:nvPr/>
        </p:nvCxnSpPr>
        <p:spPr>
          <a:xfrm>
            <a:off x="795647" y="2375065"/>
            <a:ext cx="0" cy="32063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2462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8"/>
          <p:cNvGrpSpPr>
            <a:grpSpLocks/>
          </p:cNvGrpSpPr>
          <p:nvPr/>
        </p:nvGrpSpPr>
        <p:grpSpPr bwMode="auto">
          <a:xfrm>
            <a:off x="829151" y="1004834"/>
            <a:ext cx="7347743" cy="4378549"/>
            <a:chOff x="971600" y="1594359"/>
            <a:chExt cx="7346622" cy="4378751"/>
          </a:xfrm>
        </p:grpSpPr>
        <p:sp>
          <p:nvSpPr>
            <p:cNvPr id="4" name="Seta para a direita 3"/>
            <p:cNvSpPr/>
            <p:nvPr/>
          </p:nvSpPr>
          <p:spPr bwMode="auto">
            <a:xfrm rot="21000000">
              <a:off x="2841881" y="1594359"/>
              <a:ext cx="5399157" cy="1361602"/>
            </a:xfrm>
            <a:prstGeom prst="rightArrow">
              <a:avLst/>
            </a:prstGeom>
            <a:solidFill>
              <a:srgbClr val="006600"/>
            </a:solidFill>
            <a:ln w="34925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-112" charset="-128"/>
                  <a:cs typeface="Arial" pitchFamily="34" charset="0"/>
                </a:rPr>
                <a:t>REORGANIZAÇÃO DAS </a:t>
              </a:r>
              <a:r>
                <a:rPr lang="pt-BR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-112" charset="-128"/>
                  <a:cs typeface="Arial" pitchFamily="34" charset="0"/>
                </a:rPr>
                <a:t>FORÇAS </a:t>
              </a: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-112" charset="-128"/>
                  <a:cs typeface="Arial" pitchFamily="34" charset="0"/>
                </a:rPr>
                <a:t>ARMADAS</a:t>
              </a:r>
            </a:p>
          </p:txBody>
        </p:sp>
        <p:sp>
          <p:nvSpPr>
            <p:cNvPr id="5" name="Seta para a direita 4"/>
            <p:cNvSpPr/>
            <p:nvPr/>
          </p:nvSpPr>
          <p:spPr bwMode="auto">
            <a:xfrm>
              <a:off x="3073239" y="3104806"/>
              <a:ext cx="5244983" cy="1361602"/>
            </a:xfrm>
            <a:prstGeom prst="rightArrow">
              <a:avLst/>
            </a:prstGeom>
            <a:solidFill>
              <a:srgbClr val="0066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-112" charset="-128"/>
                  <a:cs typeface="Arial" pitchFamily="34" charset="0"/>
                </a:rPr>
                <a:t>REESTRUTURAÇÃO DA </a:t>
              </a:r>
              <a:r>
                <a:rPr lang="pt-BR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-112" charset="-128"/>
                  <a:cs typeface="Arial" pitchFamily="34" charset="0"/>
                </a:rPr>
                <a:t> INDÚSTRIA </a:t>
              </a:r>
              <a:r>
                <a:rPr lang="pt-BR" sz="20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-112" charset="-128"/>
                  <a:cs typeface="Arial" pitchFamily="34" charset="0"/>
                </a:rPr>
                <a:t>DE DEFESA</a:t>
              </a:r>
            </a:p>
          </p:txBody>
        </p:sp>
        <p:sp>
          <p:nvSpPr>
            <p:cNvPr id="6" name="Seta para a direita 5"/>
            <p:cNvSpPr/>
            <p:nvPr/>
          </p:nvSpPr>
          <p:spPr bwMode="auto">
            <a:xfrm rot="600000">
              <a:off x="2934015" y="4579389"/>
              <a:ext cx="5363176" cy="1361602"/>
            </a:xfrm>
            <a:prstGeom prst="rightArrow">
              <a:avLst/>
            </a:prstGeom>
            <a:solidFill>
              <a:srgbClr val="006600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-112" charset="-128"/>
                  <a:cs typeface="Arial" pitchFamily="34" charset="0"/>
                </a:rPr>
                <a:t>COMPOSIÇÃO DOS EFETIVOS </a:t>
              </a:r>
              <a:r>
                <a:rPr lang="pt-BR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-112" charset="-128"/>
                  <a:cs typeface="Arial" pitchFamily="34" charset="0"/>
                </a:rPr>
                <a:t>DAS </a:t>
              </a:r>
              <a:r>
                <a:rPr lang="pt-BR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ＭＳ Ｐゴシック" pitchFamily="-112" charset="-128"/>
                  <a:cs typeface="Arial" pitchFamily="34" charset="0"/>
                </a:rPr>
                <a:t>FORÇAS ARMADAS</a:t>
              </a: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2363759"/>
              <a:ext cx="2690117" cy="360935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HeroicExtremeRightFacing"/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</p:pic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16505" y="320190"/>
            <a:ext cx="4796589" cy="6524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defTabSz="449263">
              <a:buClr>
                <a:srgbClr val="003399"/>
              </a:buClr>
              <a:buSzPct val="100000"/>
              <a:buFont typeface="Arial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ESTRATÉGIA NACIONAL DE DEFESA</a:t>
            </a:r>
            <a:endParaRPr 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/>
          <a:srcRect b="1497"/>
          <a:stretch/>
        </p:blipFill>
        <p:spPr>
          <a:xfrm>
            <a:off x="780858" y="1276221"/>
            <a:ext cx="2899635" cy="403244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perspectiveHeroicExtremeRightFacing"/>
            <a:lightRig rig="threePt" dir="t"/>
          </a:scene3d>
          <a:sp3d>
            <a:bevelT/>
          </a:sp3d>
        </p:spPr>
      </p:pic>
      <p:sp>
        <p:nvSpPr>
          <p:cNvPr id="12" name="CaixaDeTexto 11"/>
          <p:cNvSpPr txBox="1"/>
          <p:nvPr/>
        </p:nvSpPr>
        <p:spPr>
          <a:xfrm>
            <a:off x="2160169" y="6597352"/>
            <a:ext cx="46085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©Reprodução mediante autorização expressa do COMAER</a:t>
            </a:r>
          </a:p>
        </p:txBody>
      </p:sp>
      <p:sp>
        <p:nvSpPr>
          <p:cNvPr id="11" name="Elipse 10"/>
          <p:cNvSpPr/>
          <p:nvPr/>
        </p:nvSpPr>
        <p:spPr>
          <a:xfrm>
            <a:off x="3680493" y="2515211"/>
            <a:ext cx="3592504" cy="13615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840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55" y="-28118"/>
            <a:ext cx="9180513" cy="6917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26875"/>
            <a:ext cx="1366837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134262"/>
            <a:ext cx="14192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207287"/>
            <a:ext cx="9239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375" y="2202650"/>
            <a:ext cx="1381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9238" y="1783550"/>
            <a:ext cx="13049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0363" y="5963437"/>
            <a:ext cx="13906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575712"/>
            <a:ext cx="6762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3513" y="1710525"/>
            <a:ext cx="10572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66287"/>
            <a:ext cx="13620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618575"/>
            <a:ext cx="1400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43900" y="1854987"/>
            <a:ext cx="86518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310975"/>
            <a:ext cx="14573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Picture 1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3" y="6026937"/>
            <a:ext cx="136683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25" y="6303162"/>
            <a:ext cx="1428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685125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56525" y="4733125"/>
            <a:ext cx="13525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9" name="Picture 18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6360312"/>
            <a:ext cx="1690687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0" name="Picture 19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176162"/>
            <a:ext cx="14287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1" name="Picture 2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71550" y="1172362"/>
            <a:ext cx="1362075" cy="466725"/>
          </a:xfrm>
          <a:noFill/>
        </p:spPr>
      </p:pic>
      <p:pic>
        <p:nvPicPr>
          <p:cNvPr id="46102" name="Picture 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925" y="3366287"/>
            <a:ext cx="1296988" cy="576263"/>
          </a:xfrm>
          <a:noFill/>
        </p:spPr>
      </p:pic>
      <p:pic>
        <p:nvPicPr>
          <p:cNvPr id="46103" name="Picture 2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925" y="4137812"/>
            <a:ext cx="865188" cy="857250"/>
          </a:xfrm>
          <a:noFill/>
        </p:spPr>
      </p:pic>
      <p:pic>
        <p:nvPicPr>
          <p:cNvPr id="46104" name="Picture 24" descr="1226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34262"/>
            <a:ext cx="7921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5" name="Picture 25" descr="1">
            <a:hlinkClick r:id="rId25"/>
          </p:cNvPr>
          <p:cNvPicPr>
            <a:picLocks noChangeAspect="1" noChangeArrowheads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1710525"/>
            <a:ext cx="10096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6" name="Picture 26" descr="2">
            <a:hlinkClick r:id="rId27"/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599900"/>
            <a:ext cx="5429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7" name="Picture 27" descr="1210">
            <a:hlinkClick r:id="rId29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" y="3882225"/>
            <a:ext cx="1381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8" name="Text Box 28"/>
          <p:cNvSpPr txBox="1">
            <a:spLocks noChangeArrowheads="1"/>
          </p:cNvSpPr>
          <p:nvPr/>
        </p:nvSpPr>
        <p:spPr bwMode="auto">
          <a:xfrm>
            <a:off x="395288" y="6176162"/>
            <a:ext cx="17287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endParaRPr lang="pt-BR" sz="1800">
              <a:latin typeface="Verdana" charset="0"/>
            </a:endParaRPr>
          </a:p>
        </p:txBody>
      </p:sp>
      <p:pic>
        <p:nvPicPr>
          <p:cNvPr id="46109" name="Picture 2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00338" y="2108987"/>
            <a:ext cx="1246187" cy="333375"/>
          </a:xfrm>
          <a:noFill/>
        </p:spPr>
      </p:pic>
      <p:pic>
        <p:nvPicPr>
          <p:cNvPr id="46110" name="Picture 30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4128287"/>
            <a:ext cx="14001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1" name="Picture 31"/>
          <p:cNvPicPr>
            <a:picLocks noChangeAspect="1" noChangeArrowheads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4929975"/>
            <a:ext cx="107950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2" name="Picture 32"/>
          <p:cNvPicPr>
            <a:picLocks noChangeAspect="1" noChangeArrowheads="1"/>
          </p:cNvPicPr>
          <p:nvPr/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78950"/>
            <a:ext cx="170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3" name="Picture 33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447375"/>
            <a:ext cx="12858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4" name="Picture 34"/>
          <p:cNvPicPr>
            <a:picLocks noChangeAspect="1" noChangeArrowheads="1"/>
          </p:cNvPicPr>
          <p:nvPr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3159912"/>
            <a:ext cx="11128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5" name="Picture 35"/>
          <p:cNvPicPr>
            <a:picLocks noChangeAspect="1" noChangeArrowheads="1"/>
          </p:cNvPicPr>
          <p:nvPr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108987"/>
            <a:ext cx="14144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6" name="Picture 36"/>
          <p:cNvPicPr>
            <a:picLocks noChangeAspect="1" noChangeArrowheads="1"/>
          </p:cNvPicPr>
          <p:nvPr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10525"/>
            <a:ext cx="10810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7" name="Picture 37"/>
          <p:cNvPicPr>
            <a:picLocks noChangeAspect="1" noChangeArrowheads="1"/>
          </p:cNvPicPr>
          <p:nvPr/>
        </p:nvPicPr>
        <p:blipFill>
          <a:blip r:embed="rId3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5771350"/>
            <a:ext cx="93503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8" name="Picture 38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94625"/>
            <a:ext cx="17145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9" name="Picture 39"/>
          <p:cNvPicPr>
            <a:picLocks noChangeAspect="1" noChangeArrowheads="1"/>
          </p:cNvPicPr>
          <p:nvPr/>
        </p:nvPicPr>
        <p:blipFill>
          <a:blip r:embed="rId4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07287"/>
            <a:ext cx="1439862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0" name="Picture 40"/>
          <p:cNvPicPr>
            <a:picLocks noChangeAspect="1" noChangeArrowheads="1"/>
          </p:cNvPicPr>
          <p:nvPr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6079325"/>
            <a:ext cx="115093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1" name="Picture 41"/>
          <p:cNvPicPr>
            <a:picLocks noChangeAspect="1" noChangeArrowheads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502687"/>
            <a:ext cx="10064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42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4447375"/>
            <a:ext cx="1457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3" name="Picture 43"/>
          <p:cNvPicPr>
            <a:picLocks noChangeAspect="1" noChangeArrowheads="1"/>
          </p:cNvPicPr>
          <p:nvPr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166512"/>
            <a:ext cx="72072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4" name="Picture 44"/>
          <p:cNvPicPr>
            <a:picLocks noChangeAspect="1" noChangeArrowheads="1"/>
          </p:cNvPicPr>
          <p:nvPr/>
        </p:nvPicPr>
        <p:blipFill>
          <a:blip r:embed="rId4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583775"/>
            <a:ext cx="12954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5" name="Picture 45"/>
          <p:cNvPicPr>
            <a:picLocks noChangeAspect="1" noChangeArrowheads="1"/>
          </p:cNvPicPr>
          <p:nvPr/>
        </p:nvPicPr>
        <p:blipFill>
          <a:blip r:embed="rId4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0538" y="3229762"/>
            <a:ext cx="10604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6" name="Picture 46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99600"/>
            <a:ext cx="10668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7" name="Picture 47"/>
          <p:cNvPicPr>
            <a:picLocks noChangeAspect="1" noChangeArrowheads="1"/>
          </p:cNvPicPr>
          <p:nvPr/>
        </p:nvPicPr>
        <p:blipFill>
          <a:blip r:embed="rId4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221950"/>
            <a:ext cx="1079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8" name="Picture 48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5310975"/>
            <a:ext cx="13335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9" name="Picture 49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2088" y="4087012"/>
            <a:ext cx="1028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0" name="Picture 50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828375"/>
            <a:ext cx="1143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1" name="Picture 51"/>
          <p:cNvPicPr>
            <a:picLocks noChangeAspect="1" noChangeArrowheads="1"/>
          </p:cNvPicPr>
          <p:nvPr/>
        </p:nvPicPr>
        <p:blipFill>
          <a:blip r:embed="rId5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75712"/>
            <a:ext cx="8636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2" name="Picture 52"/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231475"/>
            <a:ext cx="1104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3" name="Picture 53"/>
          <p:cNvPicPr>
            <a:picLocks noChangeAspect="1" noChangeArrowheads="1"/>
          </p:cNvPicPr>
          <p:nvPr/>
        </p:nvPicPr>
        <p:blipFill>
          <a:blip r:embed="rId5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742775"/>
            <a:ext cx="194310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4" name="Picture 54"/>
          <p:cNvPicPr>
            <a:picLocks noChangeAspect="1" noChangeArrowheads="1"/>
          </p:cNvPicPr>
          <p:nvPr/>
        </p:nvPicPr>
        <p:blipFill>
          <a:blip r:embed="rId5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671337"/>
            <a:ext cx="7207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5" name="Picture 55"/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1363" y="1207287"/>
            <a:ext cx="7334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6" name="Picture 56"/>
          <p:cNvPicPr>
            <a:picLocks noChangeAspect="1" noChangeArrowheads="1"/>
          </p:cNvPicPr>
          <p:nvPr/>
        </p:nvPicPr>
        <p:blipFill>
          <a:blip r:embed="rId5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17425"/>
            <a:ext cx="11525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7" name="Picture 57"/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807737"/>
            <a:ext cx="62865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8" name="Picture 58"/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4663" y="5455437"/>
            <a:ext cx="10858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9" name="Picture 59"/>
          <p:cNvPicPr>
            <a:picLocks noChangeAspect="1" noChangeArrowheads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007512"/>
            <a:ext cx="12287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0" name="Picture 60"/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34712"/>
            <a:ext cx="13430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1" name="Picture 61"/>
          <p:cNvPicPr>
            <a:picLocks noChangeAspect="1" noChangeArrowheads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750" y="5161750"/>
            <a:ext cx="14668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2" name="Picture 62"/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087012"/>
            <a:ext cx="14763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3" name="Picture 63"/>
          <p:cNvPicPr>
            <a:picLocks noChangeAspect="1" noChangeArrowheads="1"/>
          </p:cNvPicPr>
          <p:nvPr/>
        </p:nvPicPr>
        <p:blipFill>
          <a:blip r:embed="rId6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3963" y="1926425"/>
            <a:ext cx="8270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4" name="Picture 64"/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7750" y="1710525"/>
            <a:ext cx="7905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5" name="Picture 65"/>
          <p:cNvPicPr>
            <a:picLocks noChangeAspect="1" noChangeArrowheads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772687"/>
            <a:ext cx="14859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6" name="Picture 66"/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2388" y="3907625"/>
            <a:ext cx="14192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7" name="Picture 67"/>
          <p:cNvPicPr>
            <a:picLocks noChangeAspect="1" noChangeArrowheads="1"/>
          </p:cNvPicPr>
          <p:nvPr/>
        </p:nvPicPr>
        <p:blipFill>
          <a:blip r:embed="rId6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250400"/>
            <a:ext cx="15636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8" name="Picture 68"/>
          <p:cNvPicPr>
            <a:picLocks noChangeAspect="1" noChangeArrowheads="1"/>
          </p:cNvPicPr>
          <p:nvPr/>
        </p:nvPicPr>
        <p:blipFill>
          <a:blip r:embed="rId7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37525" y="4447375"/>
            <a:ext cx="9715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49" name="Picture 69"/>
          <p:cNvPicPr>
            <a:picLocks noChangeAspect="1" noChangeArrowheads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718587"/>
            <a:ext cx="1371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50" name="Picture 70"/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2990050"/>
            <a:ext cx="14192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51" name="Picture 71"/>
          <p:cNvPicPr>
            <a:picLocks noChangeAspect="1" noChangeArrowheads="1"/>
          </p:cNvPicPr>
          <p:nvPr/>
        </p:nvPicPr>
        <p:blipFill>
          <a:blip r:embed="rId7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3294850"/>
            <a:ext cx="1331913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52" name="Picture 72"/>
          <p:cNvPicPr>
            <a:picLocks noChangeAspect="1" noChangeArrowheads="1"/>
          </p:cNvPicPr>
          <p:nvPr/>
        </p:nvPicPr>
        <p:blipFill>
          <a:blip r:embed="rId7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550" y="3655212"/>
            <a:ext cx="1116013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53" name="Picture 73"/>
          <p:cNvPicPr>
            <a:picLocks noChangeAspect="1" noChangeArrowheads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166387"/>
            <a:ext cx="13144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54" name="Picture 74"/>
          <p:cNvPicPr>
            <a:picLocks noChangeAspect="1" noChangeArrowheads="1"/>
          </p:cNvPicPr>
          <p:nvPr/>
        </p:nvPicPr>
        <p:blipFill>
          <a:blip r:embed="rId7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504650"/>
            <a:ext cx="8064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55" name="Picture 75"/>
          <p:cNvPicPr>
            <a:picLocks noChangeAspect="1" noChangeArrowheads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502687"/>
            <a:ext cx="1371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56" name="Picture 76"/>
          <p:cNvPicPr>
            <a:picLocks noChangeAspect="1" noChangeArrowheads="1"/>
          </p:cNvPicPr>
          <p:nvPr/>
        </p:nvPicPr>
        <p:blipFill>
          <a:blip r:embed="rId7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839237"/>
            <a:ext cx="7905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57" name="Picture 77"/>
          <p:cNvPicPr>
            <a:picLocks noChangeAspect="1" noChangeArrowheads="1"/>
          </p:cNvPicPr>
          <p:nvPr/>
        </p:nvPicPr>
        <p:blipFill>
          <a:blip r:embed="rId7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734712"/>
            <a:ext cx="63023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58" name="Picture 78"/>
          <p:cNvPicPr>
            <a:picLocks noChangeAspect="1" noChangeArrowheads="1"/>
          </p:cNvPicPr>
          <p:nvPr/>
        </p:nvPicPr>
        <p:blipFill>
          <a:blip r:embed="rId8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126450"/>
            <a:ext cx="7239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59" name="Picture 79"/>
          <p:cNvPicPr>
            <a:picLocks noChangeAspect="1" noChangeArrowheads="1"/>
          </p:cNvPicPr>
          <p:nvPr/>
        </p:nvPicPr>
        <p:blipFill>
          <a:blip r:embed="rId8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2358225"/>
            <a:ext cx="11525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60" name="Picture 80"/>
          <p:cNvPicPr>
            <a:picLocks noChangeAspect="1" noChangeArrowheads="1"/>
          </p:cNvPicPr>
          <p:nvPr/>
        </p:nvPicPr>
        <p:blipFill>
          <a:blip r:embed="rId8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2688425"/>
            <a:ext cx="110490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61" name="Picture 81"/>
          <p:cNvPicPr>
            <a:picLocks noChangeAspect="1" noChangeArrowheads="1"/>
          </p:cNvPicPr>
          <p:nvPr/>
        </p:nvPicPr>
        <p:blipFill>
          <a:blip r:embed="rId8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334287"/>
            <a:ext cx="920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62" name="Picture 82"/>
          <p:cNvPicPr>
            <a:picLocks noChangeAspect="1" noChangeArrowheads="1"/>
          </p:cNvPicPr>
          <p:nvPr/>
        </p:nvPicPr>
        <p:blipFill>
          <a:blip r:embed="rId8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02687"/>
            <a:ext cx="889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63" name="Picture 83"/>
          <p:cNvPicPr>
            <a:picLocks noChangeAspect="1" noChangeArrowheads="1"/>
          </p:cNvPicPr>
          <p:nvPr/>
        </p:nvPicPr>
        <p:blipFill>
          <a:blip r:embed="rId8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566312"/>
            <a:ext cx="89535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64" name="Picture 85" descr="logo_rodape"/>
          <p:cNvPicPr>
            <a:picLocks noChangeAspect="1" noChangeArrowheads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42212"/>
            <a:ext cx="7143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66" name="Rectangle 89"/>
          <p:cNvSpPr>
            <a:spLocks noChangeArrowheads="1"/>
          </p:cNvSpPr>
          <p:nvPr/>
        </p:nvSpPr>
        <p:spPr bwMode="auto">
          <a:xfrm>
            <a:off x="2124075" y="1681950"/>
            <a:ext cx="8080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000" b="1">
                <a:solidFill>
                  <a:srgbClr val="FF0000"/>
                </a:solidFill>
                <a:latin typeface="Verdana" charset="0"/>
              </a:rPr>
              <a:t>do Brasil</a:t>
            </a:r>
          </a:p>
        </p:txBody>
      </p:sp>
      <p:sp>
        <p:nvSpPr>
          <p:cNvPr id="92" name="Rectángulo redondeado 13"/>
          <p:cNvSpPr>
            <a:spLocks noChangeArrowheads="1"/>
          </p:cNvSpPr>
          <p:nvPr/>
        </p:nvSpPr>
        <p:spPr bwMode="auto">
          <a:xfrm>
            <a:off x="219075" y="-28118"/>
            <a:ext cx="8661400" cy="7620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0000FF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endParaRPr lang="pt-BR" altLang="pt-BR" sz="4000" b="1"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93" name="CaixaDeTexto 92"/>
          <p:cNvSpPr txBox="1"/>
          <p:nvPr/>
        </p:nvSpPr>
        <p:spPr>
          <a:xfrm>
            <a:off x="941054" y="110635"/>
            <a:ext cx="7302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altLang="ko-KR" sz="36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BASE INDUSTRIAL DE DEFESA  - BID</a:t>
            </a:r>
            <a:endParaRPr lang="pt-BR" altLang="ko-KR" sz="36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94" name="Conector reto 93"/>
          <p:cNvCxnSpPr/>
          <p:nvPr/>
        </p:nvCxnSpPr>
        <p:spPr>
          <a:xfrm flipV="1">
            <a:off x="286603" y="756966"/>
            <a:ext cx="8611737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64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6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80607" y="1614637"/>
            <a:ext cx="7385590" cy="485045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83077" tIns="43200" rIns="83077" bIns="43200">
            <a:spAutoFit/>
          </a:bodyPr>
          <a:lstStyle/>
          <a:p>
            <a:pPr>
              <a:spcBef>
                <a:spcPts val="2123"/>
              </a:spcBef>
              <a:buClr>
                <a:srgbClr val="000000"/>
              </a:buClr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  <a:defRPr/>
            </a:pPr>
            <a:r>
              <a:rPr lang="en-GB" sz="258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MISSÃO DA AERONÁUTICA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83865" y="3896749"/>
            <a:ext cx="7979075" cy="2023671"/>
          </a:xfrm>
          <a:prstGeom prst="rect">
            <a:avLst/>
          </a:prstGeom>
          <a:solidFill>
            <a:schemeClr val="accent1">
              <a:lumMod val="50000"/>
              <a:alpha val="3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perspectiveAbove"/>
            <a:lightRig rig="balanced" dir="t">
              <a:rot lat="0" lon="0" rev="8700000"/>
            </a:lightRig>
          </a:scene3d>
          <a:sp3d>
            <a:bevelT w="190500" h="38100" prst="divot"/>
          </a:sp3d>
        </p:spPr>
        <p:txBody>
          <a:bodyPr lIns="83077" tIns="43200" rIns="83077" bIns="43200" anchor="ctr" anchorCtr="1">
            <a:spAutoFit/>
          </a:bodyPr>
          <a:lstStyle/>
          <a:p>
            <a:pPr indent="87925">
              <a:lnSpc>
                <a:spcPts val="3692"/>
              </a:lnSpc>
              <a:spcBef>
                <a:spcPts val="2031"/>
              </a:spcBef>
              <a:buClr>
                <a:srgbClr val="000000"/>
              </a:buClr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  <a:defRPr/>
            </a:pPr>
            <a:r>
              <a:rPr lang="en-GB" sz="295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“MANTER A SOBERANIA NO </a:t>
            </a:r>
          </a:p>
          <a:p>
            <a:pPr indent="87925">
              <a:lnSpc>
                <a:spcPts val="3692"/>
              </a:lnSpc>
              <a:spcBef>
                <a:spcPts val="2031"/>
              </a:spcBef>
              <a:buClr>
                <a:srgbClr val="000000"/>
              </a:buClr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  <a:defRPr/>
            </a:pPr>
            <a:r>
              <a:rPr lang="en-GB" sz="295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ESPAÇO AÉREO NACIONAL COM </a:t>
            </a:r>
          </a:p>
          <a:p>
            <a:pPr indent="87925">
              <a:lnSpc>
                <a:spcPts val="3692"/>
              </a:lnSpc>
              <a:spcBef>
                <a:spcPts val="2031"/>
              </a:spcBef>
              <a:buClr>
                <a:srgbClr val="000000"/>
              </a:buClr>
              <a:tabLst>
                <a:tab pos="0" algn="l"/>
                <a:tab pos="844083" algn="l"/>
                <a:tab pos="1688165" algn="l"/>
                <a:tab pos="2532248" algn="l"/>
                <a:tab pos="3376331" algn="l"/>
                <a:tab pos="4220413" algn="l"/>
                <a:tab pos="5064496" algn="l"/>
                <a:tab pos="5908578" algn="l"/>
                <a:tab pos="6752661" algn="l"/>
                <a:tab pos="7596744" algn="l"/>
                <a:tab pos="8440826" algn="l"/>
                <a:tab pos="9284909" algn="l"/>
              </a:tabLst>
              <a:defRPr/>
            </a:pPr>
            <a:r>
              <a:rPr lang="en-GB" sz="2954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VISTAS À DEFESA DA PÁTRIA”</a:t>
            </a:r>
          </a:p>
        </p:txBody>
      </p:sp>
      <p:pic>
        <p:nvPicPr>
          <p:cNvPr id="5" name="Picture 9" descr="Asa-Pr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9353" y="395151"/>
            <a:ext cx="1352370" cy="97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xmlns="" val="37349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77" t="9905" r="16190" b="9523"/>
          <a:stretch/>
        </p:blipFill>
        <p:spPr bwMode="auto">
          <a:xfrm>
            <a:off x="0" y="0"/>
            <a:ext cx="9144000" cy="650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291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620" t="9333" r="12857" b="4572"/>
          <a:stretch/>
        </p:blipFill>
        <p:spPr bwMode="auto">
          <a:xfrm>
            <a:off x="6959" y="251470"/>
            <a:ext cx="9137041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42338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87" t="9142" r="16071" b="12381"/>
          <a:stretch/>
        </p:blipFill>
        <p:spPr bwMode="auto">
          <a:xfrm>
            <a:off x="0" y="-16768"/>
            <a:ext cx="9186920" cy="647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8990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0501" y="1680210"/>
            <a:ext cx="7888406" cy="2628900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altLang="ko-KR" sz="2400" b="1" dirty="0" smtClean="0"/>
              <a:t>LEI Nº 12.598/2012 E </a:t>
            </a:r>
            <a:r>
              <a:rPr lang="pt-BR" sz="2400" b="1" dirty="0" smtClean="0"/>
              <a:t>DECRETO Nº 7.970/2013; 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TERMO DE LICITAÇÃO ESPECIAL; E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1" dirty="0" smtClean="0"/>
              <a:t>POLÍTICA DE OBTENÇÃO.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 smtClean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 smtClean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5943" y="186756"/>
            <a:ext cx="8742419" cy="6403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3200" b="1" dirty="0" smtClean="0">
                <a:latin typeface="+mn-lt"/>
                <a:cs typeface="+mn-cs"/>
              </a:rPr>
              <a:t>ROTEIRO</a:t>
            </a:r>
            <a:endParaRPr lang="pt-BR" altLang="ko-KR" sz="3200" b="1" dirty="0">
              <a:latin typeface="+mn-lt"/>
              <a:cs typeface="+mn-cs"/>
            </a:endParaRPr>
          </a:p>
        </p:txBody>
      </p:sp>
      <p:pic>
        <p:nvPicPr>
          <p:cNvPr id="4" name="Imagem 8" descr="DOM M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3922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 flipV="1">
            <a:off x="286604" y="1091844"/>
            <a:ext cx="8611737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300258" y="425629"/>
            <a:ext cx="84281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pt-BR" sz="3200" b="1" dirty="0" smtClean="0"/>
              <a:t>POLÍTICA </a:t>
            </a:r>
            <a:r>
              <a:rPr lang="pt-BR" sz="3200" b="1" dirty="0"/>
              <a:t>DE OBTENÇÃO</a:t>
            </a:r>
            <a:endParaRPr lang="pt-BR" sz="3200" dirty="0"/>
          </a:p>
          <a:p>
            <a:pPr algn="ctr"/>
            <a:endParaRPr lang="pt-BR" sz="2400" b="1" dirty="0"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6604" y="1091845"/>
            <a:ext cx="8441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E"/>
              </a:buClr>
              <a:buFontTx/>
              <a:buChar char="-"/>
            </a:pPr>
            <a:r>
              <a:rPr lang="pt-BR" sz="2800" b="1" dirty="0" smtClean="0"/>
              <a:t>POC MD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009E"/>
              </a:buClr>
              <a:buFontTx/>
              <a:buChar char="-"/>
            </a:pPr>
            <a:r>
              <a:rPr lang="pt-BR" sz="2800" b="1" dirty="0" smtClean="0"/>
              <a:t>Qual o papel que o MD quer ?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009E"/>
              </a:buClr>
              <a:buFontTx/>
              <a:buChar char="-"/>
            </a:pPr>
            <a:r>
              <a:rPr lang="pt-BR" sz="2000" b="1" dirty="0" smtClean="0"/>
              <a:t>Definir, Priorizar, Executar, Controlar? Orçamento Decisão- Responsabilidade </a:t>
            </a:r>
          </a:p>
          <a:p>
            <a:pPr marL="800100" lvl="1" indent="-342900" algn="just">
              <a:spcBef>
                <a:spcPts val="600"/>
              </a:spcBef>
              <a:spcAft>
                <a:spcPts val="600"/>
              </a:spcAft>
              <a:buClr>
                <a:srgbClr val="00009E"/>
              </a:buClr>
              <a:buFontTx/>
              <a:buChar char="-"/>
            </a:pPr>
            <a:r>
              <a:rPr lang="pt-BR" sz="2000" b="1" dirty="0" smtClean="0"/>
              <a:t>O que quero analisar? Qual tipo de obtenção? TLE - CN - offset</a:t>
            </a:r>
          </a:p>
          <a:p>
            <a:pPr marL="1257300" lvl="2" indent="-342900" algn="just">
              <a:spcBef>
                <a:spcPts val="600"/>
              </a:spcBef>
              <a:spcAft>
                <a:spcPts val="600"/>
              </a:spcAft>
              <a:buClr>
                <a:srgbClr val="00009E"/>
              </a:buClr>
              <a:buFontTx/>
              <a:buChar char="-"/>
            </a:pPr>
            <a:r>
              <a:rPr lang="pt-BR" sz="2000" b="1" dirty="0" smtClean="0"/>
              <a:t>Categorias de contratos/acordos: R$, tecnologia, </a:t>
            </a:r>
            <a:r>
              <a:rPr lang="pt-BR" sz="2000" b="1" dirty="0" err="1" smtClean="0"/>
              <a:t>interoperável</a:t>
            </a:r>
            <a:r>
              <a:rPr lang="pt-BR" sz="2000" b="1" dirty="0" smtClean="0"/>
              <a:t>, TI, outros</a:t>
            </a:r>
          </a:p>
          <a:p>
            <a:pPr marL="1257300" lvl="2" indent="-342900" algn="just">
              <a:spcBef>
                <a:spcPts val="600"/>
              </a:spcBef>
              <a:spcAft>
                <a:spcPts val="600"/>
              </a:spcAft>
              <a:buClr>
                <a:srgbClr val="00009E"/>
              </a:buClr>
              <a:buFontTx/>
              <a:buChar char="-"/>
            </a:pPr>
            <a:r>
              <a:rPr lang="pt-BR" sz="2000" b="1" dirty="0" smtClean="0"/>
              <a:t>Visão atual:</a:t>
            </a:r>
          </a:p>
          <a:p>
            <a:pPr marL="1714500" lvl="3" indent="-342900" algn="just">
              <a:spcBef>
                <a:spcPts val="600"/>
              </a:spcBef>
              <a:spcAft>
                <a:spcPts val="600"/>
              </a:spcAft>
              <a:buClr>
                <a:srgbClr val="00009E"/>
              </a:buClr>
              <a:buFontTx/>
              <a:buChar char="-"/>
            </a:pPr>
            <a:r>
              <a:rPr lang="pt-BR" sz="2000" b="1" dirty="0" smtClean="0"/>
              <a:t>MD, via EMCFA, apresenta necessidades operacionais e refina requisitos – Estudo de Viabilidade – Operacional x Indústria </a:t>
            </a:r>
          </a:p>
          <a:p>
            <a:pPr marL="1714500" lvl="3" indent="-342900" algn="just">
              <a:spcBef>
                <a:spcPts val="600"/>
              </a:spcBef>
              <a:spcAft>
                <a:spcPts val="600"/>
              </a:spcAft>
              <a:buClr>
                <a:srgbClr val="00009E"/>
              </a:buClr>
              <a:buFontTx/>
              <a:buChar char="-"/>
            </a:pPr>
            <a:r>
              <a:rPr lang="pt-BR" sz="2000" b="1" dirty="0" smtClean="0"/>
              <a:t>Força indicada executa – MD controla – reorienta</a:t>
            </a:r>
          </a:p>
          <a:p>
            <a:pPr marL="2171700" lvl="4" indent="-342900" algn="just">
              <a:spcBef>
                <a:spcPts val="600"/>
              </a:spcBef>
              <a:spcAft>
                <a:spcPts val="600"/>
              </a:spcAft>
              <a:buClr>
                <a:srgbClr val="00009E"/>
              </a:buClr>
              <a:buFontTx/>
              <a:buChar char="-"/>
            </a:pPr>
            <a:r>
              <a:rPr lang="pt-BR" sz="2000" b="1" dirty="0" smtClean="0"/>
              <a:t>Exemplo : Projeto HX-BR</a:t>
            </a:r>
          </a:p>
        </p:txBody>
      </p:sp>
    </p:spTree>
    <p:extLst>
      <p:ext uri="{BB962C8B-B14F-4D97-AF65-F5344CB8AC3E}">
        <p14:creationId xmlns:p14="http://schemas.microsoft.com/office/powerpoint/2010/main" xmlns="" val="196643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 flipV="1">
            <a:off x="286604" y="1091844"/>
            <a:ext cx="8611737" cy="1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286604" y="269663"/>
            <a:ext cx="8428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POLÍTICA DE OBTENÇÃO</a:t>
            </a:r>
            <a:endParaRPr lang="pt-BR" sz="3200" b="1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86604" y="1220630"/>
            <a:ext cx="833092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9E"/>
              </a:buClr>
            </a:pPr>
            <a:r>
              <a:rPr lang="pt-BR" sz="2400" dirty="0" smtClean="0"/>
              <a:t>Qual o âmbito da Política de Obtenção?</a:t>
            </a:r>
          </a:p>
          <a:p>
            <a:pPr lvl="1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9E"/>
              </a:buClr>
            </a:pPr>
            <a:endParaRPr lang="pt-BR" sz="2400" dirty="0" smtClean="0"/>
          </a:p>
          <a:p>
            <a:pPr lvl="1" algn="just"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  <a:buClr>
                <a:srgbClr val="00009E"/>
              </a:buClr>
            </a:pPr>
            <a:r>
              <a:rPr lang="pt-BR" sz="2800" dirty="0" smtClean="0"/>
              <a:t>Art. 1º “As </a:t>
            </a:r>
            <a:r>
              <a:rPr lang="pt-PT" sz="2800" dirty="0" smtClean="0"/>
              <a:t>compras</a:t>
            </a:r>
            <a:r>
              <a:rPr lang="pt-PT" sz="2800" dirty="0"/>
              <a:t>, as contratações e o desenvolvimento de </a:t>
            </a:r>
            <a:r>
              <a:rPr lang="pt-PT" sz="2800" dirty="0" smtClean="0"/>
              <a:t>PRODES </a:t>
            </a:r>
            <a:r>
              <a:rPr lang="pt-PT" sz="2800" dirty="0"/>
              <a:t>e de </a:t>
            </a:r>
            <a:r>
              <a:rPr lang="pt-PT" sz="2800" dirty="0" smtClean="0"/>
              <a:t>SD</a:t>
            </a:r>
            <a:r>
              <a:rPr lang="pt-BR" sz="2800" dirty="0" smtClean="0"/>
              <a:t> a serem executados por órgãos subordinados ao MD, quando enquadrados em uma das categorias descritas abaixo, obedecerão aos processos descritos na presente portaria</a:t>
            </a:r>
            <a:r>
              <a:rPr lang="pt-BR" sz="240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35779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8764" y="1464865"/>
            <a:ext cx="8063345" cy="4796127"/>
          </a:xfrm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Categoria 1: </a:t>
            </a:r>
          </a:p>
          <a:p>
            <a:pPr lvl="1" algn="just"/>
            <a:r>
              <a:rPr lang="pt-BR" dirty="0" smtClean="0"/>
              <a:t>Todo contrato cujo valor total estimado seja superior a R$ 30 milhões (trinta milhões de Reais).</a:t>
            </a:r>
          </a:p>
          <a:p>
            <a:pPr algn="just"/>
            <a:r>
              <a:rPr lang="pt-BR" dirty="0" smtClean="0"/>
              <a:t>Categoria 2: </a:t>
            </a:r>
          </a:p>
          <a:p>
            <a:pPr lvl="1" algn="just"/>
            <a:r>
              <a:rPr lang="pt-BR" dirty="0" smtClean="0"/>
              <a:t>Todo contrato que tenha por objeto Sistemas de Tecnologia de Informação (atividade de defesa?), não importando o valor estimado.  </a:t>
            </a:r>
          </a:p>
          <a:p>
            <a:r>
              <a:rPr lang="pt-BR" dirty="0" smtClean="0"/>
              <a:t>Categoria 3: </a:t>
            </a:r>
          </a:p>
          <a:p>
            <a:pPr lvl="1"/>
            <a:r>
              <a:rPr lang="pt-BR" dirty="0" smtClean="0"/>
              <a:t>Todo contrato que tenha por objeto, suporte logístico de PRODE ou SD de uso comum pelas Forças Armadas, </a:t>
            </a:r>
            <a:r>
              <a:rPr lang="pt-BR" dirty="0"/>
              <a:t>não importando o valor estimado</a:t>
            </a:r>
            <a:r>
              <a:rPr lang="pt-BR" dirty="0" smtClean="0"/>
              <a:t>.</a:t>
            </a:r>
          </a:p>
          <a:p>
            <a:r>
              <a:rPr lang="pt-BR" dirty="0" smtClean="0"/>
              <a:t>Categoria 4: </a:t>
            </a:r>
            <a:endParaRPr lang="pt-BR" dirty="0"/>
          </a:p>
          <a:p>
            <a:pPr lvl="1"/>
            <a:r>
              <a:rPr lang="pt-BR" dirty="0" smtClean="0"/>
              <a:t>Todo </a:t>
            </a:r>
            <a:r>
              <a:rPr lang="pt-BR" dirty="0"/>
              <a:t>contrato designado como de Interesse Especial, por ato do Ministro da Defesa</a:t>
            </a:r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401444" y="418842"/>
            <a:ext cx="8396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POLÍTICA DE OBTENÇÃO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xmlns="" val="3343542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29339"/>
            <a:ext cx="8229600" cy="4128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2800" dirty="0" smtClean="0"/>
              <a:t>OBS:</a:t>
            </a:r>
          </a:p>
          <a:p>
            <a:pPr marL="0" indent="0">
              <a:buNone/>
            </a:pPr>
            <a:r>
              <a:rPr lang="pt-PT" sz="2800" dirty="0" smtClean="0"/>
              <a:t>1- A </a:t>
            </a:r>
            <a:r>
              <a:rPr lang="pt-PT" sz="2800" dirty="0"/>
              <a:t>designação </a:t>
            </a:r>
            <a:r>
              <a:rPr lang="pt-PT" sz="2800" dirty="0" smtClean="0"/>
              <a:t>como “Interesse Especial” é baseada </a:t>
            </a:r>
            <a:r>
              <a:rPr lang="pt-PT" sz="2800" dirty="0"/>
              <a:t>em um ou mais dos seguintes </a:t>
            </a:r>
            <a:r>
              <a:rPr lang="pt-PT" sz="2800" dirty="0" smtClean="0"/>
              <a:t>factores:</a:t>
            </a:r>
          </a:p>
          <a:p>
            <a:pPr marL="914400" lvl="1" indent="-514350">
              <a:buFont typeface="+mj-lt"/>
              <a:buAutoNum type="alphaLcParenR"/>
            </a:pPr>
            <a:r>
              <a:rPr lang="pt-PT" sz="2400" dirty="0" smtClean="0"/>
              <a:t>complexidade tecnológica; </a:t>
            </a:r>
          </a:p>
          <a:p>
            <a:pPr marL="914400" lvl="1" indent="-514350">
              <a:buFont typeface="+mj-lt"/>
              <a:buAutoNum type="alphaLcParenR"/>
            </a:pPr>
            <a:r>
              <a:rPr lang="pt-PT" sz="2400" dirty="0" smtClean="0"/>
              <a:t>comprometimento de vultosos recursos  orçamentários;</a:t>
            </a:r>
          </a:p>
          <a:p>
            <a:pPr marL="914400" lvl="1" indent="-514350">
              <a:buFont typeface="+mj-lt"/>
              <a:buAutoNum type="alphaLcParenR"/>
            </a:pPr>
            <a:r>
              <a:rPr lang="pt-PT" sz="2400" dirty="0" smtClean="0"/>
              <a:t>o programa é fundamental para a realização de uma capacidade ou conjunto de PRODE, parte de um SD; ou</a:t>
            </a:r>
          </a:p>
          <a:p>
            <a:pPr marL="914400" lvl="1" indent="-514350">
              <a:buFont typeface="+mj-lt"/>
              <a:buAutoNum type="alphaLcParenR"/>
            </a:pPr>
            <a:r>
              <a:rPr lang="pt-PT" sz="2400" dirty="0" smtClean="0"/>
              <a:t>um programa conjunto.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57200" y="41259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POLÍTICA DE OBTENÇÃO</a:t>
            </a:r>
          </a:p>
        </p:txBody>
      </p:sp>
    </p:spTree>
    <p:extLst>
      <p:ext uri="{BB962C8B-B14F-4D97-AF65-F5344CB8AC3E}">
        <p14:creationId xmlns:p14="http://schemas.microsoft.com/office/powerpoint/2010/main" xmlns="" val="202392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2509" y="947009"/>
            <a:ext cx="8229600" cy="5386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err="1" smtClean="0"/>
              <a:t>Obs</a:t>
            </a:r>
            <a:r>
              <a:rPr lang="pt-BR" sz="2800" dirty="0" smtClean="0"/>
              <a:t>:</a:t>
            </a:r>
          </a:p>
          <a:p>
            <a:pPr marL="0" indent="0">
              <a:buNone/>
            </a:pPr>
            <a:r>
              <a:rPr lang="pt-BR" sz="2800" dirty="0" smtClean="0"/>
              <a:t>2-</a:t>
            </a:r>
            <a:r>
              <a:rPr lang="pt-BR" sz="2800" dirty="0"/>
              <a:t> Sistemas de Tecnologia de </a:t>
            </a:r>
            <a:r>
              <a:rPr lang="pt-BR" sz="2800" dirty="0" smtClean="0"/>
              <a:t>Informação: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pt-PT" sz="2400" dirty="0" smtClean="0"/>
              <a:t>Um </a:t>
            </a:r>
            <a:r>
              <a:rPr lang="pt-PT" sz="2400" dirty="0"/>
              <a:t>sistema </a:t>
            </a:r>
            <a:r>
              <a:rPr lang="pt-PT" sz="2400" dirty="0" smtClean="0"/>
              <a:t>constituído de </a:t>
            </a:r>
            <a:r>
              <a:rPr lang="pt-PT" sz="2400" dirty="0"/>
              <a:t>hardware de computador, software de computador, dados ou </a:t>
            </a:r>
            <a:r>
              <a:rPr lang="pt-PT" sz="2400" dirty="0" smtClean="0"/>
              <a:t>telecomunicações </a:t>
            </a:r>
            <a:r>
              <a:rPr lang="pt-PT" sz="2400" dirty="0"/>
              <a:t>que </a:t>
            </a:r>
            <a:r>
              <a:rPr lang="pt-PT" sz="2400" dirty="0" smtClean="0"/>
              <a:t>desempenhem </a:t>
            </a:r>
            <a:r>
              <a:rPr lang="pt-PT" sz="2400" dirty="0"/>
              <a:t>funções como a </a:t>
            </a:r>
            <a:r>
              <a:rPr lang="pt-PT" sz="2400" dirty="0" smtClean="0"/>
              <a:t>coleta, </a:t>
            </a:r>
            <a:r>
              <a:rPr lang="pt-PT" sz="2400" dirty="0"/>
              <a:t>processamento, </a:t>
            </a:r>
            <a:r>
              <a:rPr lang="pt-PT" sz="2400" dirty="0" smtClean="0"/>
              <a:t>armazenamento, transmitir</a:t>
            </a:r>
            <a:r>
              <a:rPr lang="pt-PT" sz="2400" dirty="0"/>
              <a:t>, e exibição de </a:t>
            </a:r>
            <a:r>
              <a:rPr lang="pt-PT" sz="2400" dirty="0" smtClean="0"/>
              <a:t>informações.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pt-PT" sz="2400" dirty="0" smtClean="0"/>
              <a:t>Estão excluídos os sistemas tanto </a:t>
            </a:r>
            <a:r>
              <a:rPr lang="pt-PT" sz="2400" dirty="0"/>
              <a:t>de hardware e software, que são uma parte integrante de um </a:t>
            </a:r>
            <a:r>
              <a:rPr lang="pt-PT" sz="2400" dirty="0" smtClean="0"/>
              <a:t>PRODE ou SD.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pt-PT" sz="2400" dirty="0" smtClean="0"/>
              <a:t>Sistemas de criptografia definidos por ato do Ministro da Defesa.</a:t>
            </a:r>
          </a:p>
          <a:p>
            <a:pPr marL="914400" lvl="1" indent="-514350" algn="just">
              <a:buFont typeface="+mj-lt"/>
              <a:buAutoNum type="alphaLcParenR"/>
            </a:pPr>
            <a:r>
              <a:rPr lang="pt-PT" sz="2400" dirty="0" smtClean="0"/>
              <a:t>Sistemas relacionados à Guerra Cibernética.</a:t>
            </a: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468351" y="312234"/>
            <a:ext cx="8093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POLÍTICA DE </a:t>
            </a:r>
            <a:r>
              <a:rPr lang="pt-BR" sz="3200" b="1" dirty="0" smtClean="0"/>
              <a:t>OBTENÇÃO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418124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3283" y="-90264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1º - MACROPROCESSO</a:t>
            </a:r>
          </a:p>
        </p:txBody>
      </p:sp>
      <p:cxnSp>
        <p:nvCxnSpPr>
          <p:cNvPr id="5" name="Conector reto 4"/>
          <p:cNvCxnSpPr/>
          <p:nvPr/>
        </p:nvCxnSpPr>
        <p:spPr>
          <a:xfrm>
            <a:off x="0" y="785813"/>
            <a:ext cx="91440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532" name="Retângulo 5"/>
          <p:cNvSpPr>
            <a:spLocks noChangeArrowheads="1"/>
          </p:cNvSpPr>
          <p:nvPr/>
        </p:nvSpPr>
        <p:spPr bwMode="auto">
          <a:xfrm>
            <a:off x="7519988" y="3916680"/>
            <a:ext cx="1373187" cy="1195387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77777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Calibri" pitchFamily="34" charset="0"/>
              </a:rPr>
              <a:t>Processo Portaria</a:t>
            </a:r>
          </a:p>
          <a:p>
            <a:pPr algn="ctr"/>
            <a:r>
              <a:rPr lang="pt-BR" b="1" dirty="0" smtClean="0">
                <a:solidFill>
                  <a:srgbClr val="000000"/>
                </a:solidFill>
                <a:latin typeface="Calibri" pitchFamily="34" charset="0"/>
              </a:rPr>
              <a:t>EMCFA</a:t>
            </a:r>
            <a:endParaRPr lang="pt-B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269" name="CaixaDeTexto 112"/>
          <p:cNvSpPr txBox="1">
            <a:spLocks noChangeArrowheads="1"/>
          </p:cNvSpPr>
          <p:nvPr/>
        </p:nvSpPr>
        <p:spPr bwMode="auto">
          <a:xfrm>
            <a:off x="501339" y="908050"/>
            <a:ext cx="4281616" cy="147732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u="sng" dirty="0">
                <a:latin typeface="Arial" pitchFamily="34" charset="0"/>
                <a:cs typeface="Arial" pitchFamily="34" charset="0"/>
              </a:rPr>
              <a:t>NOP/ROP</a:t>
            </a:r>
            <a:r>
              <a:rPr lang="pt-BR" b="1" dirty="0">
                <a:latin typeface="Arial" pitchFamily="34" charset="0"/>
                <a:cs typeface="Arial" pitchFamily="34" charset="0"/>
              </a:rPr>
              <a:t>:</a:t>
            </a:r>
            <a:endParaRPr lang="pt-BR" sz="16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	Cumprimento da Missão:</a:t>
            </a:r>
          </a:p>
          <a:p>
            <a:pPr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		- novo material ou sistema;</a:t>
            </a:r>
          </a:p>
          <a:p>
            <a:pPr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		- modificação do existente; e</a:t>
            </a:r>
          </a:p>
          <a:p>
            <a:pPr>
              <a:defRPr/>
            </a:pPr>
            <a:r>
              <a:rPr lang="pt-BR" sz="1600" b="1" dirty="0">
                <a:latin typeface="Arial" pitchFamily="34" charset="0"/>
                <a:cs typeface="Arial" pitchFamily="34" charset="0"/>
              </a:rPr>
              <a:t>		- logística associada. </a:t>
            </a:r>
          </a:p>
        </p:txBody>
      </p:sp>
      <p:grpSp>
        <p:nvGrpSpPr>
          <p:cNvPr id="3" name="Grupo 29"/>
          <p:cNvGrpSpPr>
            <a:grpSpLocks/>
          </p:cNvGrpSpPr>
          <p:nvPr/>
        </p:nvGrpSpPr>
        <p:grpSpPr bwMode="auto">
          <a:xfrm>
            <a:off x="424928" y="2658212"/>
            <a:ext cx="7118350" cy="3816350"/>
            <a:chOff x="401638" y="2852738"/>
            <a:chExt cx="7118941" cy="3816350"/>
          </a:xfrm>
        </p:grpSpPr>
        <p:cxnSp>
          <p:nvCxnSpPr>
            <p:cNvPr id="22536" name="Conector angulado 42"/>
            <p:cNvCxnSpPr>
              <a:cxnSpLocks noChangeShapeType="1"/>
              <a:endCxn id="22550" idx="1"/>
            </p:cNvCxnSpPr>
            <p:nvPr/>
          </p:nvCxnSpPr>
          <p:spPr bwMode="auto">
            <a:xfrm>
              <a:off x="5258029" y="5558399"/>
              <a:ext cx="214287" cy="157917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rgbClr val="777777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37" name="Conector angulado 45"/>
            <p:cNvCxnSpPr>
              <a:cxnSpLocks noChangeShapeType="1"/>
              <a:endCxn id="22532" idx="1"/>
            </p:cNvCxnSpPr>
            <p:nvPr/>
          </p:nvCxnSpPr>
          <p:spPr bwMode="auto">
            <a:xfrm flipV="1">
              <a:off x="6764432" y="4514000"/>
              <a:ext cx="756147" cy="713263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rgbClr val="777777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2538" name="Fluxograma: Documento 76"/>
            <p:cNvSpPr>
              <a:spLocks noChangeArrowheads="1"/>
            </p:cNvSpPr>
            <p:nvPr/>
          </p:nvSpPr>
          <p:spPr bwMode="auto">
            <a:xfrm>
              <a:off x="2619041" y="4942518"/>
              <a:ext cx="1057459" cy="1189649"/>
            </a:xfrm>
            <a:prstGeom prst="flowChartDocument">
              <a:avLst/>
            </a:prstGeom>
            <a:solidFill>
              <a:schemeClr val="bg1"/>
            </a:solidFill>
            <a:ln w="25400" algn="ctr">
              <a:solidFill>
                <a:srgbClr val="77777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pt-BR" b="1" dirty="0" smtClean="0">
                  <a:solidFill>
                    <a:srgbClr val="000000"/>
                  </a:solidFill>
                  <a:latin typeface="Calibri" pitchFamily="34" charset="0"/>
                </a:rPr>
                <a:t>NOP</a:t>
              </a:r>
              <a:endParaRPr lang="pt-BR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96" name="Retângulo 95"/>
            <p:cNvSpPr>
              <a:spLocks noChangeArrowheads="1"/>
            </p:cNvSpPr>
            <p:nvPr/>
          </p:nvSpPr>
          <p:spPr bwMode="auto">
            <a:xfrm>
              <a:off x="1035103" y="4864100"/>
              <a:ext cx="1374889" cy="1331913"/>
            </a:xfrm>
            <a:prstGeom prst="rect">
              <a:avLst/>
            </a:prstGeom>
            <a:solidFill>
              <a:srgbClr val="777777"/>
            </a:solidFill>
            <a:ln w="9525" algn="ctr">
              <a:solidFill>
                <a:srgbClr val="777777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pt-BR" sz="1600" dirty="0">
                  <a:solidFill>
                    <a:schemeClr val="bg1"/>
                  </a:solidFill>
                  <a:latin typeface="Calibri" pitchFamily="34" charset="0"/>
                </a:rPr>
                <a:t>FORÇA/</a:t>
              </a:r>
            </a:p>
            <a:p>
              <a:pPr algn="ctr">
                <a:defRPr/>
              </a:pPr>
              <a:r>
                <a:rPr lang="pt-BR" sz="1600" dirty="0">
                  <a:solidFill>
                    <a:schemeClr val="bg1"/>
                  </a:solidFill>
                  <a:latin typeface="Calibri" pitchFamily="34" charset="0"/>
                </a:rPr>
                <a:t>OPERADOR ORIGINAL</a:t>
              </a:r>
              <a:endParaRPr lang="pt-BR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cxnSp>
          <p:nvCxnSpPr>
            <p:cNvPr id="22540" name="Conector angulado 78"/>
            <p:cNvCxnSpPr>
              <a:cxnSpLocks noChangeShapeType="1"/>
              <a:stCxn id="96" idx="3"/>
              <a:endCxn id="22538" idx="1"/>
            </p:cNvCxnSpPr>
            <p:nvPr/>
          </p:nvCxnSpPr>
          <p:spPr bwMode="auto">
            <a:xfrm>
              <a:off x="2409413" y="5532078"/>
              <a:ext cx="190995" cy="5266"/>
            </a:xfrm>
            <a:prstGeom prst="bentConnector3">
              <a:avLst>
                <a:gd name="adj1" fmla="val 54880"/>
              </a:avLst>
            </a:prstGeom>
            <a:noFill/>
            <a:ln w="9525" algn="ctr">
              <a:solidFill>
                <a:srgbClr val="777777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22541" name="Conector angulado 81"/>
            <p:cNvCxnSpPr>
              <a:cxnSpLocks noChangeShapeType="1"/>
              <a:stCxn id="22538" idx="3"/>
            </p:cNvCxnSpPr>
            <p:nvPr/>
          </p:nvCxnSpPr>
          <p:spPr bwMode="auto">
            <a:xfrm>
              <a:off x="3695134" y="5537344"/>
              <a:ext cx="190995" cy="21055"/>
            </a:xfrm>
            <a:prstGeom prst="bentConnector3">
              <a:avLst>
                <a:gd name="adj1" fmla="val 45120"/>
              </a:avLst>
            </a:prstGeom>
            <a:noFill/>
            <a:ln w="9525" algn="ctr">
              <a:solidFill>
                <a:srgbClr val="777777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2542" name="Oval 51"/>
            <p:cNvSpPr>
              <a:spLocks noChangeArrowheads="1"/>
            </p:cNvSpPr>
            <p:nvPr/>
          </p:nvSpPr>
          <p:spPr bwMode="auto">
            <a:xfrm>
              <a:off x="413284" y="5095173"/>
              <a:ext cx="421587" cy="95277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2543" name="Conector angulado 78"/>
            <p:cNvCxnSpPr>
              <a:cxnSpLocks noChangeShapeType="1"/>
              <a:stCxn id="22542" idx="6"/>
              <a:endCxn id="96" idx="1"/>
            </p:cNvCxnSpPr>
            <p:nvPr/>
          </p:nvCxnSpPr>
          <p:spPr bwMode="auto">
            <a:xfrm flipV="1">
              <a:off x="834870" y="5532078"/>
              <a:ext cx="200311" cy="42112"/>
            </a:xfrm>
            <a:prstGeom prst="straightConnector1">
              <a:avLst/>
            </a:prstGeom>
            <a:noFill/>
            <a:ln w="9525" algn="ctr">
              <a:solidFill>
                <a:srgbClr val="777777"/>
              </a:solidFill>
              <a:round/>
              <a:headEnd/>
              <a:tailEnd type="triangle" w="med" len="med"/>
            </a:ln>
          </p:spPr>
        </p:cxnSp>
        <p:sp>
          <p:nvSpPr>
            <p:cNvPr id="22544" name="Oval 51"/>
            <p:cNvSpPr>
              <a:spLocks noChangeArrowheads="1"/>
            </p:cNvSpPr>
            <p:nvPr/>
          </p:nvSpPr>
          <p:spPr bwMode="auto">
            <a:xfrm>
              <a:off x="401638" y="2947488"/>
              <a:ext cx="421586" cy="95277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22545" name="Conector angulado 78"/>
            <p:cNvCxnSpPr>
              <a:cxnSpLocks noChangeShapeType="1"/>
              <a:stCxn id="22544" idx="6"/>
            </p:cNvCxnSpPr>
            <p:nvPr/>
          </p:nvCxnSpPr>
          <p:spPr bwMode="auto">
            <a:xfrm>
              <a:off x="823224" y="3426505"/>
              <a:ext cx="193325" cy="26321"/>
            </a:xfrm>
            <a:prstGeom prst="straightConnector1">
              <a:avLst/>
            </a:prstGeom>
            <a:noFill/>
            <a:ln w="9525" algn="ctr">
              <a:solidFill>
                <a:srgbClr val="777777"/>
              </a:solidFill>
              <a:round/>
              <a:headEnd/>
              <a:tailEnd type="triangle" w="med" len="med"/>
            </a:ln>
          </p:spPr>
        </p:cxnSp>
        <p:sp>
          <p:nvSpPr>
            <p:cNvPr id="22546" name="Fluxograma: Documento 76"/>
            <p:cNvSpPr>
              <a:spLocks noChangeArrowheads="1"/>
            </p:cNvSpPr>
            <p:nvPr/>
          </p:nvSpPr>
          <p:spPr bwMode="auto">
            <a:xfrm>
              <a:off x="2616710" y="2852738"/>
              <a:ext cx="1057459" cy="1189649"/>
            </a:xfrm>
            <a:prstGeom prst="flowChartDocument">
              <a:avLst/>
            </a:prstGeom>
            <a:solidFill>
              <a:schemeClr val="bg1"/>
            </a:solidFill>
            <a:ln w="25400" algn="ctr">
              <a:solidFill>
                <a:srgbClr val="77777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pt-BR" b="1">
                  <a:solidFill>
                    <a:srgbClr val="000000"/>
                  </a:solidFill>
                  <a:latin typeface="Calibri" pitchFamily="34" charset="0"/>
                </a:rPr>
                <a:t>NOP</a:t>
              </a:r>
            </a:p>
          </p:txBody>
        </p:sp>
        <p:cxnSp>
          <p:nvCxnSpPr>
            <p:cNvPr id="22547" name="Conector angulado 78"/>
            <p:cNvCxnSpPr>
              <a:cxnSpLocks noChangeShapeType="1"/>
              <a:endCxn id="22546" idx="1"/>
            </p:cNvCxnSpPr>
            <p:nvPr/>
          </p:nvCxnSpPr>
          <p:spPr bwMode="auto">
            <a:xfrm flipV="1">
              <a:off x="2425716" y="3447560"/>
              <a:ext cx="172361" cy="5266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rgbClr val="777777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2548" name="Retângulo 5"/>
            <p:cNvSpPr>
              <a:spLocks noChangeArrowheads="1"/>
            </p:cNvSpPr>
            <p:nvPr/>
          </p:nvSpPr>
          <p:spPr bwMode="auto">
            <a:xfrm>
              <a:off x="1035182" y="2852738"/>
              <a:ext cx="1371901" cy="1194911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rgbClr val="77777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pt-BR" b="1">
                  <a:solidFill>
                    <a:srgbClr val="000000"/>
                  </a:solidFill>
                  <a:latin typeface="Calibri" pitchFamily="34" charset="0"/>
                </a:rPr>
                <a:t>CEMCFA</a:t>
              </a:r>
            </a:p>
          </p:txBody>
        </p:sp>
        <p:sp>
          <p:nvSpPr>
            <p:cNvPr id="108" name="Retângulo 5"/>
            <p:cNvSpPr>
              <a:spLocks noChangeArrowheads="1"/>
            </p:cNvSpPr>
            <p:nvPr/>
          </p:nvSpPr>
          <p:spPr bwMode="auto">
            <a:xfrm>
              <a:off x="3886489" y="4841875"/>
              <a:ext cx="1371714" cy="1431925"/>
            </a:xfrm>
            <a:prstGeom prst="rect">
              <a:avLst/>
            </a:prstGeom>
            <a:solidFill>
              <a:srgbClr val="777777"/>
            </a:solidFill>
            <a:ln w="9525" algn="ctr">
              <a:solidFill>
                <a:srgbClr val="777777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r>
                <a:rPr lang="pt-BR" sz="2400" b="1" dirty="0">
                  <a:solidFill>
                    <a:schemeClr val="bg1"/>
                  </a:solidFill>
                  <a:latin typeface="Calibri" pitchFamily="34" charset="0"/>
                </a:rPr>
                <a:t>EM</a:t>
              </a:r>
            </a:p>
            <a:p>
              <a:pPr algn="ctr">
                <a:defRPr/>
              </a:pPr>
              <a:r>
                <a:rPr lang="pt-BR" sz="1100" b="1" dirty="0">
                  <a:solidFill>
                    <a:schemeClr val="bg1"/>
                  </a:solidFill>
                  <a:latin typeface="Calibri" pitchFamily="34" charset="0"/>
                </a:rPr>
                <a:t>OPERADOR</a:t>
              </a:r>
            </a:p>
            <a:p>
              <a:pPr algn="ctr">
                <a:defRPr/>
              </a:pPr>
              <a:r>
                <a:rPr lang="pt-BR" sz="1100" b="1" dirty="0">
                  <a:solidFill>
                    <a:schemeClr val="bg1"/>
                  </a:solidFill>
                  <a:latin typeface="Calibri" pitchFamily="34" charset="0"/>
                </a:rPr>
                <a:t>ORIGINAL</a:t>
              </a:r>
            </a:p>
          </p:txBody>
        </p:sp>
        <p:sp>
          <p:nvSpPr>
            <p:cNvPr id="22550" name="Fluxograma: Documento 76"/>
            <p:cNvSpPr>
              <a:spLocks noChangeArrowheads="1"/>
            </p:cNvSpPr>
            <p:nvPr/>
          </p:nvSpPr>
          <p:spPr bwMode="auto">
            <a:xfrm>
              <a:off x="5472316" y="4763544"/>
              <a:ext cx="1403940" cy="1905544"/>
            </a:xfrm>
            <a:prstGeom prst="flowChartDocument">
              <a:avLst/>
            </a:prstGeom>
            <a:solidFill>
              <a:schemeClr val="bg1"/>
            </a:solidFill>
            <a:ln w="25400" algn="ctr">
              <a:solidFill>
                <a:srgbClr val="777777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pt-BR" sz="2000" b="1" dirty="0">
                  <a:solidFill>
                    <a:srgbClr val="000000"/>
                  </a:solidFill>
                  <a:latin typeface="Calibri" pitchFamily="34" charset="0"/>
                </a:rPr>
                <a:t>ROP</a:t>
              </a:r>
            </a:p>
            <a:p>
              <a:pPr algn="ctr"/>
              <a:r>
                <a:rPr lang="pt-BR" sz="1200" b="1" dirty="0">
                  <a:solidFill>
                    <a:srgbClr val="000000"/>
                  </a:solidFill>
                  <a:latin typeface="Calibri" pitchFamily="34" charset="0"/>
                </a:rPr>
                <a:t>OPERADOR</a:t>
              </a:r>
            </a:p>
            <a:p>
              <a:pPr algn="ctr"/>
              <a:r>
                <a:rPr lang="pt-BR" sz="1200" b="1" dirty="0" smtClean="0">
                  <a:solidFill>
                    <a:srgbClr val="000000"/>
                  </a:solidFill>
                  <a:latin typeface="Calibri" pitchFamily="34" charset="0"/>
                </a:rPr>
                <a:t>ORIGINAL</a:t>
              </a:r>
              <a:endParaRPr lang="pt-BR" sz="1200" b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cxnSp>
          <p:nvCxnSpPr>
            <p:cNvPr id="22551" name="Forma 23"/>
            <p:cNvCxnSpPr>
              <a:cxnSpLocks noChangeShapeType="1"/>
              <a:stCxn id="22546" idx="3"/>
              <a:endCxn id="108" idx="0"/>
            </p:cNvCxnSpPr>
            <p:nvPr/>
          </p:nvCxnSpPr>
          <p:spPr bwMode="auto">
            <a:xfrm>
              <a:off x="3674169" y="3447563"/>
              <a:ext cx="898178" cy="1394312"/>
            </a:xfrm>
            <a:prstGeom prst="bentConnector2">
              <a:avLst/>
            </a:prstGeom>
            <a:noFill/>
            <a:ln w="9525" algn="ctr">
              <a:solidFill>
                <a:srgbClr val="777777"/>
              </a:solidFill>
              <a:miter lim="800000"/>
              <a:headEnd/>
              <a:tailEnd type="triangle" w="med" len="med"/>
            </a:ln>
          </p:spPr>
        </p:cxnSp>
      </p:grpSp>
      <p:sp>
        <p:nvSpPr>
          <p:cNvPr id="23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71911-D2E8-49F6-A05E-87F768045B22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0"/>
            <a:ext cx="91435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6842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Arial" pitchFamily="34" charset="0"/>
              </a:rPr>
              <a:t>.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o 26"/>
          <p:cNvGrpSpPr/>
          <p:nvPr/>
        </p:nvGrpSpPr>
        <p:grpSpPr>
          <a:xfrm>
            <a:off x="5724128" y="980728"/>
            <a:ext cx="3240360" cy="2304256"/>
            <a:chOff x="5724128" y="980728"/>
            <a:chExt cx="3240360" cy="2304256"/>
          </a:xfrm>
        </p:grpSpPr>
        <p:sp>
          <p:nvSpPr>
            <p:cNvPr id="24" name="Texto explicativo retangular com cantos arredondados 23"/>
            <p:cNvSpPr/>
            <p:nvPr/>
          </p:nvSpPr>
          <p:spPr>
            <a:xfrm>
              <a:off x="5724128" y="980728"/>
              <a:ext cx="3240360" cy="2304256"/>
            </a:xfrm>
            <a:prstGeom prst="wedgeRoundRectCallout">
              <a:avLst>
                <a:gd name="adj1" fmla="val -17726"/>
                <a:gd name="adj2" fmla="val 158344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5724128" y="1052736"/>
              <a:ext cx="3240360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</a:rPr>
                <a:t>Estudo da Viabilidade – informações  necessárias do Ciclo de Vida,</a:t>
              </a:r>
              <a:r>
                <a:rPr kumimoji="0" lang="pt-BR" sz="16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</a:rPr>
                <a:t> </a:t>
              </a:r>
              <a:r>
                <a: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</a:rPr>
                <a:t>avaliação dos riscos,  TRL, prazos, </a:t>
              </a:r>
              <a:r>
                <a:rPr lang="pt-BR" sz="1600" b="1" dirty="0" smtClean="0">
                  <a:latin typeface="Arial" pitchFamily="34" charset="0"/>
                  <a:ea typeface="Calibri" pitchFamily="34" charset="0"/>
                </a:rPr>
                <a:t>ROM, </a:t>
              </a:r>
              <a:r>
                <a:rPr kumimoji="0" lang="pt-BR" sz="1600" b="1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ea typeface="Calibri" pitchFamily="34" charset="0"/>
                </a:rPr>
                <a:t> </a:t>
              </a:r>
              <a:r>
                <a: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</a:rPr>
                <a:t>as alternativas e a disponibilidade orçamentária</a:t>
              </a:r>
              <a:r>
                <a:rPr kumimoji="0" lang="pt-B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</a:rPr>
                <a:t>.</a:t>
              </a:r>
            </a:p>
            <a:p>
              <a:pPr algn="ctr"/>
              <a:r>
                <a:rPr kumimoji="0" lang="pt-BR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  <a:ea typeface="Calibri" pitchFamily="34" charset="0"/>
                  <a:cs typeface="Times New Roman" pitchFamily="18" charset="0"/>
                </a:rPr>
                <a:t>(Categorias de Contrato? ) S/N</a:t>
              </a:r>
              <a:endParaRPr lang="pt-BR" sz="20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cxnSp>
        <p:nvCxnSpPr>
          <p:cNvPr id="29" name="Conector angulado 45"/>
          <p:cNvCxnSpPr>
            <a:cxnSpLocks noChangeShapeType="1"/>
            <a:endCxn id="31" idx="1"/>
          </p:cNvCxnSpPr>
          <p:nvPr/>
        </p:nvCxnSpPr>
        <p:spPr bwMode="auto">
          <a:xfrm rot="16200000" flipH="1">
            <a:off x="6915532" y="5228035"/>
            <a:ext cx="605229" cy="603684"/>
          </a:xfrm>
          <a:prstGeom prst="bentConnector2">
            <a:avLst/>
          </a:prstGeom>
          <a:noFill/>
          <a:ln w="9525" algn="ctr">
            <a:solidFill>
              <a:srgbClr val="777777"/>
            </a:solidFill>
            <a:miter lim="800000"/>
            <a:headEnd/>
            <a:tailEnd type="triangle" w="med" len="med"/>
          </a:ln>
        </p:spPr>
      </p:cxnSp>
      <p:sp>
        <p:nvSpPr>
          <p:cNvPr id="31" name="Retângulo 5"/>
          <p:cNvSpPr>
            <a:spLocks noChangeArrowheads="1"/>
          </p:cNvSpPr>
          <p:nvPr/>
        </p:nvSpPr>
        <p:spPr bwMode="auto">
          <a:xfrm>
            <a:off x="7519988" y="5234798"/>
            <a:ext cx="1373187" cy="1195387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777777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Calibri" pitchFamily="34" charset="0"/>
              </a:rPr>
              <a:t>Processo/Força</a:t>
            </a:r>
          </a:p>
          <a:p>
            <a:pPr algn="ctr"/>
            <a:r>
              <a:rPr lang="pt-BR" sz="1400" b="1" dirty="0" smtClean="0">
                <a:solidFill>
                  <a:srgbClr val="000000"/>
                </a:solidFill>
                <a:latin typeface="Calibri" pitchFamily="34" charset="0"/>
              </a:rPr>
              <a:t>Operador Original</a:t>
            </a:r>
            <a:endParaRPr lang="pt-BR" b="1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>
            <a:off x="107504" y="6669088"/>
            <a:ext cx="885698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tângulo 5"/>
          <p:cNvSpPr>
            <a:spLocks noChangeArrowheads="1"/>
          </p:cNvSpPr>
          <p:nvPr/>
        </p:nvSpPr>
        <p:spPr bwMode="auto">
          <a:xfrm>
            <a:off x="2618858" y="6611708"/>
            <a:ext cx="1055040" cy="31385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600" dirty="0" smtClean="0">
                <a:solidFill>
                  <a:srgbClr val="000000"/>
                </a:solidFill>
                <a:latin typeface="Calibri" pitchFamily="34" charset="0"/>
              </a:rPr>
              <a:t>D</a:t>
            </a:r>
            <a:endParaRPr lang="pt-BR" sz="16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8" name="Retângulo 5"/>
          <p:cNvSpPr>
            <a:spLocks noChangeArrowheads="1"/>
          </p:cNvSpPr>
          <p:nvPr/>
        </p:nvSpPr>
        <p:spPr bwMode="auto">
          <a:xfrm>
            <a:off x="5646286" y="6611708"/>
            <a:ext cx="1055040" cy="31385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1600" dirty="0" smtClean="0">
                <a:solidFill>
                  <a:srgbClr val="000000"/>
                </a:solidFill>
                <a:latin typeface="Calibri" pitchFamily="34" charset="0"/>
              </a:rPr>
              <a:t>D + 120</a:t>
            </a:r>
            <a:endParaRPr lang="pt-BR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0074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7B183-49C4-E74D-8CBF-BB5F2AECAB3C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2" name="Agrupar 4"/>
          <p:cNvGrpSpPr/>
          <p:nvPr/>
        </p:nvGrpSpPr>
        <p:grpSpPr>
          <a:xfrm>
            <a:off x="215105" y="1394442"/>
            <a:ext cx="8928895" cy="5282590"/>
            <a:chOff x="250825" y="1628208"/>
            <a:chExt cx="8821787" cy="4972757"/>
          </a:xfrm>
        </p:grpSpPr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250825" y="2347343"/>
              <a:ext cx="2662238" cy="381000"/>
            </a:xfrm>
            <a:prstGeom prst="rect">
              <a:avLst/>
            </a:prstGeom>
            <a:solidFill>
              <a:srgbClr val="00B0F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00B0F0"/>
              </a:extrusionClr>
              <a:contourClr>
                <a:srgbClr val="00B0F0"/>
              </a:contourClr>
            </a:sp3d>
            <a:extLst/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DESATIVAÇÃO</a:t>
              </a:r>
              <a:endParaRPr lang="pt-B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3132138" y="1699643"/>
              <a:ext cx="2590800" cy="381000"/>
            </a:xfrm>
            <a:prstGeom prst="rect">
              <a:avLst/>
            </a:prstGeom>
            <a:solidFill>
              <a:srgbClr val="FFFF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FFFF00"/>
              </a:extrusionClr>
              <a:contourClr>
                <a:srgbClr val="FFFF00"/>
              </a:contourClr>
            </a:sp3d>
            <a:extLst/>
          </p:spPr>
          <p:txBody>
            <a:bodyPr>
              <a:flatTx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srgbClr val="0070C0"/>
                  </a:solidFill>
                </a:rPr>
                <a:t>CONCEPÇÃO</a:t>
              </a:r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5652120" y="4941168"/>
              <a:ext cx="3240360" cy="416075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/>
          </p:spPr>
          <p:txBody>
            <a:bodyPr>
              <a:flatTx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cs typeface="Arial" pitchFamily="34" charset="0"/>
                </a:rPr>
                <a:t>DESENVOLVIMETO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white"/>
                  </a:solidFill>
                  <a:cs typeface="Arial" pitchFamily="34" charset="0"/>
                </a:rPr>
                <a:t>AQUISIÇÃO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5946775" y="3799909"/>
              <a:ext cx="2528888" cy="414337"/>
            </a:xfrm>
            <a:prstGeom prst="rect">
              <a:avLst/>
            </a:prstGeom>
            <a:solidFill>
              <a:srgbClr val="FF0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  <a:extLst/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white"/>
                  </a:solidFill>
                  <a:cs typeface="Arial" pitchFamily="34" charset="0"/>
                </a:rPr>
                <a:t>DEFINIÇÃO</a:t>
              </a: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6003925" y="2276872"/>
              <a:ext cx="2395538" cy="381000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  <a:extLst/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prstClr val="black"/>
                  </a:solidFill>
                  <a:cs typeface="Arial" pitchFamily="34" charset="0"/>
                </a:rPr>
                <a:t>VIABILIDADE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995741" y="6043043"/>
              <a:ext cx="2528887" cy="381000"/>
            </a:xfrm>
            <a:prstGeom prst="rect">
              <a:avLst/>
            </a:prstGeom>
            <a:solidFill>
              <a:srgbClr val="0080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8000"/>
              </a:extrusionClr>
            </a:sp3d>
            <a:extLst/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Arial" pitchFamily="34" charset="0"/>
                </a:rPr>
                <a:t>PRODUÇÃO</a:t>
              </a:r>
              <a:endPara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endParaRP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060450" y="5587431"/>
              <a:ext cx="2395538" cy="381000"/>
            </a:xfrm>
            <a:prstGeom prst="rect">
              <a:avLst/>
            </a:prstGeom>
            <a:solidFill>
              <a:srgbClr val="9933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3300"/>
              </a:extrusionClr>
            </a:sp3d>
            <a:extLst/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FFFF00"/>
                  </a:solidFill>
                  <a:cs typeface="Arial" pitchFamily="34" charset="0"/>
                </a:rPr>
                <a:t>IMPLANTAÇÃO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23850" y="3644331"/>
              <a:ext cx="2528888" cy="381000"/>
            </a:xfrm>
            <a:prstGeom prst="rect">
              <a:avLst/>
            </a:prstGeom>
            <a:solidFill>
              <a:srgbClr val="92D05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contourW="12700" prstMaterial="legacyMatte">
              <a:bevelT w="13500" h="13500" prst="angle"/>
              <a:bevelB w="13500" h="13500" prst="angle"/>
              <a:extrusionClr>
                <a:srgbClr val="92D050"/>
              </a:extrusionClr>
              <a:contourClr>
                <a:srgbClr val="92D050"/>
              </a:contourClr>
            </a:sp3d>
            <a:extLst/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prstClr val="black"/>
                  </a:solidFill>
                  <a:cs typeface="Arial" pitchFamily="34" charset="0"/>
                </a:rPr>
                <a:t>REVITALIZAÇÃO</a:t>
              </a:r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>
              <a:off x="3351213" y="2537843"/>
              <a:ext cx="2667000" cy="1295400"/>
            </a:xfrm>
            <a:prstGeom prst="curvedDownArrow">
              <a:avLst>
                <a:gd name="adj1" fmla="val 41176"/>
                <a:gd name="adj2" fmla="val 82353"/>
                <a:gd name="adj3" fmla="val 7423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800">
                <a:solidFill>
                  <a:srgbClr val="0070C0"/>
                </a:solidFill>
              </a:endParaRPr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 flipH="1">
              <a:off x="3065463" y="4214243"/>
              <a:ext cx="2590800" cy="1219200"/>
            </a:xfrm>
            <a:prstGeom prst="curvedUpArrow">
              <a:avLst>
                <a:gd name="adj1" fmla="val 42500"/>
                <a:gd name="adj2" fmla="val 85000"/>
                <a:gd name="adj3" fmla="val 67319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800">
                <a:solidFill>
                  <a:srgbClr val="0070C0"/>
                </a:solidFill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611188" y="6120834"/>
              <a:ext cx="2971800" cy="480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pt-BR" sz="1400" dirty="0">
                  <a:solidFill>
                    <a:srgbClr val="000066"/>
                  </a:solidFill>
                </a:rPr>
                <a:t>Diretriz e planos setoriais</a:t>
              </a:r>
            </a:p>
            <a:p>
              <a:pPr>
                <a:lnSpc>
                  <a:spcPct val="65000"/>
                </a:lnSpc>
                <a:spcBef>
                  <a:spcPct val="50000"/>
                </a:spcBef>
              </a:pPr>
              <a:r>
                <a:rPr lang="pt-BR" sz="1400" dirty="0">
                  <a:solidFill>
                    <a:srgbClr val="000066"/>
                  </a:solidFill>
                </a:rPr>
                <a:t>Preparo para Receber o Produto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5795962" y="1628208"/>
              <a:ext cx="3024510" cy="3693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sz="18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NOP ; ROP – Preciso de...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5580112" y="2815373"/>
              <a:ext cx="3492500" cy="75764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lnSpc>
                  <a:spcPct val="55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Alternativas/Riscos/Prazos</a:t>
              </a:r>
            </a:p>
            <a:p>
              <a:pPr fontAlgn="auto">
                <a:lnSpc>
                  <a:spcPct val="55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Custo-Benef</a:t>
              </a:r>
              <a:r>
                <a:rPr lang="pt-B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.</a:t>
              </a:r>
            </a:p>
            <a:p>
              <a:pPr fontAlgn="auto">
                <a:lnSpc>
                  <a:spcPct val="55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Estratégia de Realização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5868144" y="4341244"/>
              <a:ext cx="2952328" cy="25853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fontAlgn="auto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sz="1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RTLI – O que queremos ?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6516691" y="5515995"/>
              <a:ext cx="2447925" cy="63094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Até Ok p/ Produção</a:t>
              </a:r>
            </a:p>
            <a:p>
              <a:pPr fontAlgn="auto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Diretriz Implantação</a:t>
              </a:r>
            </a:p>
            <a:p>
              <a:pPr fontAlgn="auto">
                <a:lnSpc>
                  <a:spcPct val="5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Avaliação Operacional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/>
          </p:nvSpPr>
          <p:spPr bwMode="auto">
            <a:xfrm>
              <a:off x="323850" y="2779146"/>
              <a:ext cx="2592388" cy="458587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Planejada</a:t>
              </a:r>
            </a:p>
            <a:p>
              <a:pPr fontAlgn="auto">
                <a:lnSpc>
                  <a:spcPct val="60000"/>
                </a:lnSpc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pt-BR" sz="1400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itchFamily="34" charset="0"/>
                </a:rPr>
                <a:t>Encerra o Ciclo de Vida</a:t>
              </a: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539750" y="4579367"/>
              <a:ext cx="2395538" cy="381000"/>
            </a:xfrm>
            <a:prstGeom prst="rect">
              <a:avLst/>
            </a:prstGeom>
            <a:solidFill>
              <a:srgbClr val="FF9900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00"/>
              </a:extrusionClr>
            </a:sp3d>
            <a:extLst/>
          </p:spPr>
          <p:txBody>
            <a:bodyPr>
              <a:flatTx/>
            </a:bodyPr>
            <a:lstStyle/>
            <a:p>
              <a:pPr>
                <a:defRPr/>
              </a:pPr>
              <a:r>
                <a:rPr lang="en-US" sz="2000" b="1" dirty="0">
                  <a:solidFill>
                    <a:prstClr val="white"/>
                  </a:solidFill>
                </a:rPr>
                <a:t>UTILIZAÇÃO</a:t>
              </a:r>
            </a:p>
          </p:txBody>
        </p:sp>
      </p:grp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48126" y="363494"/>
            <a:ext cx="9144000" cy="43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CICLO DE VIDA DE SISTEMAS E MATERIAIS DA AERONÁUTICA</a:t>
            </a:r>
          </a:p>
          <a:p>
            <a:pPr algn="ctr" defTabSz="449263" fontAlgn="auto"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DCA 400-6/2007</a:t>
            </a:r>
          </a:p>
        </p:txBody>
      </p:sp>
    </p:spTree>
    <p:extLst>
      <p:ext uri="{BB962C8B-B14F-4D97-AF65-F5344CB8AC3E}">
        <p14:creationId xmlns:p14="http://schemas.microsoft.com/office/powerpoint/2010/main" xmlns="" val="1451105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182090" y="1690255"/>
            <a:ext cx="2064328" cy="2133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990849" y="3138056"/>
            <a:ext cx="2391047" cy="225136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Gerenciamento</a:t>
            </a:r>
            <a:endParaRPr lang="pt-BR" sz="1800" b="1" dirty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868882" y="1690255"/>
            <a:ext cx="2064328" cy="21336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584613" y="2585295"/>
            <a:ext cx="180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Requisitos</a:t>
            </a:r>
            <a:endParaRPr lang="pt-BR" b="1" dirty="0"/>
          </a:p>
          <a:p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530041" y="2572389"/>
            <a:ext cx="1357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</a:t>
            </a:r>
            <a:r>
              <a:rPr lang="pt-BR" b="1" dirty="0" smtClean="0"/>
              <a:t>usteio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434898" y="367990"/>
            <a:ext cx="8341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POLÍTICA DE </a:t>
            </a:r>
            <a:r>
              <a:rPr lang="pt-BR" sz="3200" b="1" dirty="0" smtClean="0"/>
              <a:t>OBTENÇÃO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3058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76522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QUEM decide requisitos?</a:t>
            </a:r>
          </a:p>
          <a:p>
            <a:r>
              <a:rPr lang="pt-BR" dirty="0" smtClean="0"/>
              <a:t>QUEM prioriza orçamento? </a:t>
            </a:r>
            <a:endParaRPr lang="pt-BR" sz="2400" dirty="0" smtClean="0"/>
          </a:p>
          <a:p>
            <a:r>
              <a:rPr lang="pt-BR" dirty="0" smtClean="0"/>
              <a:t>QUEM gerencia</a:t>
            </a:r>
            <a:r>
              <a:rPr lang="pt-BR" dirty="0"/>
              <a:t>? </a:t>
            </a:r>
            <a:r>
              <a:rPr lang="pt-BR" sz="2000" dirty="0"/>
              <a:t>Ação </a:t>
            </a:r>
            <a:r>
              <a:rPr lang="pt-BR" sz="2000" dirty="0" smtClean="0"/>
              <a:t>orçamentária – Suporte logístico ao longo do ciclo de vida</a:t>
            </a:r>
          </a:p>
          <a:p>
            <a:r>
              <a:rPr lang="pt-BR" dirty="0" smtClean="0"/>
              <a:t>QUEM decide fornecedor?</a:t>
            </a:r>
          </a:p>
          <a:p>
            <a:r>
              <a:rPr lang="pt-BR" dirty="0" smtClean="0"/>
              <a:t>QUEM decide preço?</a:t>
            </a:r>
          </a:p>
          <a:p>
            <a:r>
              <a:rPr lang="pt-BR" dirty="0" smtClean="0"/>
              <a:t>QUEM assina contrato?</a:t>
            </a:r>
          </a:p>
          <a:p>
            <a:r>
              <a:rPr lang="pt-BR" dirty="0" smtClean="0"/>
              <a:t>QUEM ratifica despesa?</a:t>
            </a:r>
          </a:p>
          <a:p>
            <a:r>
              <a:rPr lang="pt-BR" dirty="0" smtClean="0"/>
              <a:t>QUEM presta constas?</a:t>
            </a:r>
          </a:p>
          <a:p>
            <a:r>
              <a:rPr lang="pt-BR" dirty="0" smtClean="0"/>
              <a:t>Quem certifica?</a:t>
            </a:r>
          </a:p>
          <a:p>
            <a:r>
              <a:rPr lang="pt-BR" dirty="0" smtClean="0"/>
              <a:t>Usar como estudo de caso: Projeto HX-BR e VANT.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959005" y="446049"/>
            <a:ext cx="721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POLÍTICA DE </a:t>
            </a:r>
            <a:r>
              <a:rPr lang="pt-BR" sz="3200" b="1" dirty="0" smtClean="0"/>
              <a:t>OBTENÇÃO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64317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72345" y="2447778"/>
            <a:ext cx="7888406" cy="2628900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altLang="ko-KR" sz="2400" b="1" dirty="0"/>
              <a:t>LEI Nº 12.598/2012 E </a:t>
            </a:r>
            <a:r>
              <a:rPr lang="pt-BR" sz="2400" b="1" dirty="0"/>
              <a:t>DECRETO Nº 7.970/2013; 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1" dirty="0"/>
              <a:t>TERMO DE LICITAÇÃO ESPECIAL; E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1" dirty="0"/>
              <a:t>POLÍTICA DE </a:t>
            </a:r>
            <a:r>
              <a:rPr lang="pt-BR" sz="2400" b="1" dirty="0" smtClean="0"/>
              <a:t>OBTENÇÃO.</a:t>
            </a:r>
            <a:endParaRPr lang="pt-BR" sz="2400" b="1" dirty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 smtClean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 smtClean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5943" y="186756"/>
            <a:ext cx="8742419" cy="6403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3200" b="1" dirty="0" smtClean="0">
                <a:latin typeface="+mn-lt"/>
                <a:cs typeface="+mn-cs"/>
              </a:rPr>
              <a:t>ROTEIRO</a:t>
            </a:r>
            <a:endParaRPr lang="pt-BR" altLang="ko-KR" sz="3200" b="1" dirty="0">
              <a:latin typeface="+mn-lt"/>
              <a:cs typeface="+mn-cs"/>
            </a:endParaRPr>
          </a:p>
        </p:txBody>
      </p:sp>
      <p:pic>
        <p:nvPicPr>
          <p:cNvPr id="4" name="Imagem 8" descr="DOM M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2345" y="440718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2349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0501" y="1680210"/>
            <a:ext cx="7888406" cy="2628900"/>
          </a:xfrm>
          <a:prstGeom prst="rect">
            <a:avLst/>
          </a:prstGeom>
        </p:spPr>
        <p:txBody>
          <a:bodyPr/>
          <a:lstStyle/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altLang="ko-KR" sz="2400" b="1" dirty="0" smtClean="0"/>
              <a:t>LEI Nº 12.598/2012 E </a:t>
            </a:r>
            <a:r>
              <a:rPr lang="pt-BR" sz="2400" b="1" dirty="0" smtClean="0"/>
              <a:t>DECRETO Nº 7.970/2013; 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TERMO DE LICITAÇÃO ESPECIAL; E</a:t>
            </a: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t-BR" sz="2400" b="1" dirty="0">
                <a:solidFill>
                  <a:schemeClr val="bg1">
                    <a:lumMod val="85000"/>
                  </a:schemeClr>
                </a:solidFill>
              </a:rPr>
              <a:t>POLÍTICA DE </a:t>
            </a:r>
            <a:r>
              <a:rPr lang="pt-BR" sz="2400" b="1" dirty="0" smtClean="0">
                <a:solidFill>
                  <a:schemeClr val="bg1">
                    <a:lumMod val="85000"/>
                  </a:schemeClr>
                </a:solidFill>
              </a:rPr>
              <a:t>OBTENÇÃO.</a:t>
            </a:r>
            <a:endParaRPr lang="pt-BR" sz="24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400" b="1" dirty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 smtClean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 smtClean="0"/>
          </a:p>
          <a:p>
            <a:pPr marL="457200" indent="-4572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t-BR" sz="2800" b="1" dirty="0">
              <a:solidFill>
                <a:schemeClr val="bg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5943" y="186756"/>
            <a:ext cx="8742419" cy="640394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ko-KR" sz="3200" b="1" dirty="0" smtClean="0">
                <a:latin typeface="+mn-lt"/>
                <a:cs typeface="+mn-cs"/>
              </a:rPr>
              <a:t>ROTEIRO</a:t>
            </a:r>
            <a:endParaRPr lang="pt-BR" altLang="ko-KR" sz="3200" b="1" dirty="0">
              <a:latin typeface="+mn-lt"/>
              <a:cs typeface="+mn-cs"/>
            </a:endParaRPr>
          </a:p>
        </p:txBody>
      </p:sp>
      <p:pic>
        <p:nvPicPr>
          <p:cNvPr id="4" name="Imagem 8" descr="DOM M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43" y="269062"/>
            <a:ext cx="1152804" cy="1433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9042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 descr="apre-MD-modelo-SG-ab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 Diagonal Corner Rectangle 6"/>
          <p:cNvSpPr/>
          <p:nvPr/>
        </p:nvSpPr>
        <p:spPr>
          <a:xfrm flipV="1">
            <a:off x="0" y="1249363"/>
            <a:ext cx="9140825" cy="2024062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>
              <a:alpha val="6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2228" name="Imagem 8" descr="DOM M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4563" y="1493838"/>
            <a:ext cx="123031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>
          <a:xfrm>
            <a:off x="1187450" y="44450"/>
            <a:ext cx="7000875" cy="7080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 smtClean="0">
                <a:latin typeface="+mn-lt"/>
                <a:cs typeface="+mn-cs"/>
              </a:rPr>
              <a:t>MINISTÉRIO DA DEFESA </a:t>
            </a:r>
            <a:endParaRPr lang="pt-BR" sz="4000" b="1" dirty="0">
              <a:latin typeface="+mn-lt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123950" y="666750"/>
            <a:ext cx="7023100" cy="5238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latin typeface="+mn-lt"/>
                <a:cs typeface="+mn-cs"/>
              </a:rPr>
              <a:t>SECRETARIA DE PRODUTOS DE DEFESA</a:t>
            </a:r>
            <a:endParaRPr lang="pt-BR" sz="2800" b="1" dirty="0">
              <a:latin typeface="+mn-lt"/>
              <a:cs typeface="+mn-cs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430306" y="3919817"/>
            <a:ext cx="8390965" cy="281043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PT" sz="2400" b="1" dirty="0" smtClean="0"/>
              <a:t>MINISTÉRIO DA DEFESA</a:t>
            </a:r>
          </a:p>
          <a:p>
            <a:pPr marL="0" indent="0" algn="r">
              <a:buNone/>
            </a:pPr>
            <a:r>
              <a:rPr lang="pt-PT" sz="2400" b="1" dirty="0" smtClean="0"/>
              <a:t>Esplanada dos Ministérios, Bloco Q – Sala 945 – 9º andar</a:t>
            </a:r>
          </a:p>
          <a:p>
            <a:pPr marL="0" indent="0" algn="r">
              <a:buNone/>
            </a:pPr>
            <a:r>
              <a:rPr lang="pt-PT" sz="2400" b="1" dirty="0" smtClean="0"/>
              <a:t>Cep 70.049-900     Brasília / DF</a:t>
            </a:r>
          </a:p>
          <a:p>
            <a:pPr marL="0" indent="0" algn="r">
              <a:buNone/>
            </a:pPr>
            <a:r>
              <a:rPr lang="pt-PT" sz="2400" b="1" dirty="0" smtClean="0"/>
              <a:t>E-mail: fabio.madioli@defesa.gov.br</a:t>
            </a:r>
          </a:p>
          <a:p>
            <a:pPr marL="0" indent="0" algn="r">
              <a:buNone/>
            </a:pPr>
            <a:r>
              <a:rPr lang="pt-PT" sz="2400" b="1" dirty="0" smtClean="0"/>
              <a:t>deprod@defesa.gov.br</a:t>
            </a:r>
          </a:p>
          <a:p>
            <a:pPr marL="0" indent="0" algn="r">
              <a:buNone/>
            </a:pPr>
            <a:r>
              <a:rPr lang="pt-PT" sz="2400" b="1" dirty="0" smtClean="0"/>
              <a:t>Tel: 55 (61) 2023-9378</a:t>
            </a:r>
          </a:p>
          <a:p>
            <a:pPr marL="0" indent="0" algn="r">
              <a:buNone/>
            </a:pPr>
            <a:r>
              <a:rPr lang="pt-PT" sz="2400" b="1" dirty="0" smtClean="0"/>
              <a:t>Fax: </a:t>
            </a:r>
            <a:r>
              <a:rPr lang="pt-PT" sz="2400" b="1" dirty="0"/>
              <a:t>55 (61) </a:t>
            </a:r>
            <a:r>
              <a:rPr lang="pt-PT" sz="2400" b="1" dirty="0" smtClean="0"/>
              <a:t>3312-4291</a:t>
            </a:r>
          </a:p>
        </p:txBody>
      </p:sp>
    </p:spTree>
    <p:extLst>
      <p:ext uri="{BB962C8B-B14F-4D97-AF65-F5344CB8AC3E}">
        <p14:creationId xmlns:p14="http://schemas.microsoft.com/office/powerpoint/2010/main" xmlns="" val="244854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99447"/>
            <a:ext cx="8229600" cy="3723998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pt-PT" sz="2400" b="1" dirty="0"/>
              <a:t>NORMAS ESPECIAIS PARA COMPRAS E </a:t>
            </a:r>
            <a:r>
              <a:rPr lang="pt-PT" sz="2400" b="1" dirty="0" smtClean="0"/>
              <a:t>CONTRATAÇÕES.</a:t>
            </a:r>
            <a:endParaRPr lang="pt-PT" sz="2400" b="1" dirty="0"/>
          </a:p>
          <a:p>
            <a:pPr>
              <a:lnSpc>
                <a:spcPct val="170000"/>
              </a:lnSpc>
            </a:pPr>
            <a:r>
              <a:rPr lang="pt-PT" sz="2400" b="1" dirty="0" smtClean="0"/>
              <a:t>REGIME ESPECIAL TRIBUTÁRIO PARA A INDÚSTRIA DE DEFESA.</a:t>
            </a:r>
          </a:p>
          <a:p>
            <a:pPr>
              <a:lnSpc>
                <a:spcPct val="170000"/>
              </a:lnSpc>
            </a:pPr>
            <a:r>
              <a:rPr lang="pt-PT" sz="2400" b="1" dirty="0" smtClean="0"/>
              <a:t>FINANCIAMENTOS PARA PROGRAMAS E PROJETOS.</a:t>
            </a:r>
          </a:p>
          <a:p>
            <a:pPr>
              <a:lnSpc>
                <a:spcPct val="170000"/>
              </a:lnSpc>
            </a:pPr>
            <a:r>
              <a:rPr lang="pt-PT" sz="2400" b="1" dirty="0" smtClean="0"/>
              <a:t>GARANTIAS NAS EXPORTAÇÕES.</a:t>
            </a:r>
          </a:p>
          <a:p>
            <a:pPr>
              <a:lnSpc>
                <a:spcPct val="170000"/>
              </a:lnSpc>
            </a:pPr>
            <a:r>
              <a:rPr lang="pt-PT" sz="2400" b="1" dirty="0" smtClean="0"/>
              <a:t>“Art. 15 A Lei 8666/93 .....será aplicada de forma subsidiária....”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2800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475142" y="1319019"/>
            <a:ext cx="7382435" cy="834390"/>
          </a:xfrm>
        </p:spPr>
        <p:txBody>
          <a:bodyPr/>
          <a:lstStyle/>
          <a:p>
            <a:pPr algn="ctr"/>
            <a:r>
              <a:rPr lang="pt-BR" sz="3200" dirty="0" smtClean="0"/>
              <a:t>BENEFÍCIOS ÀS EMPRESAS DA BASE INDUSTRIAL DE DEFESA</a:t>
            </a:r>
            <a:endParaRPr lang="pt-BR" sz="3200" dirty="0"/>
          </a:p>
        </p:txBody>
      </p:sp>
      <p:pic>
        <p:nvPicPr>
          <p:cNvPr id="8" name="Imagem 8" descr="DOM M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46" y="296146"/>
            <a:ext cx="1062319" cy="129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45920" y="377190"/>
            <a:ext cx="704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/>
              <a:t>Lei Nº 12.598, de 21/03/2012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xmlns="" val="36022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ángulo redondeado 13"/>
          <p:cNvSpPr>
            <a:spLocks noChangeArrowheads="1"/>
          </p:cNvSpPr>
          <p:nvPr/>
        </p:nvSpPr>
        <p:spPr bwMode="auto">
          <a:xfrm>
            <a:off x="1357313" y="1023938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2400" b="1" i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395536" y="1063529"/>
            <a:ext cx="8352928" cy="44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006475" lvl="1" indent="-274638" algn="just">
              <a:lnSpc>
                <a:spcPct val="170000"/>
              </a:lnSpc>
              <a:buClr>
                <a:srgbClr val="FF0000"/>
              </a:buClr>
              <a:buSzPct val="110000"/>
              <a:buFontTx/>
              <a:buChar char="-"/>
              <a:defRPr/>
            </a:pPr>
            <a:endParaRPr lang="pt-BR" sz="2400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IBRI"/>
            </a:endParaRPr>
          </a:p>
          <a:p>
            <a:pPr marL="809625" lvl="1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latin typeface="+mj-lt"/>
              </a:rPr>
              <a:t>Regulamenta dispositivos da Lei 12.598/2012;</a:t>
            </a:r>
          </a:p>
          <a:p>
            <a:pPr marL="809625" lvl="1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latin typeface="+mj-lt"/>
              </a:rPr>
              <a:t>Cria a Comissão Mista da Indústria de Defesa – CMID;</a:t>
            </a:r>
          </a:p>
          <a:p>
            <a:pPr marL="809625" lvl="1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>
                <a:latin typeface="+mj-lt"/>
              </a:rPr>
              <a:t>Prevê a </a:t>
            </a:r>
            <a:r>
              <a:rPr lang="pt-BR" sz="2400" b="1" dirty="0">
                <a:latin typeface="+mj-lt"/>
              </a:rPr>
              <a:t>sistemática da classificação de PRODE/PED e do credenciamento de ED/EED;</a:t>
            </a:r>
          </a:p>
          <a:p>
            <a:pPr marL="809625" lvl="1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pt-BR" sz="2400" b="1" dirty="0" smtClean="0"/>
              <a:t>Cria</a:t>
            </a:r>
            <a:r>
              <a:rPr lang="pt-BR" sz="2400" b="1" dirty="0" smtClean="0">
                <a:latin typeface="+mj-lt"/>
              </a:rPr>
              <a:t> </a:t>
            </a:r>
            <a:r>
              <a:rPr lang="pt-BR" sz="2400" b="1" dirty="0">
                <a:latin typeface="+mj-lt"/>
              </a:rPr>
              <a:t>o Termo de Licitação Especial</a:t>
            </a:r>
            <a:r>
              <a:rPr lang="pt-BR" sz="2400" b="1" dirty="0" smtClean="0">
                <a:latin typeface="+mj-lt"/>
              </a:rPr>
              <a:t>; e</a:t>
            </a:r>
            <a:endParaRPr lang="pt-BR" sz="2400" b="1" dirty="0">
              <a:latin typeface="+mj-lt"/>
            </a:endParaRPr>
          </a:p>
          <a:p>
            <a:pPr marL="809625" lvl="1" indent="-447675" algn="just">
              <a:lnSpc>
                <a:spcPct val="170000"/>
              </a:lnSpc>
              <a:buClr>
                <a:srgbClr val="FF0000"/>
              </a:buClr>
              <a:buSzPct val="110000"/>
              <a:buFont typeface="Wingdings" panose="05000000000000000000" pitchFamily="2" charset="2"/>
              <a:buChar char="ü"/>
              <a:defRPr/>
            </a:pPr>
            <a:r>
              <a:rPr lang="pt-BR" sz="2400" b="1" dirty="0">
                <a:latin typeface="+mj-lt"/>
              </a:rPr>
              <a:t>Prevê financiamento para a EED.</a:t>
            </a:r>
          </a:p>
        </p:txBody>
      </p:sp>
      <p:sp>
        <p:nvSpPr>
          <p:cNvPr id="4" name="Rectángulo redondeado 13"/>
          <p:cNvSpPr>
            <a:spLocks noChangeArrowheads="1"/>
          </p:cNvSpPr>
          <p:nvPr/>
        </p:nvSpPr>
        <p:spPr bwMode="auto">
          <a:xfrm>
            <a:off x="1357312" y="105942"/>
            <a:ext cx="6095007" cy="1413346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altLang="ko-KR" sz="2800" b="1" dirty="0">
                <a:latin typeface="+mn-lt"/>
                <a:cs typeface="+mn-cs"/>
              </a:rPr>
              <a:t>DECRETO Nº 7.970, de </a:t>
            </a:r>
            <a:r>
              <a:rPr lang="pt-BR" altLang="ko-KR" sz="2800" b="1" dirty="0" smtClean="0">
                <a:latin typeface="+mn-lt"/>
                <a:cs typeface="+mn-cs"/>
              </a:rPr>
              <a:t>                                     28 </a:t>
            </a:r>
            <a:r>
              <a:rPr lang="pt-BR" altLang="ko-KR" sz="2800" b="1" dirty="0">
                <a:latin typeface="+mn-lt"/>
                <a:cs typeface="+mn-cs"/>
              </a:rPr>
              <a:t>de março de 2013</a:t>
            </a:r>
          </a:p>
        </p:txBody>
      </p:sp>
      <p:sp>
        <p:nvSpPr>
          <p:cNvPr id="8" name="Rectángulo 5"/>
          <p:cNvSpPr>
            <a:spLocks noChangeArrowheads="1"/>
          </p:cNvSpPr>
          <p:nvPr/>
        </p:nvSpPr>
        <p:spPr bwMode="auto">
          <a:xfrm>
            <a:off x="7683499" y="98822"/>
            <a:ext cx="1497013" cy="2178050"/>
          </a:xfrm>
          <a:prstGeom prst="rect">
            <a:avLst/>
          </a:prstGeom>
          <a:solidFill>
            <a:srgbClr val="FFFF0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latin typeface="Arial"/>
              <a:ea typeface="ＭＳ Ｐゴシック" pitchFamily="-112" charset="-128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latin typeface="Arial"/>
              <a:ea typeface="ＭＳ Ｐゴシック" pitchFamily="-112" charset="-128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latin typeface="Arial"/>
              <a:ea typeface="ＭＳ Ｐゴシック" pitchFamily="-112" charset="-128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latin typeface="Arial"/>
              <a:ea typeface="ＭＳ Ｐゴシック" pitchFamily="-112" charset="-128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b="1" dirty="0">
              <a:latin typeface="Arial"/>
              <a:ea typeface="ＭＳ Ｐゴシック" pitchFamily="-112" charset="-128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latin typeface="Arial"/>
                <a:ea typeface="ＭＳ Ｐゴシック" pitchFamily="-112" charset="-128"/>
                <a:cs typeface="Arial"/>
              </a:rPr>
              <a:t>Decreto</a:t>
            </a:r>
            <a:endParaRPr lang="pt-BR" sz="1400" b="1" dirty="0">
              <a:latin typeface="Arial"/>
              <a:ea typeface="ＭＳ Ｐゴシック" pitchFamily="-112" charset="-128"/>
              <a:cs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b="1" dirty="0">
                <a:latin typeface="Arial"/>
                <a:ea typeface="ＭＳ Ｐゴシック" pitchFamily="-112" charset="-128"/>
                <a:cs typeface="Arial"/>
              </a:rPr>
              <a:t>N</a:t>
            </a:r>
            <a:r>
              <a:rPr lang="pt-BR" sz="1200" b="1" u="sng" baseline="30000" dirty="0">
                <a:latin typeface="Arial"/>
                <a:ea typeface="ＭＳ Ｐゴシック" pitchFamily="-112" charset="-128"/>
                <a:cs typeface="Arial"/>
              </a:rPr>
              <a:t>o</a:t>
            </a:r>
            <a:r>
              <a:rPr lang="pt-BR" sz="1200" b="1" dirty="0">
                <a:latin typeface="Arial"/>
                <a:ea typeface="ＭＳ Ｐゴシック" pitchFamily="-112" charset="-128"/>
                <a:cs typeface="Arial"/>
              </a:rPr>
              <a:t> 7.970 de 28 março 2013</a:t>
            </a:r>
          </a:p>
        </p:txBody>
      </p:sp>
      <p:pic>
        <p:nvPicPr>
          <p:cNvPr id="9" name="Imagen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2000"/>
          </a:blip>
          <a:srcRect/>
          <a:stretch>
            <a:fillRect/>
          </a:stretch>
        </p:blipFill>
        <p:spPr bwMode="auto">
          <a:xfrm>
            <a:off x="8088438" y="476672"/>
            <a:ext cx="660026" cy="744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Imagem 8" descr="DOM M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46" y="296146"/>
            <a:ext cx="1062319" cy="129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8136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ángulo redondeado 13"/>
          <p:cNvSpPr>
            <a:spLocks noChangeArrowheads="1"/>
          </p:cNvSpPr>
          <p:nvPr/>
        </p:nvSpPr>
        <p:spPr bwMode="auto">
          <a:xfrm>
            <a:off x="1357313" y="1023938"/>
            <a:ext cx="7429500" cy="76200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pt-BR" sz="2400" b="1" i="1">
              <a:solidFill>
                <a:srgbClr val="003399"/>
              </a:solidFill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Rot="1" noChangeArrowheads="1"/>
          </p:cNvSpPr>
          <p:nvPr/>
        </p:nvSpPr>
        <p:spPr bwMode="auto">
          <a:xfrm>
            <a:off x="35496" y="1541681"/>
            <a:ext cx="8424936" cy="39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31837" lvl="1" algn="ctr">
              <a:lnSpc>
                <a:spcPct val="150000"/>
              </a:lnSpc>
              <a:buClr>
                <a:srgbClr val="FFFF00"/>
              </a:buClr>
              <a:buSzPct val="110000"/>
              <a:defRPr/>
            </a:pPr>
            <a:r>
              <a:rPr lang="pt-BR" sz="3200" b="1" i="1" dirty="0" smtClean="0">
                <a:solidFill>
                  <a:srgbClr val="0000CC"/>
                </a:solidFill>
                <a:latin typeface="+mj-lt"/>
              </a:rPr>
              <a:t>DEFINIÇÕES</a:t>
            </a:r>
          </a:p>
          <a:p>
            <a:pPr marL="731837" lvl="1" algn="just">
              <a:lnSpc>
                <a:spcPct val="150000"/>
              </a:lnSpc>
              <a:buClr>
                <a:srgbClr val="FFFF00"/>
              </a:buClr>
              <a:buSzPct val="110000"/>
              <a:defRPr/>
            </a:pPr>
            <a:r>
              <a:rPr lang="pt-BR" sz="3200" b="1" i="1" u="sng" dirty="0" smtClean="0">
                <a:solidFill>
                  <a:srgbClr val="0000CC"/>
                </a:solidFill>
                <a:latin typeface="+mj-lt"/>
              </a:rPr>
              <a:t>Produto de Defesa</a:t>
            </a:r>
            <a:r>
              <a:rPr lang="pt-BR" sz="3200" b="1" i="1" dirty="0" smtClean="0">
                <a:solidFill>
                  <a:srgbClr val="0000CC"/>
                </a:solidFill>
                <a:latin typeface="+mj-lt"/>
              </a:rPr>
              <a:t> </a:t>
            </a:r>
            <a:r>
              <a:rPr lang="pt-BR" sz="3200" b="1" dirty="0" smtClean="0">
                <a:solidFill>
                  <a:srgbClr val="0000CC"/>
                </a:solidFill>
                <a:latin typeface="+mj-lt"/>
              </a:rPr>
              <a:t>(PRODE)</a:t>
            </a:r>
          </a:p>
          <a:p>
            <a:pPr marL="731837" lvl="1" algn="just">
              <a:lnSpc>
                <a:spcPct val="150000"/>
              </a:lnSpc>
              <a:buClr>
                <a:srgbClr val="FFFF00"/>
              </a:buClr>
              <a:buSzPct val="110000"/>
              <a:defRPr/>
            </a:pPr>
            <a:r>
              <a:rPr lang="pt-BR" sz="3200" b="1" i="1" u="sng" dirty="0">
                <a:solidFill>
                  <a:srgbClr val="0000CC"/>
                </a:solidFill>
              </a:rPr>
              <a:t>Empresa de Defesa</a:t>
            </a:r>
            <a:r>
              <a:rPr lang="pt-BR" sz="3200" b="1" i="1" dirty="0">
                <a:solidFill>
                  <a:srgbClr val="0000CC"/>
                </a:solidFill>
              </a:rPr>
              <a:t> (ED)</a:t>
            </a:r>
          </a:p>
          <a:p>
            <a:pPr marL="731837" lvl="1">
              <a:lnSpc>
                <a:spcPct val="170000"/>
              </a:lnSpc>
              <a:buClr>
                <a:srgbClr val="FF0000"/>
              </a:buClr>
              <a:buSzPct val="110000"/>
              <a:defRPr/>
            </a:pPr>
            <a:r>
              <a:rPr lang="pt-BR" sz="3200" b="1" i="1" u="sng" dirty="0" smtClean="0">
                <a:solidFill>
                  <a:srgbClr val="0000CC"/>
                </a:solidFill>
              </a:rPr>
              <a:t>Produto </a:t>
            </a:r>
            <a:r>
              <a:rPr lang="pt-BR" sz="3200" b="1" i="1" u="sng" dirty="0">
                <a:solidFill>
                  <a:srgbClr val="0000CC"/>
                </a:solidFill>
              </a:rPr>
              <a:t>de Estratégico de Defesa</a:t>
            </a:r>
            <a:r>
              <a:rPr lang="pt-BR" sz="3200" b="1" i="1" dirty="0">
                <a:solidFill>
                  <a:srgbClr val="0000CC"/>
                </a:solidFill>
              </a:rPr>
              <a:t> </a:t>
            </a:r>
            <a:r>
              <a:rPr lang="pt-BR" sz="3200" b="1" dirty="0">
                <a:solidFill>
                  <a:srgbClr val="0000CC"/>
                </a:solidFill>
              </a:rPr>
              <a:t>(PED</a:t>
            </a:r>
            <a:r>
              <a:rPr lang="pt-BR" sz="3200" b="1" dirty="0" smtClean="0">
                <a:solidFill>
                  <a:srgbClr val="0000CC"/>
                </a:solidFill>
              </a:rPr>
              <a:t>)</a:t>
            </a:r>
          </a:p>
          <a:p>
            <a:pPr marL="731837" lvl="1">
              <a:lnSpc>
                <a:spcPct val="170000"/>
              </a:lnSpc>
              <a:buClr>
                <a:srgbClr val="FF0000"/>
              </a:buClr>
              <a:buSzPct val="110000"/>
              <a:defRPr/>
            </a:pPr>
            <a:r>
              <a:rPr lang="pt-BR" sz="3200" b="1" i="1" u="sng" dirty="0" smtClean="0">
                <a:solidFill>
                  <a:srgbClr val="0000CC"/>
                </a:solidFill>
                <a:latin typeface="+mj-lt"/>
              </a:rPr>
              <a:t>Empresa Estratégica de Defesa </a:t>
            </a:r>
            <a:r>
              <a:rPr lang="pt-BR" sz="3200" b="1" i="1" dirty="0" smtClean="0">
                <a:solidFill>
                  <a:srgbClr val="0000CC"/>
                </a:solidFill>
                <a:latin typeface="+mj-lt"/>
              </a:rPr>
              <a:t>(EED)</a:t>
            </a:r>
            <a:endParaRPr lang="pt-BR" sz="3200" b="1" i="1" dirty="0" smtClean="0">
              <a:latin typeface="+mj-lt"/>
            </a:endParaRPr>
          </a:p>
        </p:txBody>
      </p:sp>
      <p:sp>
        <p:nvSpPr>
          <p:cNvPr id="7" name="Rectángulo redondeado 13"/>
          <p:cNvSpPr>
            <a:spLocks noChangeArrowheads="1"/>
          </p:cNvSpPr>
          <p:nvPr/>
        </p:nvSpPr>
        <p:spPr bwMode="auto">
          <a:xfrm>
            <a:off x="1648431" y="480059"/>
            <a:ext cx="6812001" cy="697725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3600" b="1" dirty="0"/>
              <a:t>Lei Nº 12.598, de 21/03/2012</a:t>
            </a:r>
          </a:p>
          <a:p>
            <a:pPr marL="549275" indent="-274638" algn="ctr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10000"/>
              <a:defRPr/>
            </a:pPr>
            <a:r>
              <a:rPr lang="pt-BR" altLang="ko-KR" sz="2000" b="1" dirty="0" smtClean="0">
                <a:ln w="28575" cmpd="sng">
                  <a:solidFill>
                    <a:srgbClr val="CC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Black" pitchFamily="34" charset="0"/>
              </a:rPr>
              <a:t> </a:t>
            </a:r>
          </a:p>
        </p:txBody>
      </p:sp>
      <p:pic>
        <p:nvPicPr>
          <p:cNvPr id="6" name="Imagem 8" descr="DOM M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46" y="296146"/>
            <a:ext cx="1062319" cy="129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738186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6351"/>
            <a:ext cx="9144000" cy="702897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06351"/>
            <a:ext cx="9144000" cy="7028973"/>
          </a:xfrm>
          <a:prstGeom prst="rect">
            <a:avLst/>
          </a:prstGeom>
        </p:spPr>
      </p:pic>
      <p:pic>
        <p:nvPicPr>
          <p:cNvPr id="15" name="Picture 19" descr="Z:\Pasta de Serviços\LOGO, IMAGENS, FOTOS E VIDEOS\Imagens diversas\Imagens\FOTO5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5947263" y="5134841"/>
            <a:ext cx="2305050" cy="1584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nvex"/>
          </a:sp3d>
          <a:extLst/>
        </p:spPr>
      </p:pic>
      <p:sp>
        <p:nvSpPr>
          <p:cNvPr id="16" name="Rectángulo redondeado 13"/>
          <p:cNvSpPr>
            <a:spLocks noChangeArrowheads="1"/>
          </p:cNvSpPr>
          <p:nvPr/>
        </p:nvSpPr>
        <p:spPr bwMode="auto">
          <a:xfrm>
            <a:off x="1553377" y="146720"/>
            <a:ext cx="7205960" cy="762000"/>
          </a:xfrm>
          <a:prstGeom prst="roundRect">
            <a:avLst>
              <a:gd name="adj" fmla="val 16667"/>
            </a:avLst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2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pt-BR" altLang="ko-KR" sz="4000" b="1" dirty="0"/>
              <a:t>DECRETO Nº </a:t>
            </a:r>
            <a:r>
              <a:rPr lang="pt-BR" altLang="ko-KR" sz="4000" b="1" dirty="0" smtClean="0"/>
              <a:t>7.970/2013</a:t>
            </a:r>
            <a:endParaRPr lang="pt-BR" altLang="ko-KR" sz="4000" b="1" dirty="0"/>
          </a:p>
          <a:p>
            <a:pPr algn="ctr">
              <a:defRPr/>
            </a:pPr>
            <a:endParaRPr lang="pt-BR" sz="4000" b="1" dirty="0">
              <a:cs typeface="+mn-cs"/>
            </a:endParaRPr>
          </a:p>
        </p:txBody>
      </p:sp>
      <p:pic>
        <p:nvPicPr>
          <p:cNvPr id="9" name="Picture 18" descr="C:\Users\Servidor\Pictures\guarani 3.pn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803825" y="3626182"/>
            <a:ext cx="2174875" cy="1704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nvex"/>
          </a:sp3d>
          <a:extLst/>
        </p:spPr>
      </p:pic>
      <p:pic>
        <p:nvPicPr>
          <p:cNvPr id="10" name="Imagem 7" descr="NPa 200.jpg"/>
          <p:cNvPicPr>
            <a:picLocks noChangeAspect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6372200" y="2491935"/>
            <a:ext cx="2360613" cy="14763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convex"/>
          </a:sp3d>
          <a:extLst/>
        </p:spPr>
      </p:pic>
      <p:grpSp>
        <p:nvGrpSpPr>
          <p:cNvPr id="6" name="Grupo 5"/>
          <p:cNvGrpSpPr/>
          <p:nvPr/>
        </p:nvGrpSpPr>
        <p:grpSpPr>
          <a:xfrm>
            <a:off x="5927122" y="1191171"/>
            <a:ext cx="2270125" cy="1655762"/>
            <a:chOff x="5927122" y="1191171"/>
            <a:chExt cx="2270125" cy="1655762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3" name="Retângulo de cantos arredondados 22"/>
            <p:cNvSpPr/>
            <p:nvPr/>
          </p:nvSpPr>
          <p:spPr bwMode="auto">
            <a:xfrm>
              <a:off x="5927122" y="1191171"/>
              <a:ext cx="2270125" cy="1655762"/>
            </a:xfrm>
            <a:prstGeom prst="roundRect">
              <a:avLst>
                <a:gd name="adj" fmla="val 1245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6396" name="Picture 6" descr="Figura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473" y="1319566"/>
              <a:ext cx="1948710" cy="607499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convex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0" descr="KC390silueta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92" y="1865741"/>
              <a:ext cx="2082000" cy="817414"/>
            </a:xfrm>
            <a:prstGeom prst="rect">
              <a:avLst/>
            </a:prstGeom>
            <a:no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convex"/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tângulo de cantos arredondados 2"/>
          <p:cNvSpPr/>
          <p:nvPr/>
        </p:nvSpPr>
        <p:spPr>
          <a:xfrm>
            <a:off x="245015" y="1319566"/>
            <a:ext cx="5413248" cy="127056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altLang="ko-K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COMISSÃO MISTA DA INDÚSTRIA DE DEFESA  </a:t>
            </a:r>
            <a:endParaRPr lang="pt-BR" altLang="ko-KR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56032" y="2938272"/>
            <a:ext cx="5413248" cy="1505426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lvl="2" indent="-3556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pt-BR" sz="2300" b="1" dirty="0">
                <a:solidFill>
                  <a:sysClr val="windowText" lastClr="000000"/>
                </a:solidFill>
              </a:rPr>
              <a:t>A CMID é o </a:t>
            </a:r>
            <a:r>
              <a:rPr lang="pt-BR" sz="2300" b="1" dirty="0">
                <a:solidFill>
                  <a:srgbClr val="0000FF"/>
                </a:solidFill>
              </a:rPr>
              <a:t>Fórum do mais alto nível </a:t>
            </a:r>
            <a:r>
              <a:rPr lang="pt-BR" sz="2300" b="1" dirty="0">
                <a:solidFill>
                  <a:sysClr val="windowText" lastClr="000000"/>
                </a:solidFill>
              </a:rPr>
              <a:t>da condução da Política da Base Industrial de Defesa. 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56032" y="4708283"/>
            <a:ext cx="5413248" cy="2009509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5600" lvl="2" indent="-3556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ct val="110000"/>
              <a:buFont typeface="Arial" pitchFamily="34" charset="0"/>
              <a:buChar char="•"/>
              <a:defRPr/>
            </a:pPr>
            <a:r>
              <a:rPr lang="pt-BR" sz="2300" b="1" dirty="0">
                <a:solidFill>
                  <a:sysClr val="windowText" lastClr="000000"/>
                </a:solidFill>
              </a:rPr>
              <a:t>Buscar  o estímulo às exportações de produtos de elevado conteúdo tecnológico (produtos militares e civis).</a:t>
            </a:r>
          </a:p>
        </p:txBody>
      </p:sp>
      <p:pic>
        <p:nvPicPr>
          <p:cNvPr id="20" name="Imagem 8" descr="DOM MD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718" y="97508"/>
            <a:ext cx="807562" cy="106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1360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upload.wikimedia.org/wikipedia/commons/thumb/3/3b/Brazil_(orthographic_projection).svg/2000px-Brazil_(orthographic_projection).sv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25" t="27356" r="26474" b="3664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" y="-30739"/>
            <a:ext cx="9149303" cy="6858000"/>
            <a:chOff x="1" y="0"/>
            <a:chExt cx="9149303" cy="6858000"/>
          </a:xfrm>
        </p:grpSpPr>
        <p:pic>
          <p:nvPicPr>
            <p:cNvPr id="21" name="Picture 2" descr="http://upload.wikimedia.org/wikipedia/commons/thumb/3/3b/Brazil_(orthographic_projection).svg/2000px-Brazil_(orthographic_projection).svg.png"/>
            <p:cNvPicPr>
              <a:picLocks noChangeAspect="1" noChangeArrowheads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525" t="27356" r="26474" b="36644"/>
            <a:stretch/>
          </p:blipFill>
          <p:spPr bwMode="auto">
            <a:xfrm>
              <a:off x="1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tângulo 1"/>
            <p:cNvSpPr/>
            <p:nvPr/>
          </p:nvSpPr>
          <p:spPr>
            <a:xfrm>
              <a:off x="5303" y="0"/>
              <a:ext cx="9144001" cy="6858000"/>
            </a:xfrm>
            <a:prstGeom prst="rect">
              <a:avLst/>
            </a:prstGeom>
            <a:solidFill>
              <a:srgbClr val="FFFFFF">
                <a:alpha val="7098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15" name="Picture 19" descr="Z:\Pasta de Serviços\LOGO, IMAGENS, FOTOS E VIDEOS\Imagens diversas\Imagens\FOTO5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935076" y="5150120"/>
            <a:ext cx="2126306" cy="1461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16" name="Rectángulo redondeado 13"/>
          <p:cNvSpPr>
            <a:spLocks noChangeArrowheads="1"/>
          </p:cNvSpPr>
          <p:nvPr/>
        </p:nvSpPr>
        <p:spPr bwMode="auto">
          <a:xfrm>
            <a:off x="1553377" y="146720"/>
            <a:ext cx="7205960" cy="762000"/>
          </a:xfrm>
          <a:prstGeom prst="roundRect">
            <a:avLst>
              <a:gd name="adj" fmla="val 16667"/>
            </a:avLst>
          </a:prstGeom>
          <a:solidFill>
            <a:schemeClr val="bg1">
              <a:alpha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20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pt-BR" altLang="ko-KR" sz="4000" b="1" dirty="0"/>
              <a:t>DECRETO Nº 7.970/2013</a:t>
            </a:r>
            <a:endParaRPr lang="pt-BR" sz="4000" b="1" dirty="0">
              <a:cs typeface="+mn-cs"/>
            </a:endParaRPr>
          </a:p>
        </p:txBody>
      </p:sp>
      <p:pic>
        <p:nvPicPr>
          <p:cNvPr id="9" name="Picture 18" descr="C:\Users\Servidor\Pictures\guarani 3.pn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25915" y="3852522"/>
            <a:ext cx="2006225" cy="1572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  <a:extLst/>
        </p:spPr>
      </p:pic>
      <p:pic>
        <p:nvPicPr>
          <p:cNvPr id="10" name="Imagem 7" descr="NPa 200.jpg"/>
          <p:cNvPicPr>
            <a:picLocks noChangeAspect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85959" y="2552631"/>
            <a:ext cx="2177560" cy="1361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  <a:extLst/>
        </p:spPr>
      </p:pic>
      <p:grpSp>
        <p:nvGrpSpPr>
          <p:cNvPr id="6" name="Grupo 5"/>
          <p:cNvGrpSpPr/>
          <p:nvPr/>
        </p:nvGrpSpPr>
        <p:grpSpPr>
          <a:xfrm>
            <a:off x="861147" y="1216450"/>
            <a:ext cx="2086061" cy="1442223"/>
            <a:chOff x="5927122" y="1191171"/>
            <a:chExt cx="2270125" cy="16557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</p:grpSpPr>
        <p:sp>
          <p:nvSpPr>
            <p:cNvPr id="23" name="Retângulo de cantos arredondados 22"/>
            <p:cNvSpPr/>
            <p:nvPr/>
          </p:nvSpPr>
          <p:spPr bwMode="auto">
            <a:xfrm>
              <a:off x="5927122" y="1191171"/>
              <a:ext cx="2270125" cy="1655762"/>
            </a:xfrm>
            <a:prstGeom prst="roundRect">
              <a:avLst>
                <a:gd name="adj" fmla="val 12455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riblet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pic>
          <p:nvPicPr>
            <p:cNvPr id="16396" name="Picture 6" descr="Figura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473" y="1319566"/>
              <a:ext cx="1948710" cy="607499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riblet"/>
              <a:bevelB w="82550" h="44450" prst="angle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10" descr="KC390siluet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3892" y="1865741"/>
              <a:ext cx="2082000" cy="817414"/>
            </a:xfrm>
            <a:prstGeom prst="rect">
              <a:avLst/>
            </a:prstGeom>
            <a:noFill/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riblet"/>
              <a:bevelB w="82550" h="44450" prst="angle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tângulo de cantos arredondados 2"/>
          <p:cNvSpPr/>
          <p:nvPr/>
        </p:nvSpPr>
        <p:spPr>
          <a:xfrm>
            <a:off x="3297484" y="662209"/>
            <a:ext cx="5413248" cy="91349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altLang="ko-K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 ATRIBUIÇÕES DA </a:t>
            </a:r>
            <a:r>
              <a:rPr lang="pt-BR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CMID:  </a:t>
            </a:r>
            <a:endParaRPr lang="pt-BR" altLang="ko-K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3044489" y="1431235"/>
            <a:ext cx="5774540" cy="5180354"/>
          </a:xfrm>
          <a:prstGeom prst="roundRect">
            <a:avLst>
              <a:gd name="adj" fmla="val 3975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sz="2000" b="1" dirty="0">
              <a:solidFill>
                <a:srgbClr val="0000FF"/>
              </a:solidFill>
            </a:endParaRPr>
          </a:p>
          <a:p>
            <a:pPr algn="just"/>
            <a:endParaRPr lang="pt-BR" sz="2000" b="1" dirty="0" smtClean="0">
              <a:solidFill>
                <a:srgbClr val="0000FF"/>
              </a:solidFill>
            </a:endParaRPr>
          </a:p>
          <a:p>
            <a:pPr algn="just"/>
            <a:r>
              <a:rPr lang="pt-BR" sz="2000" b="1" dirty="0" smtClean="0">
                <a:solidFill>
                  <a:srgbClr val="0000FF"/>
                </a:solidFill>
              </a:rPr>
              <a:t>Decreto 7.970, de 28 Mar 2013, </a:t>
            </a:r>
            <a:r>
              <a:rPr lang="pt-BR" sz="2000" b="1" dirty="0" err="1" smtClean="0">
                <a:solidFill>
                  <a:srgbClr val="0000FF"/>
                </a:solidFill>
              </a:rPr>
              <a:t>Cap</a:t>
            </a:r>
            <a:r>
              <a:rPr lang="pt-BR" sz="2000" b="1" dirty="0" smtClean="0">
                <a:solidFill>
                  <a:srgbClr val="0000FF"/>
                </a:solidFill>
              </a:rPr>
              <a:t> II, Art</a:t>
            </a:r>
            <a:r>
              <a:rPr lang="pt-BR" sz="2000" b="1" dirty="0">
                <a:solidFill>
                  <a:srgbClr val="0000FF"/>
                </a:solidFill>
              </a:rPr>
              <a:t>. 2</a:t>
            </a:r>
            <a:r>
              <a:rPr lang="pt-BR" sz="2000" b="1" strike="sngStrike" dirty="0">
                <a:solidFill>
                  <a:srgbClr val="0000FF"/>
                </a:solidFill>
              </a:rPr>
              <a:t>º</a:t>
            </a:r>
            <a:r>
              <a:rPr lang="pt-BR" sz="2000" b="1" dirty="0">
                <a:solidFill>
                  <a:srgbClr val="0000FF"/>
                </a:solidFill>
              </a:rPr>
              <a:t> ,</a:t>
            </a:r>
            <a:r>
              <a:rPr lang="pt-BR" sz="2000" b="1" dirty="0" smtClean="0">
                <a:solidFill>
                  <a:srgbClr val="0000FF"/>
                </a:solidFill>
              </a:rPr>
              <a:t>§ 1</a:t>
            </a:r>
            <a:r>
              <a:rPr lang="pt-BR" sz="2000" b="1" strike="sngStrike" dirty="0" smtClean="0">
                <a:solidFill>
                  <a:srgbClr val="0000FF"/>
                </a:solidFill>
              </a:rPr>
              <a:t>º</a:t>
            </a:r>
            <a:r>
              <a:rPr lang="pt-BR" sz="2000" b="1" dirty="0" smtClean="0">
                <a:solidFill>
                  <a:srgbClr val="0000FF"/>
                </a:solidFill>
              </a:rPr>
              <a:t>:</a:t>
            </a:r>
          </a:p>
          <a:p>
            <a:pPr algn="just"/>
            <a:endParaRPr lang="pt-BR" sz="500" b="1" dirty="0" smtClean="0">
              <a:solidFill>
                <a:schemeClr val="tx1"/>
              </a:solidFill>
            </a:endParaRPr>
          </a:p>
          <a:p>
            <a:pPr algn="just"/>
            <a:endParaRPr lang="pt-BR" sz="500" b="1" dirty="0" smtClean="0">
              <a:solidFill>
                <a:schemeClr val="tx1"/>
              </a:solidFill>
            </a:endParaRPr>
          </a:p>
          <a:p>
            <a:pPr algn="just"/>
            <a:endParaRPr lang="pt-BR" sz="500" b="1" dirty="0">
              <a:solidFill>
                <a:schemeClr val="tx1"/>
              </a:solidFill>
            </a:endParaRPr>
          </a:p>
          <a:p>
            <a:pPr algn="just"/>
            <a:endParaRPr lang="pt-BR" sz="500" b="1" dirty="0" smtClean="0">
              <a:solidFill>
                <a:schemeClr val="tx1"/>
              </a:solidFill>
            </a:endParaRPr>
          </a:p>
          <a:p>
            <a:pPr marL="447675" indent="-447675" algn="just"/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>
                <a:solidFill>
                  <a:schemeClr val="tx1"/>
                </a:solidFill>
              </a:rPr>
              <a:t>I </a:t>
            </a:r>
            <a:r>
              <a:rPr lang="pt-BR" b="1" dirty="0" smtClean="0">
                <a:solidFill>
                  <a:schemeClr val="tx1"/>
                </a:solidFill>
              </a:rPr>
              <a:t>- propor </a:t>
            </a:r>
            <a:r>
              <a:rPr lang="pt-BR" b="1" dirty="0">
                <a:solidFill>
                  <a:schemeClr val="tx1"/>
                </a:solidFill>
              </a:rPr>
              <a:t>e coordenar estudos relativos à política nacional da indústria de defesa;</a:t>
            </a:r>
          </a:p>
          <a:p>
            <a:pPr marL="447675" indent="-447675" algn="just"/>
            <a:endParaRPr lang="pt-BR" b="1" dirty="0">
              <a:solidFill>
                <a:schemeClr val="tx1"/>
              </a:solidFill>
            </a:endParaRPr>
          </a:p>
          <a:p>
            <a:pPr marL="447675" indent="-447675" algn="just"/>
            <a:r>
              <a:rPr lang="pt-BR" dirty="0">
                <a:solidFill>
                  <a:schemeClr val="tx1"/>
                </a:solidFill>
              </a:rPr>
              <a:t>II </a:t>
            </a:r>
            <a:r>
              <a:rPr lang="pt-BR" dirty="0" smtClean="0">
                <a:solidFill>
                  <a:schemeClr val="tx1"/>
                </a:solidFill>
              </a:rPr>
              <a:t>-   promover </a:t>
            </a:r>
            <a:r>
              <a:rPr lang="pt-BR" dirty="0">
                <a:solidFill>
                  <a:schemeClr val="tx1"/>
                </a:solidFill>
              </a:rPr>
              <a:t>a integração entre o Ministério da Defesa e órgãos e entidades públicos e privados relacionadas à base industrial de defesa;</a:t>
            </a:r>
          </a:p>
          <a:p>
            <a:pPr marL="447675" indent="-447675" algn="just"/>
            <a:endParaRPr lang="pt-BR" dirty="0">
              <a:solidFill>
                <a:schemeClr val="tx1"/>
              </a:solidFill>
            </a:endParaRPr>
          </a:p>
          <a:p>
            <a:pPr marL="447675" indent="-447675" algn="just"/>
            <a:r>
              <a:rPr lang="pt-BR" dirty="0" smtClean="0">
                <a:solidFill>
                  <a:schemeClr val="tx1"/>
                </a:solidFill>
              </a:rPr>
              <a:t>III - </a:t>
            </a:r>
            <a:r>
              <a:rPr lang="pt-BR" dirty="0">
                <a:solidFill>
                  <a:schemeClr val="tx1"/>
                </a:solidFill>
              </a:rPr>
              <a:t>emitir parecer e propor ao Ministro de Estado da Defesa as classificações de bens, serviços, obras ou informações nos termos do inciso I do caput do art. 2</a:t>
            </a:r>
            <a:r>
              <a:rPr lang="pt-BR" altLang="ko-KR" dirty="0">
                <a:solidFill>
                  <a:schemeClr val="tx1"/>
                </a:solidFill>
              </a:rPr>
              <a:t>º</a:t>
            </a:r>
            <a:r>
              <a:rPr lang="pt-BR" dirty="0">
                <a:solidFill>
                  <a:schemeClr val="tx1"/>
                </a:solidFill>
              </a:rPr>
              <a:t> da Lei n</a:t>
            </a:r>
            <a:r>
              <a:rPr lang="pt-BR" altLang="ko-KR" dirty="0">
                <a:solidFill>
                  <a:schemeClr val="tx1"/>
                </a:solidFill>
              </a:rPr>
              <a:t>º</a:t>
            </a:r>
            <a:r>
              <a:rPr lang="pt-BR" dirty="0">
                <a:solidFill>
                  <a:schemeClr val="tx1"/>
                </a:solidFill>
              </a:rPr>
              <a:t> 12.598, de 2012, como Produto de Defesa - PRODE; ....</a:t>
            </a:r>
          </a:p>
          <a:p>
            <a:pPr marL="447675" indent="-447675" algn="just"/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20" name="Imagem 8" descr="DOM MD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718" y="97508"/>
            <a:ext cx="807562" cy="106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8652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2628</TotalTime>
  <Words>1558</Words>
  <Application>Microsoft Office PowerPoint</Application>
  <PresentationFormat>Apresentação na tela (4:3)</PresentationFormat>
  <Paragraphs>288</Paragraphs>
  <Slides>40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40</vt:i4>
      </vt:variant>
    </vt:vector>
  </HeadingPairs>
  <TitlesOfParts>
    <vt:vector size="43" baseType="lpstr">
      <vt:lpstr>Office Theme</vt:lpstr>
      <vt:lpstr>1_Office Theme</vt:lpstr>
      <vt:lpstr>12_Tema do Office</vt:lpstr>
      <vt:lpstr>Slide 1</vt:lpstr>
      <vt:lpstr>Slide 2</vt:lpstr>
      <vt:lpstr>Slide 3</vt:lpstr>
      <vt:lpstr>Slide 4</vt:lpstr>
      <vt:lpstr>BENEFÍCIOS ÀS EMPRESAS DA BASE INDUSTRIAL DE DEFESA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1º - MACROPROCESSO</vt:lpstr>
      <vt:lpstr>Slide 36</vt:lpstr>
      <vt:lpstr>Slide 37</vt:lpstr>
      <vt:lpstr>Slide 38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Design fsbdesign</dc:creator>
  <cp:lastModifiedBy>Escola</cp:lastModifiedBy>
  <cp:revision>170</cp:revision>
  <cp:lastPrinted>2015-04-30T12:09:59Z</cp:lastPrinted>
  <dcterms:created xsi:type="dcterms:W3CDTF">2014-05-16T14:28:18Z</dcterms:created>
  <dcterms:modified xsi:type="dcterms:W3CDTF">2016-09-21T17:17:20Z</dcterms:modified>
</cp:coreProperties>
</file>