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3"/>
  </p:notesMasterIdLst>
  <p:handoutMasterIdLst>
    <p:handoutMasterId r:id="rId64"/>
  </p:handoutMasterIdLst>
  <p:sldIdLst>
    <p:sldId id="322" r:id="rId2"/>
    <p:sldId id="530" r:id="rId3"/>
    <p:sldId id="531" r:id="rId4"/>
    <p:sldId id="532" r:id="rId5"/>
    <p:sldId id="421" r:id="rId6"/>
    <p:sldId id="438" r:id="rId7"/>
    <p:sldId id="523" r:id="rId8"/>
    <p:sldId id="425" r:id="rId9"/>
    <p:sldId id="430" r:id="rId10"/>
    <p:sldId id="524" r:id="rId11"/>
    <p:sldId id="429" r:id="rId12"/>
    <p:sldId id="423" r:id="rId13"/>
    <p:sldId id="525" r:id="rId14"/>
    <p:sldId id="415" r:id="rId15"/>
    <p:sldId id="433" r:id="rId16"/>
    <p:sldId id="464" r:id="rId17"/>
    <p:sldId id="465" r:id="rId18"/>
    <p:sldId id="466" r:id="rId19"/>
    <p:sldId id="467" r:id="rId20"/>
    <p:sldId id="468" r:id="rId21"/>
    <p:sldId id="457" r:id="rId22"/>
    <p:sldId id="458" r:id="rId23"/>
    <p:sldId id="432" r:id="rId24"/>
    <p:sldId id="526" r:id="rId25"/>
    <p:sldId id="436" r:id="rId26"/>
    <p:sldId id="416" r:id="rId27"/>
    <p:sldId id="511" r:id="rId28"/>
    <p:sldId id="446" r:id="rId29"/>
    <p:sldId id="510" r:id="rId30"/>
    <p:sldId id="512" r:id="rId31"/>
    <p:sldId id="509" r:id="rId32"/>
    <p:sldId id="448" r:id="rId33"/>
    <p:sldId id="476" r:id="rId34"/>
    <p:sldId id="513" r:id="rId35"/>
    <p:sldId id="459" r:id="rId36"/>
    <p:sldId id="514" r:id="rId37"/>
    <p:sldId id="515" r:id="rId38"/>
    <p:sldId id="478" r:id="rId39"/>
    <p:sldId id="516" r:id="rId40"/>
    <p:sldId id="490" r:id="rId41"/>
    <p:sldId id="489" r:id="rId42"/>
    <p:sldId id="517" r:id="rId43"/>
    <p:sldId id="451" r:id="rId44"/>
    <p:sldId id="518" r:id="rId45"/>
    <p:sldId id="483" r:id="rId46"/>
    <p:sldId id="486" r:id="rId47"/>
    <p:sldId id="519" r:id="rId48"/>
    <p:sldId id="491" r:id="rId49"/>
    <p:sldId id="492" r:id="rId50"/>
    <p:sldId id="493" r:id="rId51"/>
    <p:sldId id="461" r:id="rId52"/>
    <p:sldId id="520" r:id="rId53"/>
    <p:sldId id="460" r:id="rId54"/>
    <p:sldId id="419" r:id="rId55"/>
    <p:sldId id="521" r:id="rId56"/>
    <p:sldId id="527" r:id="rId57"/>
    <p:sldId id="418" r:id="rId58"/>
    <p:sldId id="424" r:id="rId59"/>
    <p:sldId id="528" r:id="rId60"/>
    <p:sldId id="529" r:id="rId61"/>
    <p:sldId id="445" r:id="rId62"/>
  </p:sldIdLst>
  <p:sldSz cx="9144000" cy="6858000" type="screen4x3"/>
  <p:notesSz cx="7099300" cy="10234613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0000FF"/>
    <a:srgbClr val="0000CC"/>
    <a:srgbClr val="990000"/>
    <a:srgbClr val="00FF00"/>
    <a:srgbClr val="FF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2" autoAdjust="0"/>
    <p:restoredTop sz="95298" autoAdjust="0"/>
  </p:normalViewPr>
  <p:slideViewPr>
    <p:cSldViewPr>
      <p:cViewPr varScale="1">
        <p:scale>
          <a:sx n="105" d="100"/>
          <a:sy n="105" d="100"/>
        </p:scale>
        <p:origin x="13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hangingPunct="1">
              <a:defRPr sz="1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hangingPunct="1">
              <a:defRPr sz="1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DA7212-F74C-478C-8279-7CCFE38823D7}" type="datetimeFigureOut">
              <a:rPr lang="pt-BR"/>
              <a:pPr>
                <a:defRPr/>
              </a:pPr>
              <a:t>20/09/16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hangingPunct="1">
              <a:defRPr sz="1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BD305F4-9333-4AF0-95EC-0243E06D0257}" type="slidenum">
              <a:rPr lang="pt-BR"/>
              <a:pPr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9293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E57A06FF-ED59-4092-AFBA-6815C1B471F9}" type="slidenum">
              <a:rPr lang="pt-BR" altLang="pt-BR"/>
              <a:pPr/>
              <a:t>‹n.º›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71758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A06FF-ED59-4092-AFBA-6815C1B471F9}" type="slidenum">
              <a:rPr lang="pt-BR" altLang="pt-BR" smtClean="0"/>
              <a:pPr/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99915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F6D6312A-ABE0-4500-8878-8290AC88B1DC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6938"/>
            <a:ext cx="4768850" cy="357663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70450"/>
            <a:ext cx="5207000" cy="40290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60952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F6D6312A-ABE0-4500-8878-8290AC88B1DC}" type="slidenum">
              <a:rPr lang="pt-BR" altLang="pt-BR"/>
              <a:pPr/>
              <a:t>20</a:t>
            </a:fld>
            <a:endParaRPr lang="pt-BR" altLang="pt-BR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6938"/>
            <a:ext cx="4768850" cy="357663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70450"/>
            <a:ext cx="5207000" cy="40290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3283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74DA868-C833-4456-86F7-2206F289D8B2}" type="slidenum">
              <a:rPr lang="pt-BR" altLang="pt-BR"/>
              <a:pPr>
                <a:defRPr/>
              </a:pPr>
              <a:t>21</a:t>
            </a:fld>
            <a:endParaRPr lang="pt-BR" alt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55257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74DA868-C833-4456-86F7-2206F289D8B2}" type="slidenum">
              <a:rPr lang="pt-BR" altLang="pt-BR"/>
              <a:pPr>
                <a:defRPr/>
              </a:pPr>
              <a:t>22</a:t>
            </a:fld>
            <a:endParaRPr lang="pt-BR" alt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20717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F6D6312A-ABE0-4500-8878-8290AC88B1DC}" type="slidenum">
              <a:rPr lang="pt-BR" altLang="pt-BR"/>
              <a:pPr/>
              <a:t>23</a:t>
            </a:fld>
            <a:endParaRPr lang="pt-BR" altLang="pt-BR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6938"/>
            <a:ext cx="4768850" cy="357663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70450"/>
            <a:ext cx="5207000" cy="40290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63252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74DA868-C833-4456-86F7-2206F289D8B2}" type="slidenum">
              <a:rPr lang="pt-BR" altLang="pt-BR"/>
              <a:pPr>
                <a:defRPr/>
              </a:pPr>
              <a:t>25</a:t>
            </a:fld>
            <a:endParaRPr lang="pt-BR" alt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30966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F6D6312A-ABE0-4500-8878-8290AC88B1DC}" type="slidenum">
              <a:rPr lang="pt-BR" altLang="pt-BR"/>
              <a:pPr/>
              <a:t>26</a:t>
            </a:fld>
            <a:endParaRPr lang="pt-BR" altLang="pt-BR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6938"/>
            <a:ext cx="4768850" cy="357663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70450"/>
            <a:ext cx="5207000" cy="40290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60302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74DA868-C833-4456-86F7-2206F289D8B2}" type="slidenum">
              <a:rPr lang="pt-BR" altLang="pt-BR"/>
              <a:pPr>
                <a:defRPr/>
              </a:pPr>
              <a:t>27</a:t>
            </a:fld>
            <a:endParaRPr lang="pt-BR" alt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93488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74DA868-C833-4456-86F7-2206F289D8B2}" type="slidenum">
              <a:rPr lang="pt-BR" altLang="pt-BR"/>
              <a:pPr>
                <a:defRPr/>
              </a:pPr>
              <a:t>28</a:t>
            </a:fld>
            <a:endParaRPr lang="pt-BR" alt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4821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74DA868-C833-4456-86F7-2206F289D8B2}" type="slidenum">
              <a:rPr lang="pt-BR" altLang="pt-BR"/>
              <a:pPr>
                <a:defRPr/>
              </a:pPr>
              <a:t>29</a:t>
            </a:fld>
            <a:endParaRPr lang="pt-BR" alt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305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F6D6312A-ABE0-4500-8878-8290AC88B1DC}" type="slidenum">
              <a:rPr lang="pt-BR" altLang="pt-BR"/>
              <a:pPr/>
              <a:t>2</a:t>
            </a:fld>
            <a:endParaRPr lang="pt-BR" altLang="pt-BR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6938"/>
            <a:ext cx="4768850" cy="357663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70450"/>
            <a:ext cx="5207000" cy="40290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823024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74DA868-C833-4456-86F7-2206F289D8B2}" type="slidenum">
              <a:rPr lang="pt-BR" altLang="pt-BR"/>
              <a:pPr>
                <a:defRPr/>
              </a:pPr>
              <a:t>30</a:t>
            </a:fld>
            <a:endParaRPr lang="pt-BR" alt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9052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74DA868-C833-4456-86F7-2206F289D8B2}" type="slidenum">
              <a:rPr lang="pt-BR" altLang="pt-BR"/>
              <a:pPr>
                <a:defRPr/>
              </a:pPr>
              <a:t>31</a:t>
            </a:fld>
            <a:endParaRPr lang="pt-BR" alt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96708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74DA868-C833-4456-86F7-2206F289D8B2}" type="slidenum">
              <a:rPr lang="pt-BR" altLang="pt-BR"/>
              <a:pPr>
                <a:defRPr/>
              </a:pPr>
              <a:t>32</a:t>
            </a:fld>
            <a:endParaRPr lang="pt-BR" alt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093751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74DA868-C833-4456-86F7-2206F289D8B2}" type="slidenum">
              <a:rPr lang="pt-BR" altLang="pt-BR"/>
              <a:pPr>
                <a:defRPr/>
              </a:pPr>
              <a:t>33</a:t>
            </a:fld>
            <a:endParaRPr lang="pt-BR" alt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336719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74DA868-C833-4456-86F7-2206F289D8B2}" type="slidenum">
              <a:rPr lang="pt-BR" altLang="pt-BR"/>
              <a:pPr>
                <a:defRPr/>
              </a:pPr>
              <a:t>34</a:t>
            </a:fld>
            <a:endParaRPr lang="pt-BR" alt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08936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74DA868-C833-4456-86F7-2206F289D8B2}" type="slidenum">
              <a:rPr lang="pt-BR" altLang="pt-BR"/>
              <a:pPr>
                <a:defRPr/>
              </a:pPr>
              <a:t>35</a:t>
            </a:fld>
            <a:endParaRPr lang="pt-BR" alt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148316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74DA868-C833-4456-86F7-2206F289D8B2}" type="slidenum">
              <a:rPr lang="pt-BR" altLang="pt-BR"/>
              <a:pPr>
                <a:defRPr/>
              </a:pPr>
              <a:t>36</a:t>
            </a:fld>
            <a:endParaRPr lang="pt-BR" alt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650251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74DA868-C833-4456-86F7-2206F289D8B2}" type="slidenum">
              <a:rPr lang="pt-BR" altLang="pt-BR"/>
              <a:pPr>
                <a:defRPr/>
              </a:pPr>
              <a:t>37</a:t>
            </a:fld>
            <a:endParaRPr lang="pt-BR" alt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50813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74DA868-C833-4456-86F7-2206F289D8B2}" type="slidenum">
              <a:rPr lang="pt-BR" altLang="pt-BR"/>
              <a:pPr>
                <a:defRPr/>
              </a:pPr>
              <a:t>38</a:t>
            </a:fld>
            <a:endParaRPr lang="pt-BR" alt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0754499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74DA868-C833-4456-86F7-2206F289D8B2}" type="slidenum">
              <a:rPr lang="pt-BR" altLang="pt-BR"/>
              <a:pPr>
                <a:defRPr/>
              </a:pPr>
              <a:t>39</a:t>
            </a:fld>
            <a:endParaRPr lang="pt-BR" alt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14945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F6D6312A-ABE0-4500-8878-8290AC88B1DC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6938"/>
            <a:ext cx="4768850" cy="357663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70450"/>
            <a:ext cx="5207000" cy="40290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435349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74DA868-C833-4456-86F7-2206F289D8B2}" type="slidenum">
              <a:rPr lang="pt-BR" altLang="pt-BR"/>
              <a:pPr>
                <a:defRPr/>
              </a:pPr>
              <a:t>40</a:t>
            </a:fld>
            <a:endParaRPr lang="pt-BR" alt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1861169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74DA868-C833-4456-86F7-2206F289D8B2}" type="slidenum">
              <a:rPr lang="pt-BR" altLang="pt-BR"/>
              <a:pPr>
                <a:defRPr/>
              </a:pPr>
              <a:t>41</a:t>
            </a:fld>
            <a:endParaRPr lang="pt-BR" alt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542469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74DA868-C833-4456-86F7-2206F289D8B2}" type="slidenum">
              <a:rPr lang="pt-BR" altLang="pt-BR"/>
              <a:pPr>
                <a:defRPr/>
              </a:pPr>
              <a:t>42</a:t>
            </a:fld>
            <a:endParaRPr lang="pt-BR" alt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773144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74DA868-C833-4456-86F7-2206F289D8B2}" type="slidenum">
              <a:rPr lang="pt-BR" altLang="pt-BR"/>
              <a:pPr>
                <a:defRPr/>
              </a:pPr>
              <a:t>43</a:t>
            </a:fld>
            <a:endParaRPr lang="pt-BR" alt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5933934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74DA868-C833-4456-86F7-2206F289D8B2}" type="slidenum">
              <a:rPr lang="pt-BR" altLang="pt-BR"/>
              <a:pPr>
                <a:defRPr/>
              </a:pPr>
              <a:t>44</a:t>
            </a:fld>
            <a:endParaRPr lang="pt-BR" alt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376362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74DA868-C833-4456-86F7-2206F289D8B2}" type="slidenum">
              <a:rPr lang="pt-BR" altLang="pt-BR"/>
              <a:pPr>
                <a:defRPr/>
              </a:pPr>
              <a:t>45</a:t>
            </a:fld>
            <a:endParaRPr lang="pt-BR" alt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942196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74DA868-C833-4456-86F7-2206F289D8B2}" type="slidenum">
              <a:rPr lang="pt-BR" altLang="pt-BR"/>
              <a:pPr>
                <a:defRPr/>
              </a:pPr>
              <a:t>46</a:t>
            </a:fld>
            <a:endParaRPr lang="pt-BR" alt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939566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74DA868-C833-4456-86F7-2206F289D8B2}" type="slidenum">
              <a:rPr lang="pt-BR" altLang="pt-BR"/>
              <a:pPr>
                <a:defRPr/>
              </a:pPr>
              <a:t>47</a:t>
            </a:fld>
            <a:endParaRPr lang="pt-BR" alt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269903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74DA868-C833-4456-86F7-2206F289D8B2}" type="slidenum">
              <a:rPr lang="pt-BR" altLang="pt-BR"/>
              <a:pPr>
                <a:defRPr/>
              </a:pPr>
              <a:t>48</a:t>
            </a:fld>
            <a:endParaRPr lang="pt-BR" alt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464533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74DA868-C833-4456-86F7-2206F289D8B2}" type="slidenum">
              <a:rPr lang="pt-BR" altLang="pt-BR"/>
              <a:pPr>
                <a:defRPr/>
              </a:pPr>
              <a:t>49</a:t>
            </a:fld>
            <a:endParaRPr lang="pt-BR" alt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82800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F6D6312A-ABE0-4500-8878-8290AC88B1DC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6938"/>
            <a:ext cx="4768850" cy="357663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70450"/>
            <a:ext cx="5207000" cy="40290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750298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74DA868-C833-4456-86F7-2206F289D8B2}" type="slidenum">
              <a:rPr lang="pt-BR" altLang="pt-BR"/>
              <a:pPr>
                <a:defRPr/>
              </a:pPr>
              <a:t>50</a:t>
            </a:fld>
            <a:endParaRPr lang="pt-BR" alt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023392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74DA868-C833-4456-86F7-2206F289D8B2}" type="slidenum">
              <a:rPr lang="pt-BR" altLang="pt-BR"/>
              <a:pPr>
                <a:defRPr/>
              </a:pPr>
              <a:t>51</a:t>
            </a:fld>
            <a:endParaRPr lang="pt-BR" alt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929336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74DA868-C833-4456-86F7-2206F289D8B2}" type="slidenum">
              <a:rPr lang="pt-BR" altLang="pt-BR"/>
              <a:pPr>
                <a:defRPr/>
              </a:pPr>
              <a:t>52</a:t>
            </a:fld>
            <a:endParaRPr lang="pt-BR" alt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622278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74DA868-C833-4456-86F7-2206F289D8B2}" type="slidenum">
              <a:rPr lang="pt-BR" altLang="pt-BR"/>
              <a:pPr>
                <a:defRPr/>
              </a:pPr>
              <a:t>53</a:t>
            </a:fld>
            <a:endParaRPr lang="pt-BR" alt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9667649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74DA868-C833-4456-86F7-2206F289D8B2}" type="slidenum">
              <a:rPr lang="pt-BR" altLang="pt-BR"/>
              <a:pPr>
                <a:defRPr/>
              </a:pPr>
              <a:t>54</a:t>
            </a:fld>
            <a:endParaRPr lang="pt-BR" alt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7607115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74DA868-C833-4456-86F7-2206F289D8B2}" type="slidenum">
              <a:rPr lang="pt-BR" altLang="pt-BR"/>
              <a:pPr>
                <a:defRPr/>
              </a:pPr>
              <a:t>55</a:t>
            </a:fld>
            <a:endParaRPr lang="pt-BR" alt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738460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F6D6312A-ABE0-4500-8878-8290AC88B1DC}" type="slidenum">
              <a:rPr lang="pt-BR" altLang="pt-BR"/>
              <a:pPr/>
              <a:t>57</a:t>
            </a:fld>
            <a:endParaRPr lang="pt-BR" altLang="pt-BR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6938"/>
            <a:ext cx="4768850" cy="357663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70450"/>
            <a:ext cx="5207000" cy="40290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962398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F6D6312A-ABE0-4500-8878-8290AC88B1DC}" type="slidenum">
              <a:rPr lang="pt-BR" altLang="pt-BR"/>
              <a:pPr/>
              <a:t>58</a:t>
            </a:fld>
            <a:endParaRPr lang="pt-BR" altLang="pt-BR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6938"/>
            <a:ext cx="4768850" cy="357663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70450"/>
            <a:ext cx="5207000" cy="40290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357260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F6D6312A-ABE0-4500-8878-8290AC88B1DC}" type="slidenum">
              <a:rPr lang="pt-BR" altLang="pt-BR"/>
              <a:pPr/>
              <a:t>61</a:t>
            </a:fld>
            <a:endParaRPr lang="pt-BR" altLang="pt-BR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6938"/>
            <a:ext cx="4768850" cy="357663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70450"/>
            <a:ext cx="5207000" cy="40290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629139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F6D6312A-ABE0-4500-8878-8290AC88B1DC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6938"/>
            <a:ext cx="4768850" cy="357663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70450"/>
            <a:ext cx="5207000" cy="40290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52612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F6D6312A-ABE0-4500-8878-8290AC88B1DC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6938"/>
            <a:ext cx="4768850" cy="357663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70450"/>
            <a:ext cx="5207000" cy="40290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459017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F6D6312A-ABE0-4500-8878-8290AC88B1DC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6938"/>
            <a:ext cx="4768850" cy="357663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70450"/>
            <a:ext cx="5207000" cy="40290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333936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F6D6312A-ABE0-4500-8878-8290AC88B1DC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6938"/>
            <a:ext cx="4768850" cy="357663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70450"/>
            <a:ext cx="5207000" cy="40290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28757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fld id="{F6D6312A-ABE0-4500-8878-8290AC88B1DC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896938"/>
            <a:ext cx="4768850" cy="357663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70450"/>
            <a:ext cx="5207000" cy="40290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7586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0341439"/>
          <p:cNvPicPr>
            <a:picLocks noChangeAspect="1" noChangeArrowheads="1"/>
          </p:cNvPicPr>
          <p:nvPr/>
        </p:nvPicPr>
        <p:blipFill>
          <a:blip r:embed="rId2" cstate="print"/>
          <a:srcRect b="19832"/>
          <a:stretch>
            <a:fillRect/>
          </a:stretch>
        </p:blipFill>
        <p:spPr bwMode="ltGray">
          <a:xfrm>
            <a:off x="0" y="1744663"/>
            <a:ext cx="9144000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white">
          <a:xfrm>
            <a:off x="0" y="0"/>
            <a:ext cx="9144000" cy="23923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144E6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gray">
          <a:xfrm>
            <a:off x="2130425" y="1485900"/>
            <a:ext cx="7015163" cy="909638"/>
          </a:xfrm>
          <a:custGeom>
            <a:avLst/>
            <a:gdLst>
              <a:gd name="T0" fmla="*/ 0 w 4134"/>
              <a:gd name="T1" fmla="*/ 2147483646 h 573"/>
              <a:gd name="T2" fmla="*/ 2147483646 w 4134"/>
              <a:gd name="T3" fmla="*/ 2147483646 h 573"/>
              <a:gd name="T4" fmla="*/ 2147483646 w 4134"/>
              <a:gd name="T5" fmla="*/ 2147483646 h 573"/>
              <a:gd name="T6" fmla="*/ 2147483646 w 4134"/>
              <a:gd name="T7" fmla="*/ 0 h 573"/>
              <a:gd name="T8" fmla="*/ 0 w 4134"/>
              <a:gd name="T9" fmla="*/ 2147483646 h 5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34" h="573">
                <a:moveTo>
                  <a:pt x="0" y="573"/>
                </a:moveTo>
                <a:lnTo>
                  <a:pt x="4134" y="573"/>
                </a:lnTo>
                <a:lnTo>
                  <a:pt x="4134" y="1"/>
                </a:lnTo>
                <a:lnTo>
                  <a:pt x="322" y="0"/>
                </a:lnTo>
                <a:lnTo>
                  <a:pt x="0" y="573"/>
                </a:lnTo>
                <a:close/>
              </a:path>
            </a:pathLst>
          </a:custGeom>
          <a:gradFill rotWithShape="1">
            <a:gsLst>
              <a:gs pos="0">
                <a:srgbClr val="01101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7" name="Freeform 5"/>
          <p:cNvSpPr>
            <a:spLocks/>
          </p:cNvSpPr>
          <p:nvPr/>
        </p:nvSpPr>
        <p:spPr bwMode="invGray">
          <a:xfrm>
            <a:off x="-6350" y="2379663"/>
            <a:ext cx="2139950" cy="455612"/>
          </a:xfrm>
          <a:custGeom>
            <a:avLst/>
            <a:gdLst>
              <a:gd name="T0" fmla="*/ 0 w 1348"/>
              <a:gd name="T1" fmla="*/ 0 h 287"/>
              <a:gd name="T2" fmla="*/ 2147483646 w 1348"/>
              <a:gd name="T3" fmla="*/ 0 h 287"/>
              <a:gd name="T4" fmla="*/ 2147483646 w 1348"/>
              <a:gd name="T5" fmla="*/ 2147483646 h 287"/>
              <a:gd name="T6" fmla="*/ 0 w 1348"/>
              <a:gd name="T7" fmla="*/ 2147483646 h 287"/>
              <a:gd name="T8" fmla="*/ 0 w 1348"/>
              <a:gd name="T9" fmla="*/ 0 h 2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48" h="287">
                <a:moveTo>
                  <a:pt x="0" y="0"/>
                </a:moveTo>
                <a:lnTo>
                  <a:pt x="1348" y="0"/>
                </a:lnTo>
                <a:lnTo>
                  <a:pt x="1170" y="287"/>
                </a:lnTo>
                <a:lnTo>
                  <a:pt x="0" y="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pic>
        <p:nvPicPr>
          <p:cNvPr id="8" name="Picture 11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92FFFF"/>
              </a:clrFrom>
              <a:clrTo>
                <a:srgbClr val="92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63513"/>
            <a:ext cx="646112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61645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367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819400" y="1608138"/>
            <a:ext cx="63246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en-US" altLang="pt-BR" noProof="0"/>
              <a:t>Clique para editar o estilo do título mestre</a:t>
            </a:r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638800"/>
            <a:ext cx="6400800" cy="533400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pt-BR" noProof="0"/>
              <a:t>Clique para editar o estilo do subtítulo mestre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1A661D-E9DC-42A8-8F3C-D0B35A391F98}" type="slidenum">
              <a:rPr lang="en-US" altLang="pt-BR"/>
              <a:pPr/>
              <a:t>‹n.º›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79639-8CD0-49AF-B257-453CE3F768D8}" type="slidenum">
              <a:rPr lang="en-US" altLang="pt-BR"/>
              <a:pPr/>
              <a:t>‹n.º›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62738" y="227013"/>
            <a:ext cx="2068512" cy="617061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7013"/>
            <a:ext cx="6053138" cy="6170612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9568F-EBD4-4B7E-A309-AA340137137B}" type="slidenum">
              <a:rPr lang="en-US" altLang="pt-BR"/>
              <a:pPr/>
              <a:t>‹n.º›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6650" y="227013"/>
            <a:ext cx="6324600" cy="762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DB5EF-BF14-496B-9E4D-EFE84B61F7B9}" type="slidenum">
              <a:rPr lang="en-US" altLang="pt-BR"/>
              <a:pPr/>
              <a:t>‹n.º›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5C8752-EA42-4816-9BAA-E96AAB490376}" type="slidenum">
              <a:rPr lang="en-US" altLang="pt-BR"/>
              <a:pPr/>
              <a:t>‹n.º›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A2846-2616-4374-B27C-47819BFE33A9}" type="slidenum">
              <a:rPr lang="en-US" altLang="pt-BR"/>
              <a:pPr/>
              <a:t>‹n.º›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39FFE-6F43-4D37-8BAC-CB84FC7FF37C}" type="slidenum">
              <a:rPr lang="en-US" altLang="pt-BR"/>
              <a:pPr/>
              <a:t>‹n.º›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15A41-A8EE-4B2B-AA59-DBF853D9A903}" type="slidenum">
              <a:rPr lang="en-US" altLang="pt-BR"/>
              <a:pPr/>
              <a:t>‹n.º›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2570D0-8AE7-4CC4-A7DD-8A64D32573EB}" type="slidenum">
              <a:rPr lang="en-US" altLang="pt-BR"/>
              <a:pPr/>
              <a:t>‹n.º›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FCB88B-EFB5-4DE8-AB04-EFCB96B9D56B}" type="slidenum">
              <a:rPr lang="en-US" altLang="pt-BR"/>
              <a:pPr/>
              <a:t>‹n.º›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F500F-66CA-4C72-843B-B59A94523CBB}" type="slidenum">
              <a:rPr lang="en-US" altLang="pt-BR"/>
              <a:pPr/>
              <a:t>‹n.º›</a:t>
            </a:fld>
            <a:endParaRPr lang="en-US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DDC51-13EF-4194-8595-1B6313304ACE}" type="slidenum">
              <a:rPr lang="en-US" altLang="pt-BR"/>
              <a:pPr/>
              <a:t>‹n.º›</a:t>
            </a:fld>
            <a:endParaRPr lang="en-US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vmlDrawing" Target="../drawings/vmlDrawing1.vml"/><Relationship Id="rId15" Type="http://schemas.openxmlformats.org/officeDocument/2006/relationships/oleObject" Target="../embeddings/oleObject1.bin"/><Relationship Id="rId16" Type="http://schemas.openxmlformats.org/officeDocument/2006/relationships/image" Target="../media/image1.png"/><Relationship Id="rId17" Type="http://schemas.openxmlformats.org/officeDocument/2006/relationships/oleObject" Target="../embeddings/oleObject2.bin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987675" y="2736850"/>
          <a:ext cx="6156325" cy="412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" name="Image" r:id="rId15" imgW="7949206" imgH="5320635" progId="">
                  <p:embed/>
                </p:oleObj>
              </mc:Choice>
              <mc:Fallback>
                <p:oleObj name="Image" r:id="rId15" imgW="7949206" imgH="5320635" progId="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736850"/>
                        <a:ext cx="6156325" cy="412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5808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808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B2B2B2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0"/>
          <a:ext cx="9144000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" name="Image" r:id="rId17" imgW="8571429" imgH="1514286" progId="">
                  <p:embed/>
                </p:oleObj>
              </mc:Choice>
              <mc:Fallback>
                <p:oleObj name="Image" r:id="rId17" imgW="8571429" imgH="1514286" progId="">
                  <p:embed/>
                  <p:pic>
                    <p:nvPicPr>
                      <p:cNvPr id="0" name="Picture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5808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808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B2B2B2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Freeform 4"/>
          <p:cNvSpPr>
            <a:spLocks/>
          </p:cNvSpPr>
          <p:nvPr/>
        </p:nvSpPr>
        <p:spPr bwMode="gray">
          <a:xfrm>
            <a:off x="1828800" y="246063"/>
            <a:ext cx="7315200" cy="720725"/>
          </a:xfrm>
          <a:custGeom>
            <a:avLst/>
            <a:gdLst>
              <a:gd name="T0" fmla="*/ 0 w 4798"/>
              <a:gd name="T1" fmla="*/ 2147483646 h 454"/>
              <a:gd name="T2" fmla="*/ 2147483646 w 4798"/>
              <a:gd name="T3" fmla="*/ 2147483646 h 454"/>
              <a:gd name="T4" fmla="*/ 2147483646 w 4798"/>
              <a:gd name="T5" fmla="*/ 0 h 454"/>
              <a:gd name="T6" fmla="*/ 2147483646 w 4798"/>
              <a:gd name="T7" fmla="*/ 2147483646 h 454"/>
              <a:gd name="T8" fmla="*/ 0 w 4798"/>
              <a:gd name="T9" fmla="*/ 2147483646 h 4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98" h="454">
                <a:moveTo>
                  <a:pt x="0" y="454"/>
                </a:moveTo>
                <a:lnTo>
                  <a:pt x="4798" y="454"/>
                </a:lnTo>
                <a:lnTo>
                  <a:pt x="4798" y="0"/>
                </a:lnTo>
                <a:lnTo>
                  <a:pt x="382" y="3"/>
                </a:lnTo>
                <a:lnTo>
                  <a:pt x="0" y="454"/>
                </a:lnTo>
                <a:close/>
              </a:path>
            </a:pathLst>
          </a:custGeom>
          <a:gradFill rotWithShape="1">
            <a:gsLst>
              <a:gs pos="0">
                <a:srgbClr val="023B3F"/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029" name="Freeform 5"/>
          <p:cNvSpPr>
            <a:spLocks/>
          </p:cNvSpPr>
          <p:nvPr/>
        </p:nvSpPr>
        <p:spPr bwMode="gray">
          <a:xfrm>
            <a:off x="0" y="966788"/>
            <a:ext cx="1828800" cy="288925"/>
          </a:xfrm>
          <a:custGeom>
            <a:avLst/>
            <a:gdLst>
              <a:gd name="T0" fmla="*/ 0 w 1338"/>
              <a:gd name="T1" fmla="*/ 0 h 182"/>
              <a:gd name="T2" fmla="*/ 2147483646 w 1338"/>
              <a:gd name="T3" fmla="*/ 0 h 182"/>
              <a:gd name="T4" fmla="*/ 2147483646 w 1338"/>
              <a:gd name="T5" fmla="*/ 2147483646 h 182"/>
              <a:gd name="T6" fmla="*/ 0 w 1338"/>
              <a:gd name="T7" fmla="*/ 2147483646 h 182"/>
              <a:gd name="T8" fmla="*/ 0 w 1338"/>
              <a:gd name="T9" fmla="*/ 0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8" h="182">
                <a:moveTo>
                  <a:pt x="0" y="0"/>
                </a:moveTo>
                <a:lnTo>
                  <a:pt x="1338" y="0"/>
                </a:lnTo>
                <a:lnTo>
                  <a:pt x="1138" y="182"/>
                </a:lnTo>
                <a:lnTo>
                  <a:pt x="0" y="1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white">
          <a:xfrm>
            <a:off x="2406650" y="227013"/>
            <a:ext cx="6324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1264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1126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11265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3ED889B-011C-4134-AED4-B3BDB30C5A3F}" type="slidenum">
              <a:rPr lang="en-US" altLang="pt-BR"/>
              <a:pPr/>
              <a:t>‹n.º›</a:t>
            </a:fld>
            <a:endParaRPr lang="en-US" altLang="pt-BR"/>
          </a:p>
        </p:txBody>
      </p:sp>
      <p:pic>
        <p:nvPicPr>
          <p:cNvPr id="1035" name="Picture 11"/>
          <p:cNvPicPr>
            <a:picLocks noChangeArrowheads="1"/>
          </p:cNvPicPr>
          <p:nvPr userDrawn="1"/>
        </p:nvPicPr>
        <p:blipFill>
          <a:blip r:embed="rId19" cstate="print">
            <a:clrChange>
              <a:clrFrom>
                <a:srgbClr val="92FFFF"/>
              </a:clrFrom>
              <a:clrTo>
                <a:srgbClr val="92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12713"/>
            <a:ext cx="646112" cy="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61645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652" name="Text Box 12"/>
          <p:cNvSpPr txBox="1">
            <a:spLocks noChangeArrowheads="1"/>
          </p:cNvSpPr>
          <p:nvPr userDrawn="1"/>
        </p:nvSpPr>
        <p:spPr bwMode="auto">
          <a:xfrm>
            <a:off x="238125" y="944563"/>
            <a:ext cx="1265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16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ECCD 2008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i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8.pn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1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2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4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1" Type="http://schemas.microsoft.com/office/2007/relationships/media" Target="file:///H:\Dropbox\ALBERTO%20TRABALHO\Apresenta&#231;&#245;es\CELOG\WORKSHOP\Twitter,%20faster%20than%20earthquakes.mp4" TargetMode="External"/><Relationship Id="rId2" Type="http://schemas.openxmlformats.org/officeDocument/2006/relationships/video" Target="file:///H:\Dropbox\ALBERTO%20TRABALHO\Apresenta&#231;&#245;es\CELOG\WORKSHOP\Twitter,%20faster%20than%20earthquakes.mp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5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6.png"/><Relationship Id="rId5" Type="http://schemas.openxmlformats.org/officeDocument/2006/relationships/image" Target="../media/image5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8.png"/><Relationship Id="rId5" Type="http://schemas.openxmlformats.org/officeDocument/2006/relationships/image" Target="../media/image5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9.jpeg"/><Relationship Id="rId6" Type="http://schemas.openxmlformats.org/officeDocument/2006/relationships/image" Target="../media/image40.png"/><Relationship Id="rId7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3.jpeg"/><Relationship Id="rId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4.png"/><Relationship Id="rId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5.png"/><Relationship Id="rId5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6.jpeg"/><Relationship Id="rId6" Type="http://schemas.openxmlformats.org/officeDocument/2006/relationships/image" Target="../media/image47.png"/><Relationship Id="rId7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9.png"/><Relationship Id="rId6" Type="http://schemas.openxmlformats.org/officeDocument/2006/relationships/image" Target="../media/image48.jpeg"/><Relationship Id="rId7" Type="http://schemas.openxmlformats.org/officeDocument/2006/relationships/image" Target="../media/image50.png"/><Relationship Id="rId8" Type="http://schemas.openxmlformats.org/officeDocument/2006/relationships/image" Target="../media/image47.png"/><Relationship Id="rId9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2.png"/><Relationship Id="rId5" Type="http://schemas.openxmlformats.org/officeDocument/2006/relationships/image" Target="../media/image5.png"/><Relationship Id="rId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53.png"/><Relationship Id="rId6" Type="http://schemas.openxmlformats.org/officeDocument/2006/relationships/image" Target="../media/image41.jpeg"/><Relationship Id="rId7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55.jpeg"/><Relationship Id="rId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56.png"/><Relationship Id="rId6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57.png"/><Relationship Id="rId6" Type="http://schemas.openxmlformats.org/officeDocument/2006/relationships/image" Target="../media/image55.jpeg"/><Relationship Id="rId7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54.gif"/><Relationship Id="rId8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1.jpeg"/><Relationship Id="rId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1.jpeg"/><Relationship Id="rId6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1.jpeg"/><Relationship Id="rId6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66.png"/><Relationship Id="rId6" Type="http://schemas.openxmlformats.org/officeDocument/2006/relationships/image" Target="../media/image41.jpeg"/><Relationship Id="rId7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67.png"/><Relationship Id="rId6" Type="http://schemas.openxmlformats.org/officeDocument/2006/relationships/image" Target="../media/image41.jpeg"/><Relationship Id="rId7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1.jpeg"/><Relationship Id="rId6" Type="http://schemas.openxmlformats.org/officeDocument/2006/relationships/image" Target="../media/image57.png"/><Relationship Id="rId7" Type="http://schemas.openxmlformats.org/officeDocument/2006/relationships/image" Target="../media/image68.png"/><Relationship Id="rId8" Type="http://schemas.openxmlformats.org/officeDocument/2006/relationships/image" Target="../media/image54.gif"/><Relationship Id="rId9" Type="http://schemas.openxmlformats.org/officeDocument/2006/relationships/image" Target="../media/image39.jpeg"/><Relationship Id="rId10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1.jpeg"/><Relationship Id="rId6" Type="http://schemas.openxmlformats.org/officeDocument/2006/relationships/image" Target="../media/image57.png"/><Relationship Id="rId7" Type="http://schemas.openxmlformats.org/officeDocument/2006/relationships/image" Target="../media/image68.png"/><Relationship Id="rId8" Type="http://schemas.openxmlformats.org/officeDocument/2006/relationships/image" Target="../media/image54.gif"/><Relationship Id="rId9" Type="http://schemas.openxmlformats.org/officeDocument/2006/relationships/image" Target="../media/image39.jpeg"/><Relationship Id="rId10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hyperlink" Target="http://pensador.uol.com.br/autor/peter_drucker/" TargetMode="External"/><Relationship Id="rId6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57563"/>
            <a:ext cx="9144000" cy="1470025"/>
          </a:xfrm>
          <a:gradFill rotWithShape="1">
            <a:gsLst>
              <a:gs pos="0">
                <a:schemeClr val="bg1">
                  <a:alpha val="79999"/>
                </a:schemeClr>
              </a:gs>
              <a:gs pos="50000">
                <a:srgbClr val="FFFFCC">
                  <a:alpha val="79999"/>
                </a:srgbClr>
              </a:gs>
              <a:gs pos="100000">
                <a:schemeClr val="bg1">
                  <a:alpha val="79999"/>
                </a:schemeClr>
              </a:gs>
            </a:gsLst>
            <a:lin ang="18900000" scaled="1"/>
          </a:gradFill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pt-BR" altLang="pt-BR" sz="24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Implementação de Processos Administrativos de Gestão em Formato Digital com Assinatura Eletrônica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2497138" y="1790700"/>
            <a:ext cx="66468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1º WORKSHOP SOBRE COMPRAS CENTRALIZADAS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827088" y="223838"/>
            <a:ext cx="49545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altLang="pt-BR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GRUPAMENTO DE APOIO DO GALEÃO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2742677" y="5586413"/>
            <a:ext cx="357610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400" b="1" dirty="0" smtClean="0">
                <a:solidFill>
                  <a:schemeClr val="tx2"/>
                </a:solidFill>
              </a:rPr>
              <a:t>ALBERTO DE ALMEIDA GOMES </a:t>
            </a:r>
            <a:r>
              <a:rPr lang="pt-BR" altLang="pt-BR" sz="1400" b="1" dirty="0" err="1" smtClean="0">
                <a:solidFill>
                  <a:schemeClr val="tx2"/>
                </a:solidFill>
              </a:rPr>
              <a:t>Cap</a:t>
            </a:r>
            <a:r>
              <a:rPr lang="pt-BR" altLang="pt-BR" sz="1400" b="1" dirty="0" smtClean="0">
                <a:solidFill>
                  <a:schemeClr val="tx2"/>
                </a:solidFill>
              </a:rPr>
              <a:t> </a:t>
            </a:r>
            <a:r>
              <a:rPr lang="pt-BR" altLang="pt-BR" sz="1400" b="1" dirty="0" err="1" smtClean="0">
                <a:solidFill>
                  <a:schemeClr val="tx2"/>
                </a:solidFill>
              </a:rPr>
              <a:t>Int</a:t>
            </a:r>
            <a:endParaRPr lang="pt-BR" altLang="pt-BR" sz="1400" b="1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400" b="1" dirty="0">
                <a:solidFill>
                  <a:schemeClr val="tx2"/>
                </a:solidFill>
              </a:rPr>
              <a:t>Chefe </a:t>
            </a:r>
            <a:r>
              <a:rPr lang="pt-BR" altLang="pt-BR" sz="1400" b="1" dirty="0" smtClean="0">
                <a:solidFill>
                  <a:schemeClr val="tx2"/>
                </a:solidFill>
              </a:rPr>
              <a:t>da Divisão de Obtenção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400" b="1" dirty="0" smtClean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400" b="1" dirty="0" smtClean="0">
                <a:solidFill>
                  <a:schemeClr val="tx2"/>
                </a:solidFill>
              </a:rPr>
              <a:t>Grupamento de Apoio do Galeão</a:t>
            </a:r>
            <a:endParaRPr lang="pt-BR" altLang="pt-BR" sz="1400" b="1" dirty="0">
              <a:solidFill>
                <a:schemeClr val="tx2"/>
              </a:solidFill>
            </a:endParaRPr>
          </a:p>
        </p:txBody>
      </p:sp>
      <p:pic>
        <p:nvPicPr>
          <p:cNvPr id="5126" name="Imagem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pt-BR" altLang="pt-BR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Roteiro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87538"/>
            <a:ext cx="8229600" cy="4068762"/>
          </a:xfrm>
        </p:spPr>
        <p:txBody>
          <a:bodyPr/>
          <a:lstStyle/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</a:t>
            </a:r>
            <a:r>
              <a:rPr lang="pt-BR" altLang="pt-BR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CONCEITO DE PROCESSO DIGITAL</a:t>
            </a: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LEGISLAÇÃO QUE AMPARA O PAG ELETRÔNICO </a:t>
            </a: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ÓRGÃOS QUE UTILIZAM O PAG EM FORMATO DIGITAL</a:t>
            </a: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CAMINHO CRÍTICO DA CONTRATAÇÃO E INICIATIVAS DO COMAER</a:t>
            </a: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BENEFÍCIOS ESPERADOS</a:t>
            </a:r>
          </a:p>
        </p:txBody>
      </p:sp>
      <p:pic>
        <p:nvPicPr>
          <p:cNvPr id="7172" name="Imagem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16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232" y="1556792"/>
            <a:ext cx="1373499" cy="914751"/>
          </a:xfrm>
          <a:prstGeom prst="rect">
            <a:avLst/>
          </a:prstGeom>
        </p:spPr>
      </p:pic>
      <p:sp>
        <p:nvSpPr>
          <p:cNvPr id="4100" name="Espaço Reservado para Conteúdo 2"/>
          <p:cNvSpPr>
            <a:spLocks noGrp="1"/>
          </p:cNvSpPr>
          <p:nvPr>
            <p:ph idx="1"/>
          </p:nvPr>
        </p:nvSpPr>
        <p:spPr>
          <a:xfrm>
            <a:off x="413544" y="1503511"/>
            <a:ext cx="6822752" cy="4949825"/>
          </a:xfrm>
        </p:spPr>
        <p:txBody>
          <a:bodyPr/>
          <a:lstStyle/>
          <a:p>
            <a:pPr algn="just" eaLnBrk="1" hangingPunct="1"/>
            <a:r>
              <a:rPr lang="pt-BR" altLang="pt-BR" sz="2000" b="1" dirty="0">
                <a:solidFill>
                  <a:srgbClr val="0000FF"/>
                </a:solidFill>
              </a:rPr>
              <a:t>CF, Art. 37</a:t>
            </a:r>
            <a:r>
              <a:rPr lang="pt-BR" altLang="pt-BR" sz="2000" dirty="0">
                <a:solidFill>
                  <a:srgbClr val="000000"/>
                </a:solidFill>
              </a:rPr>
              <a:t>. A administração pública direta e indireta de qualquer dos Poderes da União,........, obedecerá aos princípios de legalidade, impessoalidade</a:t>
            </a:r>
            <a:r>
              <a:rPr lang="pt-BR" altLang="pt-BR" sz="2000" dirty="0">
                <a:solidFill>
                  <a:srgbClr val="0000CC"/>
                </a:solidFill>
              </a:rPr>
              <a:t>, </a:t>
            </a:r>
            <a:r>
              <a:rPr lang="pt-BR" altLang="pt-BR" sz="2000" dirty="0">
                <a:solidFill>
                  <a:srgbClr val="000000"/>
                </a:solidFill>
              </a:rPr>
              <a:t>moralidade, </a:t>
            </a:r>
            <a:r>
              <a:rPr lang="pt-BR" altLang="pt-BR" sz="2000" b="1" dirty="0">
                <a:solidFill>
                  <a:srgbClr val="0000FF"/>
                </a:solidFill>
              </a:rPr>
              <a:t>publicidade e eficiência </a:t>
            </a:r>
            <a:r>
              <a:rPr lang="pt-BR" altLang="pt-BR" sz="2000" dirty="0">
                <a:solidFill>
                  <a:srgbClr val="000000"/>
                </a:solidFill>
              </a:rPr>
              <a:t>......</a:t>
            </a:r>
          </a:p>
          <a:p>
            <a:pPr algn="just" eaLnBrk="1" hangingPunct="1"/>
            <a:endParaRPr lang="en-US" altLang="pt-BR" sz="2000" b="1" dirty="0">
              <a:solidFill>
                <a:srgbClr val="0000FF"/>
              </a:solidFill>
            </a:endParaRPr>
          </a:p>
          <a:p>
            <a:pPr algn="just" eaLnBrk="1" hangingPunct="1"/>
            <a:r>
              <a:rPr lang="pt-BR" altLang="pt-BR" sz="2000" b="1" dirty="0">
                <a:solidFill>
                  <a:srgbClr val="0000FF"/>
                </a:solidFill>
              </a:rPr>
              <a:t>Medida Provisória nº 2.200-2/2001 </a:t>
            </a:r>
            <a:r>
              <a:rPr lang="pt-BR" altLang="pt-BR" sz="2000" dirty="0">
                <a:solidFill>
                  <a:srgbClr val="000000"/>
                </a:solidFill>
              </a:rPr>
              <a:t>- Institui a Infraestrutura de</a:t>
            </a:r>
            <a:r>
              <a:rPr lang="pt-BR" altLang="pt-BR" sz="2000" b="1" dirty="0">
                <a:solidFill>
                  <a:srgbClr val="0000FF"/>
                </a:solidFill>
              </a:rPr>
              <a:t> Chaves Públicas Brasileira -ICP-Brasil</a:t>
            </a:r>
            <a:r>
              <a:rPr lang="pt-BR" altLang="pt-BR" sz="2000" dirty="0">
                <a:solidFill>
                  <a:srgbClr val="000000"/>
                </a:solidFill>
              </a:rPr>
              <a:t>.</a:t>
            </a:r>
          </a:p>
          <a:p>
            <a:pPr algn="just" eaLnBrk="1" hangingPunct="1"/>
            <a:endParaRPr lang="pt-BR" altLang="pt-BR" sz="20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pt-BR" altLang="pt-BR" sz="2000" b="1" dirty="0">
                <a:solidFill>
                  <a:srgbClr val="0000FF"/>
                </a:solidFill>
              </a:rPr>
              <a:t>Decreto 8.539, de 08 de outubro de 2015 </a:t>
            </a:r>
            <a:r>
              <a:rPr lang="pt-BR" altLang="pt-BR" sz="2000" dirty="0">
                <a:solidFill>
                  <a:srgbClr val="000000"/>
                </a:solidFill>
              </a:rPr>
              <a:t>– Dispõe sobre o </a:t>
            </a:r>
            <a:r>
              <a:rPr lang="pt-BR" altLang="pt-BR" sz="2000" b="1" dirty="0">
                <a:solidFill>
                  <a:srgbClr val="0000FF"/>
                </a:solidFill>
              </a:rPr>
              <a:t>uso do meio eletrônico para a realização do processos administrativo</a:t>
            </a:r>
            <a:r>
              <a:rPr lang="pt-BR" altLang="pt-BR" sz="2000" dirty="0">
                <a:solidFill>
                  <a:srgbClr val="000000"/>
                </a:solidFill>
              </a:rPr>
              <a:t> no âmbito dos órgãos e das entidades da administração pública federal direta, autárquica e fundacional.</a:t>
            </a:r>
          </a:p>
          <a:p>
            <a:pPr algn="just" eaLnBrk="1" hangingPunct="1"/>
            <a:endParaRPr lang="pt-BR" altLang="pt-BR" sz="2000" dirty="0">
              <a:solidFill>
                <a:srgbClr val="000000"/>
              </a:solidFill>
            </a:endParaRPr>
          </a:p>
          <a:p>
            <a:pPr algn="just" eaLnBrk="1" hangingPunct="1"/>
            <a:endParaRPr lang="pt-BR" altLang="pt-BR" sz="2000" dirty="0">
              <a:solidFill>
                <a:srgbClr val="000000"/>
              </a:solidFill>
            </a:endParaRPr>
          </a:p>
        </p:txBody>
      </p:sp>
      <p:pic>
        <p:nvPicPr>
          <p:cNvPr id="5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2"/>
          <p:cNvSpPr txBox="1">
            <a:spLocks noChangeArrowheads="1"/>
          </p:cNvSpPr>
          <p:nvPr/>
        </p:nvSpPr>
        <p:spPr bwMode="white">
          <a:xfrm>
            <a:off x="2406650" y="227013"/>
            <a:ext cx="447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400" b="1"/>
              <a:t>LEGISLAÇÃO</a:t>
            </a:r>
            <a:endParaRPr lang="pt-BR" altLang="pt-BR" sz="2400" b="1" dirty="0"/>
          </a:p>
        </p:txBody>
      </p:sp>
      <p:pic>
        <p:nvPicPr>
          <p:cNvPr id="13" name="Picture 4" descr="http://www.blog.lapix.me/wp-content/uploads/2012/08/icpBrasilLp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811292"/>
            <a:ext cx="1696852" cy="125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ecx.images-amazon.com/images/I/713HnVNFeFL._SL1500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07" y="4797152"/>
            <a:ext cx="1799519" cy="99223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59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2"/>
          <p:cNvSpPr txBox="1">
            <a:spLocks noChangeArrowheads="1"/>
          </p:cNvSpPr>
          <p:nvPr/>
        </p:nvSpPr>
        <p:spPr bwMode="white">
          <a:xfrm>
            <a:off x="2406650" y="227013"/>
            <a:ext cx="4470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400" b="1"/>
              <a:t>LEGISLAÇÃO</a:t>
            </a:r>
            <a:endParaRPr lang="pt-BR" altLang="pt-BR" sz="2400" b="1" dirty="0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199257" y="1350059"/>
            <a:ext cx="8738871" cy="288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/>
            <a:endParaRPr lang="pt-BR" altLang="pt-BR" sz="1050" dirty="0"/>
          </a:p>
          <a:p>
            <a:pPr algn="just" eaLnBrk="1" hangingPunct="1"/>
            <a:r>
              <a:rPr lang="pt-BR" altLang="pt-BR" sz="1800" dirty="0">
                <a:solidFill>
                  <a:srgbClr val="000000"/>
                </a:solidFill>
              </a:rPr>
              <a:t>Art. 4º  os </a:t>
            </a:r>
            <a:r>
              <a:rPr lang="pt-BR" altLang="pt-BR" sz="1800" b="1" dirty="0">
                <a:solidFill>
                  <a:srgbClr val="0000FF"/>
                </a:solidFill>
              </a:rPr>
              <a:t>órgãos</a:t>
            </a:r>
            <a:r>
              <a:rPr lang="pt-BR" altLang="pt-BR" sz="1800" dirty="0">
                <a:solidFill>
                  <a:srgbClr val="000000"/>
                </a:solidFill>
              </a:rPr>
              <a:t> e as entidades da administração pública federal direta </a:t>
            </a:r>
            <a:r>
              <a:rPr lang="pt-BR" altLang="pt-BR" sz="1800" b="1" dirty="0">
                <a:solidFill>
                  <a:srgbClr val="0000FF"/>
                </a:solidFill>
              </a:rPr>
              <a:t>utilizarão</a:t>
            </a:r>
            <a:r>
              <a:rPr lang="pt-BR" altLang="pt-BR" sz="1800" dirty="0">
                <a:solidFill>
                  <a:srgbClr val="000000"/>
                </a:solidFill>
              </a:rPr>
              <a:t> </a:t>
            </a:r>
            <a:r>
              <a:rPr lang="pt-BR" altLang="pt-BR" sz="1800" b="1" dirty="0">
                <a:solidFill>
                  <a:srgbClr val="0000FF"/>
                </a:solidFill>
              </a:rPr>
              <a:t>sistemas</a:t>
            </a:r>
            <a:r>
              <a:rPr lang="pt-BR" altLang="pt-BR" sz="1800" dirty="0">
                <a:solidFill>
                  <a:srgbClr val="000000"/>
                </a:solidFill>
              </a:rPr>
              <a:t> </a:t>
            </a:r>
            <a:r>
              <a:rPr lang="pt-BR" altLang="pt-BR" sz="1800" b="1" dirty="0">
                <a:solidFill>
                  <a:srgbClr val="0000FF"/>
                </a:solidFill>
              </a:rPr>
              <a:t>informatizados</a:t>
            </a:r>
            <a:r>
              <a:rPr lang="pt-BR" altLang="pt-BR" sz="1800" dirty="0">
                <a:solidFill>
                  <a:srgbClr val="000000"/>
                </a:solidFill>
              </a:rPr>
              <a:t> para a </a:t>
            </a:r>
            <a:r>
              <a:rPr lang="pt-BR" altLang="pt-BR" sz="1800" b="1" dirty="0">
                <a:solidFill>
                  <a:srgbClr val="0000FF"/>
                </a:solidFill>
              </a:rPr>
              <a:t>gestão</a:t>
            </a:r>
            <a:r>
              <a:rPr lang="pt-BR" altLang="pt-BR" sz="1800" dirty="0">
                <a:solidFill>
                  <a:srgbClr val="000000"/>
                </a:solidFill>
              </a:rPr>
              <a:t> e o </a:t>
            </a:r>
            <a:r>
              <a:rPr lang="pt-BR" altLang="pt-BR" sz="1800" b="1" dirty="0">
                <a:solidFill>
                  <a:srgbClr val="0000FF"/>
                </a:solidFill>
              </a:rPr>
              <a:t>trâmite</a:t>
            </a:r>
            <a:r>
              <a:rPr lang="pt-BR" altLang="pt-BR" sz="1800" dirty="0">
                <a:solidFill>
                  <a:srgbClr val="000000"/>
                </a:solidFill>
              </a:rPr>
              <a:t> de processos administrativos eletrônicos.</a:t>
            </a:r>
          </a:p>
          <a:p>
            <a:pPr algn="just" eaLnBrk="1" hangingPunct="1"/>
            <a:r>
              <a:rPr lang="pt-BR" altLang="pt-BR" sz="1800" dirty="0">
                <a:solidFill>
                  <a:srgbClr val="000000"/>
                </a:solidFill>
              </a:rPr>
              <a:t>Art. 6º  A </a:t>
            </a:r>
            <a:r>
              <a:rPr lang="pt-BR" altLang="pt-BR" sz="1800" b="1" dirty="0">
                <a:solidFill>
                  <a:srgbClr val="0000FF"/>
                </a:solidFill>
              </a:rPr>
              <a:t>autoria</a:t>
            </a:r>
            <a:r>
              <a:rPr lang="pt-BR" altLang="pt-BR" sz="1800" dirty="0">
                <a:solidFill>
                  <a:srgbClr val="000000"/>
                </a:solidFill>
              </a:rPr>
              <a:t>, a </a:t>
            </a:r>
            <a:r>
              <a:rPr lang="pt-BR" altLang="pt-BR" sz="1800" b="1" dirty="0">
                <a:solidFill>
                  <a:srgbClr val="0000FF"/>
                </a:solidFill>
              </a:rPr>
              <a:t>autenticidade</a:t>
            </a:r>
            <a:r>
              <a:rPr lang="pt-BR" altLang="pt-BR" sz="1800" dirty="0">
                <a:solidFill>
                  <a:srgbClr val="000000"/>
                </a:solidFill>
              </a:rPr>
              <a:t> e a </a:t>
            </a:r>
            <a:r>
              <a:rPr lang="pt-BR" altLang="pt-BR" sz="1800" b="1" dirty="0">
                <a:solidFill>
                  <a:srgbClr val="0000FF"/>
                </a:solidFill>
              </a:rPr>
              <a:t>integridade</a:t>
            </a:r>
            <a:r>
              <a:rPr lang="pt-BR" altLang="pt-BR" sz="1800" dirty="0">
                <a:solidFill>
                  <a:srgbClr val="000000"/>
                </a:solidFill>
              </a:rPr>
              <a:t> dos documentos e da assinatura, ..., poderão ser obtidas </a:t>
            </a:r>
            <a:r>
              <a:rPr lang="pt-BR" altLang="pt-BR" sz="1800" b="1" dirty="0">
                <a:solidFill>
                  <a:srgbClr val="0000FF"/>
                </a:solidFill>
              </a:rPr>
              <a:t>por</a:t>
            </a:r>
            <a:r>
              <a:rPr lang="pt-BR" altLang="pt-BR" sz="1800" dirty="0">
                <a:solidFill>
                  <a:srgbClr val="000000"/>
                </a:solidFill>
              </a:rPr>
              <a:t> </a:t>
            </a:r>
            <a:r>
              <a:rPr lang="pt-BR" altLang="pt-BR" sz="1800" b="1" dirty="0">
                <a:solidFill>
                  <a:srgbClr val="0000FF"/>
                </a:solidFill>
              </a:rPr>
              <a:t>meio</a:t>
            </a:r>
            <a:r>
              <a:rPr lang="pt-BR" altLang="pt-BR" sz="1800" dirty="0">
                <a:solidFill>
                  <a:srgbClr val="000000"/>
                </a:solidFill>
              </a:rPr>
              <a:t> </a:t>
            </a:r>
            <a:r>
              <a:rPr lang="pt-BR" altLang="pt-BR" sz="1800" b="1" dirty="0">
                <a:solidFill>
                  <a:srgbClr val="0000FF"/>
                </a:solidFill>
              </a:rPr>
              <a:t>de</a:t>
            </a:r>
            <a:r>
              <a:rPr lang="pt-BR" altLang="pt-BR" sz="1800" dirty="0">
                <a:solidFill>
                  <a:srgbClr val="000000"/>
                </a:solidFill>
              </a:rPr>
              <a:t> </a:t>
            </a:r>
            <a:r>
              <a:rPr lang="pt-BR" altLang="pt-BR" sz="1800" b="1" dirty="0">
                <a:solidFill>
                  <a:srgbClr val="0000FF"/>
                </a:solidFill>
              </a:rPr>
              <a:t>certificado</a:t>
            </a:r>
            <a:r>
              <a:rPr lang="pt-BR" altLang="pt-BR" sz="1800" dirty="0">
                <a:solidFill>
                  <a:srgbClr val="000000"/>
                </a:solidFill>
              </a:rPr>
              <a:t> </a:t>
            </a:r>
            <a:r>
              <a:rPr lang="pt-BR" altLang="pt-BR" sz="1800" b="1" dirty="0">
                <a:solidFill>
                  <a:srgbClr val="0000FF"/>
                </a:solidFill>
              </a:rPr>
              <a:t>digital</a:t>
            </a:r>
            <a:r>
              <a:rPr lang="pt-BR" altLang="pt-BR" sz="1800" dirty="0">
                <a:solidFill>
                  <a:srgbClr val="000000"/>
                </a:solidFill>
              </a:rPr>
              <a:t> - ICP-Brasil.</a:t>
            </a:r>
          </a:p>
          <a:p>
            <a:pPr lvl="1" algn="just" eaLnBrk="1" hangingPunct="1"/>
            <a:r>
              <a:rPr lang="pt-BR" altLang="pt-BR" sz="1800" dirty="0">
                <a:solidFill>
                  <a:srgbClr val="000000"/>
                </a:solidFill>
              </a:rPr>
              <a:t>§ 1º  </a:t>
            </a:r>
            <a:r>
              <a:rPr lang="pt-PT" sz="1800" dirty="0">
                <a:solidFill>
                  <a:srgbClr val="000000"/>
                </a:solidFill>
              </a:rPr>
              <a:t>O </a:t>
            </a:r>
            <a:r>
              <a:rPr lang="pt-PT" sz="1800" b="1" dirty="0">
                <a:solidFill>
                  <a:srgbClr val="0000FF"/>
                </a:solidFill>
              </a:rPr>
              <a:t>disposto</a:t>
            </a:r>
            <a:r>
              <a:rPr lang="pt-PT" sz="1800" dirty="0">
                <a:solidFill>
                  <a:srgbClr val="000000"/>
                </a:solidFill>
              </a:rPr>
              <a:t> no </a:t>
            </a:r>
            <a:r>
              <a:rPr lang="pt-PT" sz="1800" b="1" dirty="0">
                <a:solidFill>
                  <a:srgbClr val="0000FF"/>
                </a:solidFill>
              </a:rPr>
              <a:t>caput</a:t>
            </a:r>
            <a:r>
              <a:rPr lang="pt-PT" sz="1800" dirty="0">
                <a:solidFill>
                  <a:srgbClr val="000000"/>
                </a:solidFill>
              </a:rPr>
              <a:t> </a:t>
            </a:r>
            <a:r>
              <a:rPr lang="pt-BR" altLang="pt-BR" sz="1800" b="1" dirty="0">
                <a:solidFill>
                  <a:srgbClr val="0000FF"/>
                </a:solidFill>
              </a:rPr>
              <a:t>não</a:t>
            </a:r>
            <a:r>
              <a:rPr lang="pt-BR" altLang="pt-BR" sz="1800" dirty="0">
                <a:solidFill>
                  <a:srgbClr val="000000"/>
                </a:solidFill>
              </a:rPr>
              <a:t> </a:t>
            </a:r>
            <a:r>
              <a:rPr lang="pt-BR" altLang="pt-BR" sz="1800" b="1" dirty="0">
                <a:solidFill>
                  <a:srgbClr val="0000FF"/>
                </a:solidFill>
              </a:rPr>
              <a:t>obsta</a:t>
            </a:r>
            <a:r>
              <a:rPr lang="pt-BR" altLang="pt-BR" sz="1800" dirty="0">
                <a:solidFill>
                  <a:srgbClr val="000000"/>
                </a:solidFill>
              </a:rPr>
              <a:t> a </a:t>
            </a:r>
            <a:r>
              <a:rPr lang="pt-BR" altLang="pt-BR" sz="1800" b="1" dirty="0">
                <a:solidFill>
                  <a:srgbClr val="0000FF"/>
                </a:solidFill>
              </a:rPr>
              <a:t>utilização</a:t>
            </a:r>
            <a:r>
              <a:rPr lang="pt-BR" altLang="pt-BR" sz="1800" dirty="0">
                <a:solidFill>
                  <a:srgbClr val="000000"/>
                </a:solidFill>
              </a:rPr>
              <a:t> de outro meio de comprovação da autoria e integridade de documentos em forma eletrônica, inclusive os que utilizem </a:t>
            </a:r>
            <a:r>
              <a:rPr lang="pt-BR" altLang="pt-BR" sz="1800" b="1" dirty="0">
                <a:solidFill>
                  <a:srgbClr val="0000FF"/>
                </a:solidFill>
              </a:rPr>
              <a:t>identificação</a:t>
            </a:r>
            <a:r>
              <a:rPr lang="pt-BR" altLang="pt-BR" sz="1800" dirty="0">
                <a:solidFill>
                  <a:srgbClr val="000000"/>
                </a:solidFill>
              </a:rPr>
              <a:t> </a:t>
            </a:r>
            <a:r>
              <a:rPr lang="pt-BR" altLang="pt-BR" sz="1800" b="1" dirty="0">
                <a:solidFill>
                  <a:srgbClr val="0000FF"/>
                </a:solidFill>
              </a:rPr>
              <a:t>por</a:t>
            </a:r>
            <a:r>
              <a:rPr lang="pt-BR" altLang="pt-BR" sz="1800" dirty="0">
                <a:solidFill>
                  <a:srgbClr val="000000"/>
                </a:solidFill>
              </a:rPr>
              <a:t> </a:t>
            </a:r>
            <a:r>
              <a:rPr lang="pt-BR" altLang="pt-BR" sz="1800" b="1" dirty="0">
                <a:solidFill>
                  <a:srgbClr val="0000FF"/>
                </a:solidFill>
              </a:rPr>
              <a:t>meio</a:t>
            </a:r>
            <a:r>
              <a:rPr lang="pt-BR" altLang="pt-BR" sz="1800" dirty="0">
                <a:solidFill>
                  <a:srgbClr val="000000"/>
                </a:solidFill>
              </a:rPr>
              <a:t> </a:t>
            </a:r>
            <a:r>
              <a:rPr lang="pt-BR" altLang="pt-BR" sz="1800" b="1" dirty="0">
                <a:solidFill>
                  <a:srgbClr val="0000FF"/>
                </a:solidFill>
              </a:rPr>
              <a:t>de</a:t>
            </a:r>
            <a:r>
              <a:rPr lang="pt-BR" altLang="pt-BR" sz="1800" dirty="0">
                <a:solidFill>
                  <a:srgbClr val="000000"/>
                </a:solidFill>
              </a:rPr>
              <a:t> </a:t>
            </a:r>
            <a:r>
              <a:rPr lang="pt-BR" altLang="pt-BR" sz="1800" b="1" dirty="0">
                <a:solidFill>
                  <a:srgbClr val="0000FF"/>
                </a:solidFill>
              </a:rPr>
              <a:t>nome</a:t>
            </a:r>
            <a:r>
              <a:rPr lang="pt-BR" altLang="pt-BR" sz="1800" dirty="0">
                <a:solidFill>
                  <a:srgbClr val="000000"/>
                </a:solidFill>
              </a:rPr>
              <a:t> </a:t>
            </a:r>
            <a:r>
              <a:rPr lang="pt-BR" altLang="pt-BR" sz="1800" b="1" dirty="0">
                <a:solidFill>
                  <a:srgbClr val="0000FF"/>
                </a:solidFill>
              </a:rPr>
              <a:t>de</a:t>
            </a:r>
            <a:r>
              <a:rPr lang="pt-BR" altLang="pt-BR" sz="1800" dirty="0">
                <a:solidFill>
                  <a:srgbClr val="000000"/>
                </a:solidFill>
              </a:rPr>
              <a:t> </a:t>
            </a:r>
            <a:r>
              <a:rPr lang="pt-BR" altLang="pt-BR" sz="1800" b="1" dirty="0">
                <a:solidFill>
                  <a:srgbClr val="0000FF"/>
                </a:solidFill>
              </a:rPr>
              <a:t>usuário</a:t>
            </a:r>
            <a:r>
              <a:rPr lang="pt-BR" altLang="pt-BR" sz="1800" dirty="0">
                <a:solidFill>
                  <a:srgbClr val="000000"/>
                </a:solidFill>
              </a:rPr>
              <a:t> </a:t>
            </a:r>
            <a:r>
              <a:rPr lang="pt-BR" altLang="pt-BR" sz="1800" b="1" dirty="0">
                <a:solidFill>
                  <a:srgbClr val="0000FF"/>
                </a:solidFill>
              </a:rPr>
              <a:t>e senha.</a:t>
            </a:r>
          </a:p>
          <a:p>
            <a:pPr algn="just" eaLnBrk="1" hangingPunct="1"/>
            <a:endParaRPr lang="pt-BR" altLang="pt-BR" sz="105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987824" y="9807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Decreto 8.539/2015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413544" y="4381941"/>
            <a:ext cx="86229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PRAZOS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just">
              <a:buNone/>
            </a:pPr>
            <a:r>
              <a:rPr lang="pt-BR" altLang="pt-BR" dirty="0">
                <a:solidFill>
                  <a:srgbClr val="000000"/>
                </a:solidFill>
              </a:rPr>
              <a:t>Art. 22. </a:t>
            </a:r>
            <a:r>
              <a:rPr lang="pt-BR" dirty="0"/>
              <a:t> </a:t>
            </a:r>
            <a:r>
              <a:rPr lang="pt-BR" dirty="0">
                <a:solidFill>
                  <a:srgbClr val="000000"/>
                </a:solidFill>
                <a:latin typeface="+mn-lt"/>
              </a:rPr>
              <a:t>No</a:t>
            </a:r>
            <a:r>
              <a:rPr lang="pt-BR" dirty="0"/>
              <a:t> </a:t>
            </a:r>
            <a:r>
              <a:rPr lang="pt-BR" dirty="0">
                <a:solidFill>
                  <a:srgbClr val="000000"/>
                </a:solidFill>
                <a:latin typeface="+mn-lt"/>
              </a:rPr>
              <a:t>prazo</a:t>
            </a:r>
            <a:r>
              <a:rPr lang="pt-BR" dirty="0"/>
              <a:t> </a:t>
            </a:r>
            <a:r>
              <a:rPr lang="pt-BR" dirty="0">
                <a:solidFill>
                  <a:srgbClr val="000000"/>
                </a:solidFill>
                <a:latin typeface="+mn-lt"/>
              </a:rPr>
              <a:t>de</a:t>
            </a:r>
            <a:r>
              <a:rPr lang="pt-BR" dirty="0"/>
              <a:t> </a:t>
            </a:r>
            <a:r>
              <a:rPr lang="pt-BR" b="1" u="sng" dirty="0">
                <a:solidFill>
                  <a:srgbClr val="0000CC"/>
                </a:solidFill>
              </a:rPr>
              <a:t>SEIS MESES, CONTADO DA DATA DE PUBLICAÇÃO DESTE DECRETO</a:t>
            </a:r>
            <a:r>
              <a:rPr lang="pt-BR" dirty="0"/>
              <a:t>, </a:t>
            </a:r>
            <a:r>
              <a:rPr lang="pt-BR" dirty="0">
                <a:solidFill>
                  <a:srgbClr val="000000"/>
                </a:solidFill>
                <a:latin typeface="+mn-lt"/>
              </a:rPr>
              <a:t>os órgãos ..... deverão apresentar cronograma de implementação do uso do meio eletrônico para a realização do processo administrativo à SLTI do MPOG</a:t>
            </a:r>
            <a:r>
              <a:rPr lang="pt-BR" dirty="0"/>
              <a:t>. </a:t>
            </a:r>
          </a:p>
          <a:p>
            <a:pPr algn="just"/>
            <a:r>
              <a:rPr lang="en-US" dirty="0"/>
              <a:t>	</a:t>
            </a:r>
            <a:r>
              <a:rPr lang="pt-BR" altLang="pt-BR" dirty="0">
                <a:solidFill>
                  <a:srgbClr val="000000"/>
                </a:solidFill>
              </a:rPr>
              <a:t> § 1º </a:t>
            </a:r>
            <a:r>
              <a:rPr lang="pt-BR" dirty="0">
                <a:solidFill>
                  <a:srgbClr val="000000"/>
                </a:solidFill>
                <a:latin typeface="+mn-lt"/>
              </a:rPr>
              <a:t>O uso do meio eletrônico para a realização de processo administrativo deverá estar implementado no prazo de</a:t>
            </a:r>
            <a:r>
              <a:rPr lang="pt-BR" dirty="0"/>
              <a:t> </a:t>
            </a:r>
            <a:r>
              <a:rPr lang="pt-BR" b="1" u="sng" dirty="0">
                <a:solidFill>
                  <a:srgbClr val="0000CC"/>
                </a:solidFill>
              </a:rPr>
              <a:t>DOIS ANOS, CONTADO DA DATA DE PUBLICAÇÃO DESTE DECRETO</a:t>
            </a:r>
            <a:r>
              <a:rPr lang="pt-BR" dirty="0"/>
              <a:t>.”  </a:t>
            </a:r>
          </a:p>
          <a:p>
            <a:endParaRPr lang="pt-BR" sz="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026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pt-BR" altLang="pt-BR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Roteiro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87538"/>
            <a:ext cx="8229600" cy="4068762"/>
          </a:xfrm>
        </p:spPr>
        <p:txBody>
          <a:bodyPr/>
          <a:lstStyle/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</a:t>
            </a:r>
            <a:r>
              <a:rPr lang="pt-BR" altLang="pt-BR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CONCEITO DE PROCESSO DIGITAL</a:t>
            </a: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LEGISLAÇÃO QUE AMPARA O PAG ELETRÔNICO </a:t>
            </a: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ÓRGÃOS QUE UTILIZAM O PAG EM FORMATO DIGITAL</a:t>
            </a: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CAMINHO CRÍTICO DA CONTRATAÇÃO E INICIATIVAS DO COMAER</a:t>
            </a: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BENEFÍCIOS ESPERADOS</a:t>
            </a:r>
          </a:p>
        </p:txBody>
      </p:sp>
      <p:pic>
        <p:nvPicPr>
          <p:cNvPr id="7172" name="Imagem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199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518400" y="6137275"/>
            <a:ext cx="12223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1" name="Rectangle 12"/>
          <p:cNvSpPr>
            <a:spLocks noGrp="1" noChangeArrowheads="1"/>
          </p:cNvSpPr>
          <p:nvPr>
            <p:ph type="title"/>
          </p:nvPr>
        </p:nvSpPr>
        <p:spPr>
          <a:xfrm>
            <a:off x="2195736" y="30017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ÓRGÃOS QUE UTILIZAM O PAG DIGITAL</a:t>
            </a:r>
          </a:p>
        </p:txBody>
      </p:sp>
      <p:pic>
        <p:nvPicPr>
          <p:cNvPr id="9220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s://www.prf.gov.br/portal/processo-eletronico/imagens/pen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04888"/>
            <a:ext cx="4248471" cy="134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ariquemes190.com.br/fk_imagens/brasao_federal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716464"/>
            <a:ext cx="265428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d1i0fc51bv4e6i.cloudfront.net/noticias/wp-content/uploads/2014/04/receita-feder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2716464"/>
            <a:ext cx="2861073" cy="186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eloconcursos.com.br/imagem/70884877555a97846786a04.43341533.png/485/274/16: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76" y="4551783"/>
            <a:ext cx="3049128" cy="17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ibgc11.entregadordecampanhas.net/messageimages/11010573143912028/138029277622940600/logo_cv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778" y="2660482"/>
            <a:ext cx="2901006" cy="181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://www.bandtec.com.br/wp-content/uploads/2012/02/logo_serpr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73" y="4998515"/>
            <a:ext cx="2632611" cy="97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s.profissionaisti.com.br/wp-content/uploads/2015/06/concurso-publico-tcu-tribunal-conta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69" y="4526395"/>
            <a:ext cx="1767087" cy="176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15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518400" y="6137275"/>
            <a:ext cx="12223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1" name="Rectangle 12"/>
          <p:cNvSpPr>
            <a:spLocks noGrp="1" noChangeArrowheads="1"/>
          </p:cNvSpPr>
          <p:nvPr>
            <p:ph type="title"/>
          </p:nvPr>
        </p:nvSpPr>
        <p:spPr>
          <a:xfrm>
            <a:off x="2195736" y="30017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ÓRGÃOS QUE UTILIZAM O PAG DIGITAL</a:t>
            </a:r>
          </a:p>
        </p:txBody>
      </p:sp>
      <p:pic>
        <p:nvPicPr>
          <p:cNvPr id="9220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378660" y="1484784"/>
            <a:ext cx="6858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Participantes atuais </a:t>
            </a:r>
          </a:p>
          <a:p>
            <a:endParaRPr lang="pt-BR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pt-BR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Principais </a:t>
            </a:r>
          </a:p>
          <a:p>
            <a:r>
              <a:rPr lang="pt-BR" sz="1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pt-B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Ministério do Planejamento, Orçamento e Gestão (MP) </a:t>
            </a:r>
          </a:p>
          <a:p>
            <a:r>
              <a:rPr lang="pt-BR" sz="1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pt-B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Receita Federal do Brasil (RFB) </a:t>
            </a:r>
          </a:p>
          <a:p>
            <a:r>
              <a:rPr lang="pt-BR" sz="1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pt-B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Comissão de Valores Mobiliários (CVM) </a:t>
            </a:r>
          </a:p>
          <a:p>
            <a:r>
              <a:rPr lang="pt-BR" sz="1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pt-B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Governo do Distrito Federal (GDF) </a:t>
            </a:r>
          </a:p>
          <a:p>
            <a:r>
              <a:rPr lang="pt-BR" sz="1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pt-B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Tribunal de Contas da União </a:t>
            </a:r>
          </a:p>
          <a:p>
            <a:endParaRPr lang="pt-BR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Colaboradores </a:t>
            </a:r>
          </a:p>
          <a:p>
            <a:endParaRPr lang="pt-BR" sz="2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pt-B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Prefeitura de Campinas </a:t>
            </a:r>
          </a:p>
          <a:p>
            <a:r>
              <a:rPr lang="pt-BR" sz="1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pt-B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Prefeitura de Niterói </a:t>
            </a:r>
          </a:p>
          <a:p>
            <a:r>
              <a:rPr lang="pt-BR" sz="1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pt-B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Anatel </a:t>
            </a:r>
          </a:p>
          <a:p>
            <a:r>
              <a:rPr lang="pt-BR" sz="1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pt-B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Confederação Nacional dos Municípios (CNM) </a:t>
            </a:r>
          </a:p>
          <a:p>
            <a:r>
              <a:rPr lang="pt-BR" sz="1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pt-B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Associação Brasileira de Municípios (ABM) </a:t>
            </a:r>
          </a:p>
          <a:p>
            <a:r>
              <a:rPr lang="pt-BR" sz="1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pt-B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Secretaria da Fazenda do Espírito Santo (</a:t>
            </a:r>
            <a:r>
              <a:rPr lang="pt-BR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Sefaz</a:t>
            </a:r>
            <a:r>
              <a:rPr lang="pt-BR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-ES) </a:t>
            </a:r>
          </a:p>
          <a:p>
            <a:r>
              <a:rPr lang="pt-BR" dirty="0">
                <a:solidFill>
                  <a:srgbClr val="000000"/>
                </a:solidFill>
                <a:latin typeface="Tahoma" panose="020B0604030504040204" pitchFamily="34" charset="0"/>
              </a:rPr>
              <a:t>	</a:t>
            </a:r>
          </a:p>
        </p:txBody>
      </p:sp>
      <p:pic>
        <p:nvPicPr>
          <p:cNvPr id="8" name="Picture 4" descr="https://www.prf.gov.br/portal/processo-eletronico/imagens/pen-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04888"/>
            <a:ext cx="4248471" cy="134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8265115" y="5433085"/>
            <a:ext cx="510306" cy="9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Picture 8" descr="http://www.ariquemes190.com.br/fk_imagens/brasao_federal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007" y="4373470"/>
            <a:ext cx="1108088" cy="75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s://d1i0fc51bv4e6i.cloudfront.net/noticias/wp-content/uploads/2014/04/receita-feder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759" y="2788866"/>
            <a:ext cx="1294772" cy="84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eloconcursos.com.br/imagem/70884877555a97846786a04.43341533.png/485/274/16: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092" y="4390981"/>
            <a:ext cx="1272922" cy="71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://ibgc11.entregadordecampanhas.net/messageimages/11010573143912028/138029277622940600/logo_cv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875997"/>
            <a:ext cx="1211086" cy="7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http://www.bandtec.com.br/wp-content/uploads/2012/02/logo_serpr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15" y="5690993"/>
            <a:ext cx="1626994" cy="60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s.profissionaisti.com.br/wp-content/uploads/2015/06/concurso-publico-tcu-tribunal-conta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352" y="3388345"/>
            <a:ext cx="1015212" cy="101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77341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518400" y="6137275"/>
            <a:ext cx="12223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1" name="Rectangle 12"/>
          <p:cNvSpPr>
            <a:spLocks noGrp="1" noChangeArrowheads="1"/>
          </p:cNvSpPr>
          <p:nvPr>
            <p:ph type="title"/>
          </p:nvPr>
        </p:nvSpPr>
        <p:spPr>
          <a:xfrm>
            <a:off x="2195736" y="30017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ÓRGÃOS QUE UTILIZAM O PAG DIGITAL</a:t>
            </a:r>
          </a:p>
        </p:txBody>
      </p:sp>
      <p:pic>
        <p:nvPicPr>
          <p:cNvPr id="9220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1" y="971952"/>
            <a:ext cx="7378278" cy="5868987"/>
          </a:xfrm>
          <a:prstGeom prst="rect">
            <a:avLst/>
          </a:prstGeom>
        </p:spPr>
      </p:pic>
      <p:pic>
        <p:nvPicPr>
          <p:cNvPr id="14" name="Picture 2" descr="https://s.profissionaisti.com.br/wp-content/uploads/2015/06/concurso-publico-tcu-tribunal-conta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4" y="3125946"/>
            <a:ext cx="1560997" cy="156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755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518400" y="6137275"/>
            <a:ext cx="12223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1" name="Rectangle 12"/>
          <p:cNvSpPr>
            <a:spLocks noGrp="1" noChangeArrowheads="1"/>
          </p:cNvSpPr>
          <p:nvPr>
            <p:ph type="title"/>
          </p:nvPr>
        </p:nvSpPr>
        <p:spPr>
          <a:xfrm>
            <a:off x="2195736" y="30017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ÓRGÃOS QUE UTILIZAM O PAG DIGITAL</a:t>
            </a:r>
          </a:p>
        </p:txBody>
      </p:sp>
      <p:pic>
        <p:nvPicPr>
          <p:cNvPr id="9220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33213" y="1276371"/>
            <a:ext cx="7575291" cy="5088408"/>
          </a:xfrm>
          <a:prstGeom prst="rect">
            <a:avLst/>
          </a:prstGeom>
        </p:spPr>
      </p:pic>
      <p:pic>
        <p:nvPicPr>
          <p:cNvPr id="7" name="Picture 2" descr="https://s.profissionaisti.com.br/wp-content/uploads/2015/06/concurso-publico-tcu-tribunal-conta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2" y="2924944"/>
            <a:ext cx="1461936" cy="14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784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518400" y="6137275"/>
            <a:ext cx="12223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1" name="Rectangle 12"/>
          <p:cNvSpPr>
            <a:spLocks noGrp="1" noChangeArrowheads="1"/>
          </p:cNvSpPr>
          <p:nvPr>
            <p:ph type="title"/>
          </p:nvPr>
        </p:nvSpPr>
        <p:spPr>
          <a:xfrm>
            <a:off x="2195736" y="30017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ÓRGÃOS QUE UTILIZAM O PAG DIGITAL</a:t>
            </a:r>
          </a:p>
        </p:txBody>
      </p:sp>
      <p:pic>
        <p:nvPicPr>
          <p:cNvPr id="9220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989013"/>
            <a:ext cx="7504972" cy="5859567"/>
          </a:xfrm>
          <a:prstGeom prst="rect">
            <a:avLst/>
          </a:prstGeom>
        </p:spPr>
      </p:pic>
      <p:pic>
        <p:nvPicPr>
          <p:cNvPr id="7" name="Picture 2" descr="https://s.profissionaisti.com.br/wp-content/uploads/2015/06/concurso-publico-tcu-tribunal-conta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4" y="3125946"/>
            <a:ext cx="1560997" cy="156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851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518400" y="6137275"/>
            <a:ext cx="12223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1" name="Rectangle 12"/>
          <p:cNvSpPr>
            <a:spLocks noGrp="1" noChangeArrowheads="1"/>
          </p:cNvSpPr>
          <p:nvPr>
            <p:ph type="title"/>
          </p:nvPr>
        </p:nvSpPr>
        <p:spPr>
          <a:xfrm>
            <a:off x="2195736" y="30017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ÓRGÃOS QUE UTILIZAM O PAG DIGITAL</a:t>
            </a:r>
          </a:p>
        </p:txBody>
      </p:sp>
      <p:pic>
        <p:nvPicPr>
          <p:cNvPr id="9220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3981" y="969789"/>
            <a:ext cx="7480282" cy="5873309"/>
          </a:xfrm>
          <a:prstGeom prst="rect">
            <a:avLst/>
          </a:prstGeom>
        </p:spPr>
      </p:pic>
      <p:pic>
        <p:nvPicPr>
          <p:cNvPr id="7" name="Picture 2" descr="https://s.profissionaisti.com.br/wp-content/uploads/2015/06/concurso-publico-tcu-tribunal-conta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4" y="3125944"/>
            <a:ext cx="1560997" cy="156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042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518400" y="6137275"/>
            <a:ext cx="12223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1" name="Rectangle 12"/>
          <p:cNvSpPr>
            <a:spLocks noGrp="1" noChangeArrowheads="1"/>
          </p:cNvSpPr>
          <p:nvPr>
            <p:ph type="title"/>
          </p:nvPr>
        </p:nvSpPr>
        <p:spPr>
          <a:xfrm>
            <a:off x="2406650" y="227013"/>
            <a:ext cx="655783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1800" b="1" dirty="0"/>
              <a:t>IMPACTO</a:t>
            </a:r>
            <a:r>
              <a:rPr lang="pt-BR" altLang="pt-BR" sz="2400" b="1" dirty="0"/>
              <a:t> </a:t>
            </a:r>
            <a:r>
              <a:rPr lang="pt-BR" altLang="pt-BR" sz="1800" b="1" dirty="0"/>
              <a:t>DA</a:t>
            </a:r>
            <a:r>
              <a:rPr lang="pt-BR" altLang="pt-BR" sz="2400" b="1" dirty="0"/>
              <a:t> </a:t>
            </a:r>
            <a:r>
              <a:rPr lang="pt-BR" altLang="pt-BR" sz="1800" b="1" dirty="0"/>
              <a:t>TECNOLOGIA</a:t>
            </a:r>
            <a:r>
              <a:rPr lang="pt-BR" altLang="pt-BR" sz="2400" b="1" dirty="0"/>
              <a:t> </a:t>
            </a:r>
            <a:r>
              <a:rPr lang="pt-BR" altLang="pt-BR" sz="1800" b="1" dirty="0"/>
              <a:t>NO</a:t>
            </a:r>
            <a:r>
              <a:rPr lang="pt-BR" altLang="pt-BR" sz="2400" b="1" dirty="0"/>
              <a:t> </a:t>
            </a:r>
            <a:r>
              <a:rPr lang="pt-BR" altLang="pt-BR" sz="1800" b="1" dirty="0"/>
              <a:t>MUNDO</a:t>
            </a:r>
            <a:r>
              <a:rPr lang="pt-BR" altLang="pt-BR" sz="2400" b="1" dirty="0"/>
              <a:t> </a:t>
            </a:r>
            <a:r>
              <a:rPr lang="pt-BR" altLang="pt-BR" sz="1800" b="1" dirty="0"/>
              <a:t>MODERNO</a:t>
            </a:r>
          </a:p>
        </p:txBody>
      </p:sp>
      <p:pic>
        <p:nvPicPr>
          <p:cNvPr id="9220" name="Imagem 1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Imagem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Twitter, faster than earthquake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32694" y="2674847"/>
            <a:ext cx="6818312" cy="383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www.go2web.com.br/fotos/05102014_095714_impacto-interne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1075788"/>
            <a:ext cx="4114579" cy="151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518400" y="6137275"/>
            <a:ext cx="12223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1" name="Rectangle 12"/>
          <p:cNvSpPr>
            <a:spLocks noGrp="1" noChangeArrowheads="1"/>
          </p:cNvSpPr>
          <p:nvPr>
            <p:ph type="title"/>
          </p:nvPr>
        </p:nvSpPr>
        <p:spPr>
          <a:xfrm>
            <a:off x="2195736" y="30017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ÓRGÃOS QUE UTILIZAM O PAG DIGITAL</a:t>
            </a:r>
          </a:p>
        </p:txBody>
      </p:sp>
      <p:pic>
        <p:nvPicPr>
          <p:cNvPr id="9220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33312" y="974377"/>
            <a:ext cx="7496737" cy="5864134"/>
          </a:xfrm>
          <a:prstGeom prst="rect">
            <a:avLst/>
          </a:prstGeom>
        </p:spPr>
      </p:pic>
      <p:pic>
        <p:nvPicPr>
          <p:cNvPr id="7" name="Picture 2" descr="https://s.profissionaisti.com.br/wp-content/uploads/2015/06/concurso-publico-tcu-tribunal-conta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" y="3125945"/>
            <a:ext cx="1560997" cy="156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527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m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agem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989013"/>
            <a:ext cx="123983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8" y="1004888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2621" y="1004888"/>
            <a:ext cx="7416824" cy="5775156"/>
          </a:xfrm>
          <a:prstGeom prst="rect">
            <a:avLst/>
          </a:prstGeom>
        </p:spPr>
      </p:pic>
      <p:sp>
        <p:nvSpPr>
          <p:cNvPr id="49" name="Rectangle 12"/>
          <p:cNvSpPr>
            <a:spLocks noGrp="1" noChangeArrowheads="1"/>
          </p:cNvSpPr>
          <p:nvPr>
            <p:ph type="title"/>
          </p:nvPr>
        </p:nvSpPr>
        <p:spPr>
          <a:xfrm>
            <a:off x="2231232" y="34584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ÓRGÃOS QUE UTILIZAM O PAG DIGITAL</a:t>
            </a:r>
          </a:p>
        </p:txBody>
      </p:sp>
      <p:pic>
        <p:nvPicPr>
          <p:cNvPr id="51" name="Imagem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2"/>
          <p:cNvSpPr txBox="1">
            <a:spLocks noChangeArrowheads="1"/>
          </p:cNvSpPr>
          <p:nvPr/>
        </p:nvSpPr>
        <p:spPr bwMode="white">
          <a:xfrm>
            <a:off x="1041184" y="5661248"/>
            <a:ext cx="7416824" cy="130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4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CONCESSÃO DE DIÁRIAS E PASSAGENS (SCDP)</a:t>
            </a:r>
          </a:p>
        </p:txBody>
      </p:sp>
      <p:pic>
        <p:nvPicPr>
          <p:cNvPr id="9" name="Picture 12" descr="https://eloconcursos.com.br/imagem/70884877555a97846786a04.43341533.png/485/274/16: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1"/>
            <a:ext cx="153511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17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Imagem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989013"/>
            <a:ext cx="123983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8" y="1004888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3258" y="998637"/>
            <a:ext cx="7574592" cy="5859363"/>
          </a:xfrm>
          <a:prstGeom prst="rect">
            <a:avLst/>
          </a:prstGeom>
        </p:spPr>
      </p:pic>
      <p:sp>
        <p:nvSpPr>
          <p:cNvPr id="49" name="Rectangle 12"/>
          <p:cNvSpPr>
            <a:spLocks noGrp="1" noChangeArrowheads="1"/>
          </p:cNvSpPr>
          <p:nvPr>
            <p:ph type="title"/>
          </p:nvPr>
        </p:nvSpPr>
        <p:spPr>
          <a:xfrm>
            <a:off x="2231232" y="34584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ÓRGÃOS QUE UTILIZAM O PAG DIGITAL</a:t>
            </a:r>
          </a:p>
        </p:txBody>
      </p:sp>
      <p:pic>
        <p:nvPicPr>
          <p:cNvPr id="51" name="Imagem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2"/>
          <p:cNvSpPr txBox="1">
            <a:spLocks noChangeArrowheads="1"/>
          </p:cNvSpPr>
          <p:nvPr/>
        </p:nvSpPr>
        <p:spPr bwMode="white">
          <a:xfrm>
            <a:off x="1041184" y="5661248"/>
            <a:ext cx="7416824" cy="1301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4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DE CONCESSÃO DE DIÁRIAS E PASSAGENS (SCDP)</a:t>
            </a:r>
          </a:p>
        </p:txBody>
      </p:sp>
      <p:pic>
        <p:nvPicPr>
          <p:cNvPr id="9" name="Picture 12" descr="https://eloconcursos.com.br/imagem/70884877555a97846786a04.43341533.png/485/274/16: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1"/>
            <a:ext cx="153511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163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518400" y="6137275"/>
            <a:ext cx="12223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1" name="Rectangle 12"/>
          <p:cNvSpPr>
            <a:spLocks noGrp="1" noChangeArrowheads="1"/>
          </p:cNvSpPr>
          <p:nvPr>
            <p:ph type="title"/>
          </p:nvPr>
        </p:nvSpPr>
        <p:spPr>
          <a:xfrm>
            <a:off x="2195736" y="30017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ÓRGÃOS QUE UTILIZAM O PAG DIGITAL</a:t>
            </a:r>
          </a:p>
        </p:txBody>
      </p:sp>
      <p:pic>
        <p:nvPicPr>
          <p:cNvPr id="9220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387361" y="1444172"/>
            <a:ext cx="8458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Situação do Projeto</a:t>
            </a:r>
          </a:p>
          <a:p>
            <a:r>
              <a:rPr lang="pt-BR" sz="2800" b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endParaRPr lang="pt-BR" sz="28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r>
              <a:rPr lang="pt-BR" sz="1400" dirty="0">
                <a:solidFill>
                  <a:srgbClr val="0065CC"/>
                </a:solidFill>
                <a:latin typeface="Arial" panose="020B0604020202020204" pitchFamily="34" charset="0"/>
              </a:rPr>
              <a:t>•</a:t>
            </a:r>
            <a:r>
              <a:rPr lang="pt-BR" dirty="0">
                <a:solidFill>
                  <a:srgbClr val="000000"/>
                </a:solidFill>
                <a:latin typeface="Tahoma" panose="020B0604030504040204" pitchFamily="34" charset="0"/>
              </a:rPr>
              <a:t>Realizadas </a:t>
            </a:r>
          </a:p>
          <a:p>
            <a:r>
              <a:rPr lang="pt-BR" sz="1400" dirty="0">
                <a:solidFill>
                  <a:srgbClr val="0065CC"/>
                </a:solidFill>
                <a:latin typeface="Arial" panose="020B0604020202020204" pitchFamily="34" charset="0"/>
              </a:rPr>
              <a:t>•</a:t>
            </a:r>
            <a:r>
              <a:rPr lang="pt-BR" dirty="0">
                <a:solidFill>
                  <a:srgbClr val="000000"/>
                </a:solidFill>
                <a:latin typeface="Tahoma" panose="020B0604030504040204" pitchFamily="34" charset="0"/>
              </a:rPr>
              <a:t>Articulação e </a:t>
            </a:r>
            <a:r>
              <a:rPr lang="pt-BR" dirty="0" err="1">
                <a:solidFill>
                  <a:srgbClr val="000000"/>
                </a:solidFill>
                <a:latin typeface="Tahoma" panose="020B0604030504040204" pitchFamily="34" charset="0"/>
              </a:rPr>
              <a:t>pactuação</a:t>
            </a:r>
            <a:r>
              <a:rPr lang="pt-BR" dirty="0">
                <a:solidFill>
                  <a:srgbClr val="000000"/>
                </a:solidFill>
                <a:latin typeface="Tahoma" panose="020B0604030504040204" pitchFamily="34" charset="0"/>
              </a:rPr>
              <a:t> do projeto com os órgãos interessados </a:t>
            </a:r>
          </a:p>
          <a:p>
            <a:r>
              <a:rPr lang="pt-BR" sz="1400" dirty="0">
                <a:solidFill>
                  <a:srgbClr val="0065CC"/>
                </a:solidFill>
                <a:latin typeface="Arial" panose="020B0604020202020204" pitchFamily="34" charset="0"/>
              </a:rPr>
              <a:t>•</a:t>
            </a:r>
            <a:r>
              <a:rPr lang="pt-BR" dirty="0">
                <a:solidFill>
                  <a:srgbClr val="000000"/>
                </a:solidFill>
                <a:latin typeface="Tahoma" panose="020B0604030504040204" pitchFamily="34" charset="0"/>
              </a:rPr>
              <a:t>Definição de critérios de avaliação de soluções </a:t>
            </a:r>
          </a:p>
          <a:p>
            <a:r>
              <a:rPr lang="pt-BR" sz="1400" dirty="0">
                <a:solidFill>
                  <a:srgbClr val="0065CC"/>
                </a:solidFill>
                <a:latin typeface="Arial" panose="020B0604020202020204" pitchFamily="34" charset="0"/>
              </a:rPr>
              <a:t>•</a:t>
            </a:r>
            <a:r>
              <a:rPr lang="pt-BR" dirty="0">
                <a:solidFill>
                  <a:srgbClr val="000000"/>
                </a:solidFill>
                <a:latin typeface="Tahoma" panose="020B0604030504040204" pitchFamily="34" charset="0"/>
              </a:rPr>
              <a:t>Definição do escopo do projeto </a:t>
            </a:r>
          </a:p>
          <a:p>
            <a:r>
              <a:rPr lang="pt-BR" sz="1400" dirty="0">
                <a:solidFill>
                  <a:srgbClr val="0065CC"/>
                </a:solidFill>
                <a:latin typeface="Arial" panose="020B0604020202020204" pitchFamily="34" charset="0"/>
              </a:rPr>
              <a:t>•</a:t>
            </a:r>
            <a:r>
              <a:rPr lang="pt-BR" dirty="0">
                <a:solidFill>
                  <a:srgbClr val="000000"/>
                </a:solidFill>
                <a:latin typeface="Tahoma" panose="020B0604030504040204" pitchFamily="34" charset="0"/>
              </a:rPr>
              <a:t>Ampla pesquisa de soluções e experiências de Processo Eletrônico (RFB, STF, MAPA, MJ, Serpro, </a:t>
            </a:r>
            <a:r>
              <a:rPr lang="pt-BR" dirty="0" err="1">
                <a:solidFill>
                  <a:srgbClr val="000000"/>
                </a:solidFill>
                <a:latin typeface="Tahoma" panose="020B0604030504040204" pitchFamily="34" charset="0"/>
              </a:rPr>
              <a:t>ICMBio</a:t>
            </a:r>
            <a:r>
              <a:rPr lang="pt-BR" dirty="0">
                <a:solidFill>
                  <a:srgbClr val="000000"/>
                </a:solidFill>
                <a:latin typeface="Tahoma" panose="020B0604030504040204" pitchFamily="34" charset="0"/>
              </a:rPr>
              <a:t>, </a:t>
            </a:r>
            <a:r>
              <a:rPr lang="pt-BR" dirty="0" err="1">
                <a:solidFill>
                  <a:srgbClr val="000000"/>
                </a:solidFill>
                <a:latin typeface="Tahoma" panose="020B0604030504040204" pitchFamily="34" charset="0"/>
              </a:rPr>
              <a:t>Dataprev</a:t>
            </a:r>
            <a:r>
              <a:rPr lang="pt-BR" dirty="0">
                <a:solidFill>
                  <a:srgbClr val="000000"/>
                </a:solidFill>
                <a:latin typeface="Tahoma" panose="020B0604030504040204" pitchFamily="34" charset="0"/>
              </a:rPr>
              <a:t>, SEAIN/MP, TRE-PR, entre outros) </a:t>
            </a:r>
          </a:p>
          <a:p>
            <a:r>
              <a:rPr lang="pt-BR" sz="1400" dirty="0">
                <a:solidFill>
                  <a:srgbClr val="0065CC"/>
                </a:solidFill>
                <a:latin typeface="Arial" panose="020B0604020202020204" pitchFamily="34" charset="0"/>
              </a:rPr>
              <a:t>•</a:t>
            </a:r>
            <a:r>
              <a:rPr lang="pt-BR" dirty="0">
                <a:solidFill>
                  <a:srgbClr val="000000"/>
                </a:solidFill>
                <a:latin typeface="Tahoma" panose="020B0604030504040204" pitchFamily="34" charset="0"/>
              </a:rPr>
              <a:t>Realização de consulta pública para identificar potenciais soluções aderentes às diretrizes definidas </a:t>
            </a:r>
          </a:p>
          <a:p>
            <a:r>
              <a:rPr lang="pt-BR" sz="1400" dirty="0">
                <a:solidFill>
                  <a:srgbClr val="0065CC"/>
                </a:solidFill>
                <a:latin typeface="Arial" panose="020B0604020202020204" pitchFamily="34" charset="0"/>
              </a:rPr>
              <a:t>•</a:t>
            </a:r>
            <a:r>
              <a:rPr lang="pt-BR" dirty="0">
                <a:solidFill>
                  <a:srgbClr val="000000"/>
                </a:solidFill>
                <a:latin typeface="Tahoma" panose="020B0604030504040204" pitchFamily="34" charset="0"/>
              </a:rPr>
              <a:t>Seleção da solução SEI!, desenvolvida pelo TRF da 4ª Região, como ponto de partida para o desenvolvimento do software de processo eletrônico </a:t>
            </a:r>
          </a:p>
          <a:p>
            <a:r>
              <a:rPr lang="pt-BR" sz="1400" dirty="0">
                <a:solidFill>
                  <a:srgbClr val="0065CC"/>
                </a:solidFill>
                <a:latin typeface="Arial" panose="020B0604020202020204" pitchFamily="34" charset="0"/>
              </a:rPr>
              <a:t>•</a:t>
            </a:r>
            <a:r>
              <a:rPr lang="pt-BR" dirty="0">
                <a:solidFill>
                  <a:srgbClr val="000000"/>
                </a:solidFill>
                <a:latin typeface="Tahoma" panose="020B0604030504040204" pitchFamily="34" charset="0"/>
              </a:rPr>
              <a:t>Em execução </a:t>
            </a:r>
          </a:p>
          <a:p>
            <a:r>
              <a:rPr lang="pt-BR" sz="1400" dirty="0">
                <a:solidFill>
                  <a:srgbClr val="0065CC"/>
                </a:solidFill>
                <a:latin typeface="Arial" panose="020B0604020202020204" pitchFamily="34" charset="0"/>
              </a:rPr>
              <a:t>•</a:t>
            </a:r>
            <a:r>
              <a:rPr lang="pt-BR" dirty="0">
                <a:solidFill>
                  <a:srgbClr val="000000"/>
                </a:solidFill>
                <a:latin typeface="Tahoma" panose="020B0604030504040204" pitchFamily="34" charset="0"/>
              </a:rPr>
              <a:t>Definição e implementação das alterações necessárias, incorporando conceitos do E-Processo e de outras soluções </a:t>
            </a:r>
          </a:p>
          <a:p>
            <a:r>
              <a:rPr lang="pt-BR" sz="1400" dirty="0">
                <a:solidFill>
                  <a:srgbClr val="0065CC"/>
                </a:solidFill>
                <a:latin typeface="Arial" panose="020B0604020202020204" pitchFamily="34" charset="0"/>
              </a:rPr>
              <a:t>•</a:t>
            </a:r>
            <a:r>
              <a:rPr lang="pt-BR" dirty="0">
                <a:solidFill>
                  <a:srgbClr val="000000"/>
                </a:solidFill>
                <a:latin typeface="Tahoma" panose="020B0604030504040204" pitchFamily="34" charset="0"/>
              </a:rPr>
              <a:t>Definição e implementação do barramento de serviços </a:t>
            </a:r>
            <a:r>
              <a:rPr lang="pt-BR" dirty="0" err="1">
                <a:solidFill>
                  <a:srgbClr val="000000"/>
                </a:solidFill>
                <a:latin typeface="Tahoma" panose="020B0604030504040204" pitchFamily="34" charset="0"/>
              </a:rPr>
              <a:t>inter-órgãos</a:t>
            </a:r>
            <a:r>
              <a:rPr lang="pt-BR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339612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pt-BR" altLang="pt-BR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Roteiro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87538"/>
            <a:ext cx="8229600" cy="4068762"/>
          </a:xfrm>
        </p:spPr>
        <p:txBody>
          <a:bodyPr/>
          <a:lstStyle/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</a:t>
            </a:r>
            <a:r>
              <a:rPr lang="pt-BR" altLang="pt-BR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CONCEITO DE PROCESSO DIGITAL</a:t>
            </a: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LEGISLAÇÃO QUE AMPARA O PAG ELETRÔNICO </a:t>
            </a: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ÓRGÃOS QUE UTILIZAM O PAG EM FORMATO DIGITAL</a:t>
            </a: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CAMINHO CRÍTICO DA CONTRATAÇÃO E INICIATIVAS DO COMAER</a:t>
            </a: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BENEFÍCIOS ESPERADOS</a:t>
            </a:r>
          </a:p>
        </p:txBody>
      </p:sp>
      <p:pic>
        <p:nvPicPr>
          <p:cNvPr id="7172" name="Imagem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797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m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agem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989013"/>
            <a:ext cx="123983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AutoShape 2"/>
          <p:cNvSpPr>
            <a:spLocks noChangeArrowheads="1"/>
          </p:cNvSpPr>
          <p:nvPr/>
        </p:nvSpPr>
        <p:spPr bwMode="auto">
          <a:xfrm>
            <a:off x="484982" y="1418976"/>
            <a:ext cx="1746250" cy="968829"/>
          </a:xfrm>
          <a:prstGeom prst="flowChartDocumen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</a:t>
            </a:r>
          </a:p>
          <a:p>
            <a:pPr algn="ctr"/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1-Necessidade</a:t>
            </a:r>
          </a:p>
        </p:txBody>
      </p:sp>
      <p:sp>
        <p:nvSpPr>
          <p:cNvPr id="119811" name="AutoShape 3"/>
          <p:cNvSpPr>
            <a:spLocks noChangeArrowheads="1"/>
          </p:cNvSpPr>
          <p:nvPr/>
        </p:nvSpPr>
        <p:spPr bwMode="auto">
          <a:xfrm>
            <a:off x="4229950" y="1418975"/>
            <a:ext cx="1371600" cy="968829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2-Pesquisa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de Preços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19813" name="AutoShape 5"/>
          <p:cNvSpPr>
            <a:spLocks noChangeArrowheads="1"/>
          </p:cNvSpPr>
          <p:nvPr/>
        </p:nvSpPr>
        <p:spPr bwMode="auto">
          <a:xfrm>
            <a:off x="7231392" y="1340767"/>
            <a:ext cx="1446021" cy="1105391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3-Confecção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do PAM/S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119814" name="AutoShape 6"/>
          <p:cNvCxnSpPr>
            <a:cxnSpLocks noChangeShapeType="1"/>
            <a:stCxn id="119810" idx="3"/>
            <a:endCxn id="119811" idx="1"/>
          </p:cNvCxnSpPr>
          <p:nvPr/>
        </p:nvCxnSpPr>
        <p:spPr bwMode="auto">
          <a:xfrm flipV="1">
            <a:off x="2231232" y="1903390"/>
            <a:ext cx="1998718" cy="1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16" name="AutoShape 8"/>
          <p:cNvCxnSpPr>
            <a:cxnSpLocks noChangeShapeType="1"/>
            <a:stCxn id="119813" idx="2"/>
            <a:endCxn id="25" idx="0"/>
          </p:cNvCxnSpPr>
          <p:nvPr/>
        </p:nvCxnSpPr>
        <p:spPr bwMode="auto">
          <a:xfrm>
            <a:off x="7954403" y="2446158"/>
            <a:ext cx="0" cy="334074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17" name="AutoShape 9"/>
          <p:cNvCxnSpPr>
            <a:cxnSpLocks noChangeShapeType="1"/>
            <a:stCxn id="119811" idx="3"/>
            <a:endCxn id="119813" idx="1"/>
          </p:cNvCxnSpPr>
          <p:nvPr/>
        </p:nvCxnSpPr>
        <p:spPr bwMode="auto">
          <a:xfrm flipV="1">
            <a:off x="5601550" y="1893463"/>
            <a:ext cx="1629842" cy="992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9818" name="AutoShape 10"/>
          <p:cNvSpPr>
            <a:spLocks noChangeArrowheads="1"/>
          </p:cNvSpPr>
          <p:nvPr/>
        </p:nvSpPr>
        <p:spPr bwMode="auto">
          <a:xfrm>
            <a:off x="4068875" y="4081002"/>
            <a:ext cx="1600200" cy="860166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6-Elaboração do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edital e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da minuta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de contrato</a:t>
            </a:r>
          </a:p>
        </p:txBody>
      </p:sp>
      <p:sp>
        <p:nvSpPr>
          <p:cNvPr id="119819" name="AutoShape 11"/>
          <p:cNvSpPr>
            <a:spLocks noChangeArrowheads="1"/>
          </p:cNvSpPr>
          <p:nvPr/>
        </p:nvSpPr>
        <p:spPr bwMode="auto">
          <a:xfrm>
            <a:off x="484355" y="4060438"/>
            <a:ext cx="2044700" cy="880729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7 – Análise  Jurídica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Pela CJU</a:t>
            </a:r>
          </a:p>
        </p:txBody>
      </p:sp>
      <p:sp>
        <p:nvSpPr>
          <p:cNvPr id="119820" name="AutoShape 12"/>
          <p:cNvSpPr>
            <a:spLocks noChangeArrowheads="1"/>
          </p:cNvSpPr>
          <p:nvPr/>
        </p:nvSpPr>
        <p:spPr bwMode="auto">
          <a:xfrm>
            <a:off x="663346" y="5746796"/>
            <a:ext cx="16891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8- Licitação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119822" name="AutoShape 14"/>
          <p:cNvCxnSpPr>
            <a:cxnSpLocks noChangeShapeType="1"/>
            <a:stCxn id="119825" idx="1"/>
            <a:endCxn id="119818" idx="3"/>
          </p:cNvCxnSpPr>
          <p:nvPr/>
        </p:nvCxnSpPr>
        <p:spPr bwMode="auto">
          <a:xfrm flipH="1">
            <a:off x="5669075" y="4489464"/>
            <a:ext cx="1415452" cy="21621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23" name="AutoShape 15"/>
          <p:cNvCxnSpPr>
            <a:cxnSpLocks noChangeShapeType="1"/>
            <a:stCxn id="119819" idx="3"/>
            <a:endCxn id="119818" idx="1"/>
          </p:cNvCxnSpPr>
          <p:nvPr/>
        </p:nvCxnSpPr>
        <p:spPr bwMode="auto">
          <a:xfrm>
            <a:off x="2529055" y="4500803"/>
            <a:ext cx="1539820" cy="10282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24" name="AutoShape 16"/>
          <p:cNvCxnSpPr>
            <a:cxnSpLocks noChangeShapeType="1"/>
            <a:stCxn id="119819" idx="2"/>
            <a:endCxn id="119820" idx="0"/>
          </p:cNvCxnSpPr>
          <p:nvPr/>
        </p:nvCxnSpPr>
        <p:spPr bwMode="auto">
          <a:xfrm>
            <a:off x="1506705" y="4941167"/>
            <a:ext cx="1191" cy="805629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9825" name="AutoShape 17"/>
          <p:cNvSpPr>
            <a:spLocks noChangeArrowheads="1"/>
          </p:cNvSpPr>
          <p:nvPr/>
        </p:nvSpPr>
        <p:spPr bwMode="auto">
          <a:xfrm>
            <a:off x="7084527" y="4037760"/>
            <a:ext cx="1752600" cy="903408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5 – Lançamento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do Objeto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no SIDEC/SIASG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49" name="Rectangle 12"/>
          <p:cNvSpPr>
            <a:spLocks noGrp="1" noChangeArrowheads="1"/>
          </p:cNvSpPr>
          <p:nvPr>
            <p:ph type="title"/>
          </p:nvPr>
        </p:nvSpPr>
        <p:spPr>
          <a:xfrm>
            <a:off x="2231232" y="34584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CAMINHO CRÍTICO DA CONTRATAÇÃO</a:t>
            </a:r>
          </a:p>
        </p:txBody>
      </p:sp>
      <p:pic>
        <p:nvPicPr>
          <p:cNvPr id="5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8" y="1004888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http://www.editoraforum.com.br/ef/wp-content/uploads/2015/01/licitacao-termo-referencia-projeto-basi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269" y="2421730"/>
            <a:ext cx="3010962" cy="1582374"/>
          </a:xfrm>
          <a:prstGeom prst="rect">
            <a:avLst/>
          </a:prstGeom>
          <a:noFill/>
          <a:effectLst>
            <a:softEdge rad="419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17"/>
          <p:cNvSpPr>
            <a:spLocks noChangeArrowheads="1"/>
          </p:cNvSpPr>
          <p:nvPr/>
        </p:nvSpPr>
        <p:spPr bwMode="auto">
          <a:xfrm>
            <a:off x="7078103" y="2780232"/>
            <a:ext cx="1752600" cy="895463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4- Abertura do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PAG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26" name="AutoShape 8"/>
          <p:cNvCxnSpPr>
            <a:cxnSpLocks noChangeShapeType="1"/>
            <a:stCxn id="25" idx="2"/>
            <a:endCxn id="119825" idx="0"/>
          </p:cNvCxnSpPr>
          <p:nvPr/>
        </p:nvCxnSpPr>
        <p:spPr bwMode="auto">
          <a:xfrm>
            <a:off x="7954403" y="3675695"/>
            <a:ext cx="6424" cy="36206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4039450" y="5746796"/>
            <a:ext cx="17526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9- Empenho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31" name="AutoShape 17"/>
          <p:cNvSpPr>
            <a:spLocks noChangeArrowheads="1"/>
          </p:cNvSpPr>
          <p:nvPr/>
        </p:nvSpPr>
        <p:spPr bwMode="auto">
          <a:xfrm>
            <a:off x="7078103" y="5746796"/>
            <a:ext cx="17526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10- Contrato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46" name="AutoShape 15"/>
          <p:cNvCxnSpPr>
            <a:cxnSpLocks noChangeShapeType="1"/>
            <a:stCxn id="31" idx="1"/>
            <a:endCxn id="30" idx="3"/>
          </p:cNvCxnSpPr>
          <p:nvPr/>
        </p:nvCxnSpPr>
        <p:spPr bwMode="auto">
          <a:xfrm flipH="1">
            <a:off x="5792050" y="6013496"/>
            <a:ext cx="1286053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" name="AutoShape 15"/>
          <p:cNvCxnSpPr>
            <a:cxnSpLocks noChangeShapeType="1"/>
            <a:stCxn id="30" idx="1"/>
            <a:endCxn id="119820" idx="3"/>
          </p:cNvCxnSpPr>
          <p:nvPr/>
        </p:nvCxnSpPr>
        <p:spPr bwMode="auto">
          <a:xfrm flipH="1">
            <a:off x="2352446" y="6013496"/>
            <a:ext cx="1687004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53" name="Imagem 5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7488" y="1150495"/>
            <a:ext cx="8746999" cy="5696097"/>
          </a:xfrm>
          <a:prstGeom prst="rect">
            <a:avLst/>
          </a:prstGeom>
        </p:spPr>
      </p:pic>
      <p:pic>
        <p:nvPicPr>
          <p:cNvPr id="28" name="Picture 8" descr="http://www.sti.intraer/images/siloms/icon_contrat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73" y="3162844"/>
            <a:ext cx="4285054" cy="2583951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359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9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1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19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animBg="1"/>
      <p:bldP spid="119811" grpId="0" animBg="1"/>
      <p:bldP spid="119813" grpId="0" animBg="1"/>
      <p:bldP spid="119818" grpId="0" animBg="1"/>
      <p:bldP spid="119819" grpId="0" animBg="1"/>
      <p:bldP spid="119820" grpId="0" animBg="1"/>
      <p:bldP spid="119825" grpId="0" animBg="1"/>
      <p:bldP spid="25" grpId="0" animBg="1"/>
      <p:bldP spid="30" grpId="0" animBg="1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518400" y="6137275"/>
            <a:ext cx="12223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1" name="Rectangle 12"/>
          <p:cNvSpPr>
            <a:spLocks noGrp="1" noChangeArrowheads="1"/>
          </p:cNvSpPr>
          <p:nvPr>
            <p:ph type="title"/>
          </p:nvPr>
        </p:nvSpPr>
        <p:spPr>
          <a:xfrm>
            <a:off x="2195736" y="30017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CAMINHO CRÍTICO DA CONTRATAÇÃO</a:t>
            </a:r>
          </a:p>
        </p:txBody>
      </p:sp>
      <p:pic>
        <p:nvPicPr>
          <p:cNvPr id="9220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2"/>
          <p:cNvSpPr txBox="1">
            <a:spLocks noChangeArrowheads="1"/>
          </p:cNvSpPr>
          <p:nvPr/>
        </p:nvSpPr>
        <p:spPr bwMode="white">
          <a:xfrm>
            <a:off x="1115616" y="1289191"/>
            <a:ext cx="691276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4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ECONOMIA DOS CUSTOS DA TRANSAÇÃO</a:t>
            </a:r>
          </a:p>
        </p:txBody>
      </p:sp>
      <p:sp>
        <p:nvSpPr>
          <p:cNvPr id="2" name="Retângulo 1"/>
          <p:cNvSpPr/>
          <p:nvPr/>
        </p:nvSpPr>
        <p:spPr>
          <a:xfrm>
            <a:off x="160734" y="1844824"/>
            <a:ext cx="8875762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0000"/>
                </a:solidFill>
                <a:latin typeface="NimbusSanL-Regu"/>
              </a:rPr>
              <a:t>A teoria considera que </a:t>
            </a:r>
            <a:r>
              <a:rPr lang="pt-BR" b="1" dirty="0">
                <a:solidFill>
                  <a:srgbClr val="0000FF"/>
                </a:solidFill>
                <a:latin typeface="+mn-lt"/>
              </a:rPr>
              <a:t>a</a:t>
            </a:r>
            <a:r>
              <a:rPr lang="pt-BR" dirty="0">
                <a:solidFill>
                  <a:srgbClr val="000000"/>
                </a:solidFill>
                <a:latin typeface="NimbusSanL-Regu"/>
              </a:rPr>
              <a:t> </a:t>
            </a:r>
            <a:r>
              <a:rPr lang="pt-BR" b="1" dirty="0">
                <a:solidFill>
                  <a:srgbClr val="0000FF"/>
                </a:solidFill>
                <a:latin typeface="+mn-lt"/>
              </a:rPr>
              <a:t>instituição</a:t>
            </a:r>
            <a:r>
              <a:rPr lang="pt-BR" dirty="0">
                <a:solidFill>
                  <a:srgbClr val="000000"/>
                </a:solidFill>
                <a:latin typeface="NimbusSanL-Regu"/>
              </a:rPr>
              <a:t> </a:t>
            </a:r>
            <a:r>
              <a:rPr lang="pt-BR" b="1" dirty="0">
                <a:solidFill>
                  <a:srgbClr val="0000FF"/>
                </a:solidFill>
                <a:latin typeface="+mn-lt"/>
              </a:rPr>
              <a:t>não</a:t>
            </a:r>
            <a:r>
              <a:rPr lang="pt-BR" dirty="0">
                <a:solidFill>
                  <a:srgbClr val="000000"/>
                </a:solidFill>
                <a:latin typeface="NimbusSanL-Regu"/>
              </a:rPr>
              <a:t> </a:t>
            </a:r>
            <a:r>
              <a:rPr lang="pt-BR" b="1" dirty="0">
                <a:solidFill>
                  <a:srgbClr val="0000FF"/>
                </a:solidFill>
                <a:latin typeface="+mn-lt"/>
              </a:rPr>
              <a:t>possui</a:t>
            </a:r>
            <a:r>
              <a:rPr lang="pt-BR" dirty="0">
                <a:solidFill>
                  <a:srgbClr val="000000"/>
                </a:solidFill>
                <a:latin typeface="NimbusSanL-Regu"/>
              </a:rPr>
              <a:t> </a:t>
            </a:r>
            <a:r>
              <a:rPr lang="pt-BR" b="1" dirty="0">
                <a:solidFill>
                  <a:srgbClr val="0000FF"/>
                </a:solidFill>
                <a:latin typeface="+mn-lt"/>
              </a:rPr>
              <a:t>apenas</a:t>
            </a:r>
            <a:r>
              <a:rPr lang="pt-BR" dirty="0">
                <a:solidFill>
                  <a:srgbClr val="000000"/>
                </a:solidFill>
                <a:latin typeface="NimbusSanL-Regu"/>
              </a:rPr>
              <a:t> os </a:t>
            </a:r>
            <a:r>
              <a:rPr lang="pt-BR" b="1" dirty="0">
                <a:solidFill>
                  <a:srgbClr val="0000FF"/>
                </a:solidFill>
                <a:latin typeface="+mn-lt"/>
              </a:rPr>
              <a:t>custos</a:t>
            </a:r>
            <a:r>
              <a:rPr lang="pt-BR" dirty="0">
                <a:solidFill>
                  <a:srgbClr val="000000"/>
                </a:solidFill>
                <a:latin typeface="NimbusSanL-Regu"/>
              </a:rPr>
              <a:t> de </a:t>
            </a:r>
            <a:r>
              <a:rPr lang="pt-BR" b="1" dirty="0">
                <a:solidFill>
                  <a:srgbClr val="0000FF"/>
                </a:solidFill>
                <a:latin typeface="+mn-lt"/>
              </a:rPr>
              <a:t>produção</a:t>
            </a:r>
            <a:r>
              <a:rPr lang="pt-BR" dirty="0">
                <a:solidFill>
                  <a:srgbClr val="000000"/>
                </a:solidFill>
                <a:latin typeface="NimbusSanL-Regu"/>
              </a:rPr>
              <a:t>, </a:t>
            </a:r>
            <a:r>
              <a:rPr lang="pt-BR" b="1" dirty="0">
                <a:solidFill>
                  <a:srgbClr val="0000FF"/>
                </a:solidFill>
                <a:latin typeface="+mn-lt"/>
              </a:rPr>
              <a:t>mas</a:t>
            </a:r>
            <a:r>
              <a:rPr lang="pt-BR" dirty="0">
                <a:solidFill>
                  <a:srgbClr val="000000"/>
                </a:solidFill>
                <a:latin typeface="NimbusSanL-Regu"/>
              </a:rPr>
              <a:t> </a:t>
            </a:r>
            <a:r>
              <a:rPr lang="pt-BR" b="1" dirty="0">
                <a:solidFill>
                  <a:srgbClr val="0000FF"/>
                </a:solidFill>
                <a:latin typeface="+mn-lt"/>
              </a:rPr>
              <a:t>também</a:t>
            </a:r>
            <a:r>
              <a:rPr lang="pt-BR" dirty="0">
                <a:solidFill>
                  <a:srgbClr val="000000"/>
                </a:solidFill>
                <a:latin typeface="NimbusSanL-Regu"/>
              </a:rPr>
              <a:t> os </a:t>
            </a:r>
            <a:r>
              <a:rPr lang="pt-BR" b="1" dirty="0">
                <a:solidFill>
                  <a:srgbClr val="0000FF"/>
                </a:solidFill>
                <a:latin typeface="+mn-lt"/>
              </a:rPr>
              <a:t>custos</a:t>
            </a:r>
            <a:r>
              <a:rPr lang="pt-BR" dirty="0">
                <a:solidFill>
                  <a:srgbClr val="000000"/>
                </a:solidFill>
                <a:latin typeface="NimbusSanL-Regu"/>
              </a:rPr>
              <a:t> de </a:t>
            </a:r>
            <a:r>
              <a:rPr lang="pt-BR" b="1" dirty="0">
                <a:solidFill>
                  <a:srgbClr val="0000FF"/>
                </a:solidFill>
                <a:latin typeface="+mn-lt"/>
              </a:rPr>
              <a:t>transação</a:t>
            </a:r>
            <a:r>
              <a:rPr lang="pt-BR" dirty="0">
                <a:solidFill>
                  <a:srgbClr val="000000"/>
                </a:solidFill>
                <a:latin typeface="NimbusSanL-Regu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0000"/>
                </a:solidFill>
                <a:latin typeface="NimbusSanL-Regu"/>
              </a:rPr>
              <a:t>O custo de transação é o </a:t>
            </a:r>
            <a:r>
              <a:rPr lang="pt-BR" b="1" dirty="0">
                <a:solidFill>
                  <a:srgbClr val="0000FF"/>
                </a:solidFill>
                <a:latin typeface="+mn-lt"/>
              </a:rPr>
              <a:t>dispêndio</a:t>
            </a:r>
            <a:r>
              <a:rPr lang="pt-BR" dirty="0">
                <a:solidFill>
                  <a:srgbClr val="000000"/>
                </a:solidFill>
                <a:latin typeface="NimbusSanL-Regu"/>
              </a:rPr>
              <a:t> </a:t>
            </a:r>
            <a:r>
              <a:rPr lang="pt-BR" b="1" dirty="0">
                <a:solidFill>
                  <a:srgbClr val="0000FF"/>
                </a:solidFill>
                <a:latin typeface="+mn-lt"/>
              </a:rPr>
              <a:t>de</a:t>
            </a:r>
            <a:r>
              <a:rPr lang="pt-BR" dirty="0">
                <a:solidFill>
                  <a:srgbClr val="000000"/>
                </a:solidFill>
                <a:latin typeface="NimbusSanL-Regu"/>
              </a:rPr>
              <a:t> </a:t>
            </a:r>
            <a:r>
              <a:rPr lang="pt-BR" b="1" dirty="0">
                <a:solidFill>
                  <a:srgbClr val="0000FF"/>
                </a:solidFill>
                <a:latin typeface="+mn-lt"/>
              </a:rPr>
              <a:t>recursos</a:t>
            </a:r>
            <a:r>
              <a:rPr lang="pt-BR" dirty="0">
                <a:solidFill>
                  <a:srgbClr val="000000"/>
                </a:solidFill>
                <a:latin typeface="NimbusSanL-Regu"/>
              </a:rPr>
              <a:t> </a:t>
            </a:r>
            <a:r>
              <a:rPr lang="pt-BR" b="1" dirty="0">
                <a:solidFill>
                  <a:srgbClr val="0000FF"/>
                </a:solidFill>
                <a:latin typeface="+mn-lt"/>
              </a:rPr>
              <a:t>econômicos</a:t>
            </a:r>
            <a:r>
              <a:rPr lang="pt-BR" dirty="0">
                <a:solidFill>
                  <a:srgbClr val="000000"/>
                </a:solidFill>
                <a:latin typeface="NimbusSanL-Regu"/>
              </a:rPr>
              <a:t> para </a:t>
            </a:r>
            <a:r>
              <a:rPr lang="pt-BR" b="1" dirty="0">
                <a:solidFill>
                  <a:srgbClr val="0000FF"/>
                </a:solidFill>
                <a:latin typeface="+mn-lt"/>
              </a:rPr>
              <a:t>planejar</a:t>
            </a:r>
            <a:r>
              <a:rPr lang="pt-BR" dirty="0">
                <a:solidFill>
                  <a:srgbClr val="000000"/>
                </a:solidFill>
                <a:latin typeface="NimbusSanL-Regu"/>
              </a:rPr>
              <a:t>, </a:t>
            </a:r>
            <a:r>
              <a:rPr lang="pt-BR" b="1" dirty="0">
                <a:solidFill>
                  <a:srgbClr val="0000FF"/>
                </a:solidFill>
                <a:latin typeface="+mn-lt"/>
              </a:rPr>
              <a:t>adaptar</a:t>
            </a:r>
            <a:r>
              <a:rPr lang="pt-BR" dirty="0">
                <a:solidFill>
                  <a:srgbClr val="000000"/>
                </a:solidFill>
                <a:latin typeface="NimbusSanL-Regu"/>
              </a:rPr>
              <a:t> e </a:t>
            </a:r>
            <a:r>
              <a:rPr lang="pt-BR" b="1" dirty="0">
                <a:solidFill>
                  <a:srgbClr val="0000FF"/>
                </a:solidFill>
                <a:latin typeface="+mn-lt"/>
              </a:rPr>
              <a:t>monitorar</a:t>
            </a:r>
            <a:r>
              <a:rPr lang="pt-BR" dirty="0">
                <a:solidFill>
                  <a:srgbClr val="000000"/>
                </a:solidFill>
                <a:latin typeface="NimbusSanL-Regu"/>
              </a:rPr>
              <a:t> as </a:t>
            </a:r>
            <a:r>
              <a:rPr lang="pt-BR" b="1" dirty="0">
                <a:solidFill>
                  <a:srgbClr val="0000FF"/>
                </a:solidFill>
                <a:latin typeface="+mn-lt"/>
              </a:rPr>
              <a:t>interações</a:t>
            </a:r>
            <a:r>
              <a:rPr lang="pt-BR" dirty="0">
                <a:solidFill>
                  <a:srgbClr val="000000"/>
                </a:solidFill>
                <a:latin typeface="NimbusSanL-Regu"/>
              </a:rPr>
              <a:t> entre os </a:t>
            </a:r>
            <a:r>
              <a:rPr lang="pt-BR" b="1" dirty="0">
                <a:solidFill>
                  <a:srgbClr val="0000FF"/>
                </a:solidFill>
                <a:latin typeface="+mn-lt"/>
              </a:rPr>
              <a:t>agentes</a:t>
            </a:r>
            <a:r>
              <a:rPr lang="pt-BR" dirty="0">
                <a:solidFill>
                  <a:srgbClr val="000000"/>
                </a:solidFill>
                <a:latin typeface="NimbusSanL-Regu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0000"/>
                </a:solidFill>
                <a:latin typeface="NimbusSanL-Regu"/>
              </a:rPr>
              <a:t>A teoria aponta para o fato de que a </a:t>
            </a:r>
            <a:r>
              <a:rPr lang="pt-BR" b="1" dirty="0">
                <a:solidFill>
                  <a:srgbClr val="0000FF"/>
                </a:solidFill>
                <a:latin typeface="+mn-lt"/>
              </a:rPr>
              <a:t>expansão</a:t>
            </a:r>
            <a:r>
              <a:rPr lang="pt-BR" dirty="0">
                <a:solidFill>
                  <a:srgbClr val="000000"/>
                </a:solidFill>
                <a:latin typeface="NimbusSanL-Regu"/>
              </a:rPr>
              <a:t> das </a:t>
            </a:r>
            <a:r>
              <a:rPr lang="pt-BR" b="1" dirty="0">
                <a:solidFill>
                  <a:srgbClr val="0000FF"/>
                </a:solidFill>
                <a:latin typeface="+mn-lt"/>
              </a:rPr>
              <a:t>instituições</a:t>
            </a:r>
            <a:r>
              <a:rPr lang="pt-BR" dirty="0">
                <a:solidFill>
                  <a:srgbClr val="000000"/>
                </a:solidFill>
                <a:latin typeface="NimbusSanL-Regu"/>
              </a:rPr>
              <a:t> tende a </a:t>
            </a:r>
            <a:r>
              <a:rPr lang="pt-BR" b="1" dirty="0">
                <a:solidFill>
                  <a:srgbClr val="0000FF"/>
                </a:solidFill>
                <a:latin typeface="+mn-lt"/>
              </a:rPr>
              <a:t>aumentar</a:t>
            </a:r>
            <a:r>
              <a:rPr lang="pt-BR" dirty="0">
                <a:solidFill>
                  <a:srgbClr val="000000"/>
                </a:solidFill>
                <a:latin typeface="NimbusSanL-Regu"/>
              </a:rPr>
              <a:t> os </a:t>
            </a:r>
            <a:r>
              <a:rPr lang="pt-BR" b="1" dirty="0">
                <a:solidFill>
                  <a:srgbClr val="0000FF"/>
                </a:solidFill>
                <a:latin typeface="+mn-lt"/>
              </a:rPr>
              <a:t>custos</a:t>
            </a:r>
            <a:r>
              <a:rPr lang="pt-BR" dirty="0">
                <a:solidFill>
                  <a:srgbClr val="000000"/>
                </a:solidFill>
                <a:latin typeface="NimbusSanL-Regu"/>
              </a:rPr>
              <a:t> </a:t>
            </a:r>
            <a:r>
              <a:rPr lang="pt-BR" b="1" dirty="0">
                <a:solidFill>
                  <a:srgbClr val="0000FF"/>
                </a:solidFill>
                <a:latin typeface="+mn-lt"/>
              </a:rPr>
              <a:t>burocráticos</a:t>
            </a:r>
            <a:r>
              <a:rPr lang="pt-BR" dirty="0">
                <a:solidFill>
                  <a:srgbClr val="000000"/>
                </a:solidFill>
                <a:latin typeface="NimbusSanL-Regu"/>
              </a:rPr>
              <a:t> (de </a:t>
            </a:r>
            <a:r>
              <a:rPr lang="pt-BR" b="1" dirty="0">
                <a:solidFill>
                  <a:srgbClr val="0000FF"/>
                </a:solidFill>
                <a:latin typeface="+mn-lt"/>
              </a:rPr>
              <a:t>coordenação</a:t>
            </a:r>
            <a:r>
              <a:rPr lang="pt-BR" dirty="0">
                <a:solidFill>
                  <a:srgbClr val="000000"/>
                </a:solidFill>
                <a:latin typeface="NimbusSanL-Regu"/>
              </a:rPr>
              <a:t> </a:t>
            </a:r>
            <a:r>
              <a:rPr lang="pt-BR" b="1" dirty="0">
                <a:solidFill>
                  <a:srgbClr val="0000FF"/>
                </a:solidFill>
                <a:latin typeface="+mn-lt"/>
              </a:rPr>
              <a:t>administrativa</a:t>
            </a:r>
            <a:r>
              <a:rPr lang="pt-BR" dirty="0">
                <a:solidFill>
                  <a:srgbClr val="000000"/>
                </a:solidFill>
                <a:latin typeface="NimbusSanL-Regu"/>
              </a:rPr>
              <a:t>), chegando a um ponto em que estes </a:t>
            </a:r>
            <a:r>
              <a:rPr lang="pt-BR" b="1" dirty="0">
                <a:solidFill>
                  <a:srgbClr val="0000FF"/>
                </a:solidFill>
                <a:latin typeface="+mn-lt"/>
              </a:rPr>
              <a:t>custos</a:t>
            </a:r>
            <a:r>
              <a:rPr lang="pt-BR" dirty="0">
                <a:solidFill>
                  <a:srgbClr val="000000"/>
                </a:solidFill>
                <a:latin typeface="NimbusSanL-Regu"/>
              </a:rPr>
              <a:t> </a:t>
            </a:r>
            <a:r>
              <a:rPr lang="pt-BR" b="1" dirty="0">
                <a:solidFill>
                  <a:srgbClr val="0000FF"/>
                </a:solidFill>
                <a:latin typeface="+mn-lt"/>
              </a:rPr>
              <a:t>não</a:t>
            </a:r>
            <a:r>
              <a:rPr lang="pt-BR" dirty="0">
                <a:solidFill>
                  <a:srgbClr val="000000"/>
                </a:solidFill>
                <a:latin typeface="NimbusSanL-Regu"/>
              </a:rPr>
              <a:t> </a:t>
            </a:r>
            <a:r>
              <a:rPr lang="pt-BR" b="1" dirty="0">
                <a:solidFill>
                  <a:srgbClr val="0000FF"/>
                </a:solidFill>
                <a:latin typeface="+mn-lt"/>
              </a:rPr>
              <a:t>compensam</a:t>
            </a:r>
            <a:r>
              <a:rPr lang="pt-BR" dirty="0">
                <a:solidFill>
                  <a:srgbClr val="000000"/>
                </a:solidFill>
                <a:latin typeface="NimbusSanL-Regu"/>
              </a:rPr>
              <a:t> </a:t>
            </a:r>
            <a:r>
              <a:rPr lang="pt-BR" b="1" dirty="0">
                <a:solidFill>
                  <a:srgbClr val="0000FF"/>
                </a:solidFill>
                <a:latin typeface="+mn-lt"/>
              </a:rPr>
              <a:t>a</a:t>
            </a:r>
            <a:r>
              <a:rPr lang="pt-BR" dirty="0">
                <a:solidFill>
                  <a:srgbClr val="000000"/>
                </a:solidFill>
                <a:latin typeface="NimbusSanL-Regu"/>
              </a:rPr>
              <a:t> </a:t>
            </a:r>
            <a:r>
              <a:rPr lang="pt-BR" b="1" dirty="0">
                <a:solidFill>
                  <a:srgbClr val="0000FF"/>
                </a:solidFill>
                <a:latin typeface="+mn-lt"/>
              </a:rPr>
              <a:t>realização</a:t>
            </a:r>
            <a:r>
              <a:rPr lang="pt-BR" dirty="0">
                <a:solidFill>
                  <a:srgbClr val="000000"/>
                </a:solidFill>
                <a:latin typeface="NimbusSanL-Regu"/>
              </a:rPr>
              <a:t>.</a:t>
            </a:r>
          </a:p>
          <a:p>
            <a:pPr algn="just"/>
            <a:endParaRPr lang="pt-BR" dirty="0">
              <a:solidFill>
                <a:srgbClr val="0000FF"/>
              </a:solidFill>
              <a:latin typeface="NimbusSanL-Regu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536504" y="571525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400" dirty="0"/>
              <a:t>WILLIAMSON, O.E. Transaction Cost Economics and Organization Theory. In: SMELSER, N.J.; SWEDBERG, R. (editors). </a:t>
            </a:r>
            <a:r>
              <a:rPr lang="en-US" sz="1400" b="1" dirty="0"/>
              <a:t>The Handbook of Economic Sociology</a:t>
            </a:r>
            <a:r>
              <a:rPr lang="en-US" sz="1400" dirty="0"/>
              <a:t>. </a:t>
            </a:r>
            <a:r>
              <a:rPr lang="en-US" sz="1400" b="1" dirty="0"/>
              <a:t>Princeton, Princeton University Press: 1994.</a:t>
            </a:r>
            <a:endParaRPr lang="pt-BR" sz="1400" b="1" dirty="0">
              <a:latin typeface="NimbusSanL-Regu"/>
            </a:endParaRPr>
          </a:p>
        </p:txBody>
      </p:sp>
      <p:pic>
        <p:nvPicPr>
          <p:cNvPr id="2050" name="Picture 2" descr="http://fariasgestaoagrocont.com.br/images/home-servico-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4" y="4994101"/>
            <a:ext cx="3295650" cy="1819275"/>
          </a:xfrm>
          <a:prstGeom prst="rect">
            <a:avLst/>
          </a:prstGeom>
          <a:noFill/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705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m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agem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989013"/>
            <a:ext cx="123983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AutoShape 2"/>
          <p:cNvSpPr>
            <a:spLocks noChangeArrowheads="1"/>
          </p:cNvSpPr>
          <p:nvPr/>
        </p:nvSpPr>
        <p:spPr bwMode="auto">
          <a:xfrm>
            <a:off x="484982" y="1418976"/>
            <a:ext cx="1746250" cy="968829"/>
          </a:xfrm>
          <a:prstGeom prst="flowChartDocument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</a:t>
            </a:r>
          </a:p>
          <a:p>
            <a:pPr algn="ctr"/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1-Necessidade</a:t>
            </a:r>
          </a:p>
        </p:txBody>
      </p:sp>
      <p:sp>
        <p:nvSpPr>
          <p:cNvPr id="119811" name="AutoShape 3"/>
          <p:cNvSpPr>
            <a:spLocks noChangeArrowheads="1"/>
          </p:cNvSpPr>
          <p:nvPr/>
        </p:nvSpPr>
        <p:spPr bwMode="auto">
          <a:xfrm>
            <a:off x="4229950" y="1418975"/>
            <a:ext cx="1371600" cy="968829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2-Pesquisa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de Preços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19813" name="AutoShape 5"/>
          <p:cNvSpPr>
            <a:spLocks noChangeArrowheads="1"/>
          </p:cNvSpPr>
          <p:nvPr/>
        </p:nvSpPr>
        <p:spPr bwMode="auto">
          <a:xfrm>
            <a:off x="7231392" y="1340767"/>
            <a:ext cx="1446021" cy="1105391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3-Confecção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do PAM/S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119814" name="AutoShape 6"/>
          <p:cNvCxnSpPr>
            <a:cxnSpLocks noChangeShapeType="1"/>
            <a:stCxn id="119810" idx="3"/>
            <a:endCxn id="119811" idx="1"/>
          </p:cNvCxnSpPr>
          <p:nvPr/>
        </p:nvCxnSpPr>
        <p:spPr bwMode="auto">
          <a:xfrm flipV="1">
            <a:off x="2231232" y="1903390"/>
            <a:ext cx="1998718" cy="1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16" name="AutoShape 8"/>
          <p:cNvCxnSpPr>
            <a:cxnSpLocks noChangeShapeType="1"/>
            <a:stCxn id="119813" idx="2"/>
            <a:endCxn id="25" idx="0"/>
          </p:cNvCxnSpPr>
          <p:nvPr/>
        </p:nvCxnSpPr>
        <p:spPr bwMode="auto">
          <a:xfrm>
            <a:off x="7954403" y="2446158"/>
            <a:ext cx="0" cy="334074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17" name="AutoShape 9"/>
          <p:cNvCxnSpPr>
            <a:cxnSpLocks noChangeShapeType="1"/>
            <a:stCxn id="119811" idx="3"/>
            <a:endCxn id="119813" idx="1"/>
          </p:cNvCxnSpPr>
          <p:nvPr/>
        </p:nvCxnSpPr>
        <p:spPr bwMode="auto">
          <a:xfrm flipV="1">
            <a:off x="5601550" y="1893463"/>
            <a:ext cx="1629842" cy="992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9818" name="AutoShape 10"/>
          <p:cNvSpPr>
            <a:spLocks noChangeArrowheads="1"/>
          </p:cNvSpPr>
          <p:nvPr/>
        </p:nvSpPr>
        <p:spPr bwMode="auto">
          <a:xfrm>
            <a:off x="4068875" y="4081002"/>
            <a:ext cx="1600200" cy="860166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6-Elaboração do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edital e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da minuta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de contrato</a:t>
            </a:r>
          </a:p>
        </p:txBody>
      </p:sp>
      <p:sp>
        <p:nvSpPr>
          <p:cNvPr id="119819" name="AutoShape 11"/>
          <p:cNvSpPr>
            <a:spLocks noChangeArrowheads="1"/>
          </p:cNvSpPr>
          <p:nvPr/>
        </p:nvSpPr>
        <p:spPr bwMode="auto">
          <a:xfrm>
            <a:off x="484355" y="4060438"/>
            <a:ext cx="2044700" cy="880729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7 – Análise  Jurídica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Pela CJU</a:t>
            </a:r>
          </a:p>
        </p:txBody>
      </p:sp>
      <p:sp>
        <p:nvSpPr>
          <p:cNvPr id="119820" name="AutoShape 12"/>
          <p:cNvSpPr>
            <a:spLocks noChangeArrowheads="1"/>
          </p:cNvSpPr>
          <p:nvPr/>
        </p:nvSpPr>
        <p:spPr bwMode="auto">
          <a:xfrm>
            <a:off x="663346" y="5746796"/>
            <a:ext cx="16891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8- Licitação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119822" name="AutoShape 14"/>
          <p:cNvCxnSpPr>
            <a:cxnSpLocks noChangeShapeType="1"/>
            <a:stCxn id="119825" idx="1"/>
            <a:endCxn id="119818" idx="3"/>
          </p:cNvCxnSpPr>
          <p:nvPr/>
        </p:nvCxnSpPr>
        <p:spPr bwMode="auto">
          <a:xfrm flipH="1">
            <a:off x="5669075" y="4489464"/>
            <a:ext cx="1415452" cy="21621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23" name="AutoShape 15"/>
          <p:cNvCxnSpPr>
            <a:cxnSpLocks noChangeShapeType="1"/>
            <a:stCxn id="119819" idx="3"/>
            <a:endCxn id="119818" idx="1"/>
          </p:cNvCxnSpPr>
          <p:nvPr/>
        </p:nvCxnSpPr>
        <p:spPr bwMode="auto">
          <a:xfrm>
            <a:off x="2529055" y="4500803"/>
            <a:ext cx="1539820" cy="10282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24" name="AutoShape 16"/>
          <p:cNvCxnSpPr>
            <a:cxnSpLocks noChangeShapeType="1"/>
            <a:stCxn id="119819" idx="2"/>
            <a:endCxn id="119820" idx="0"/>
          </p:cNvCxnSpPr>
          <p:nvPr/>
        </p:nvCxnSpPr>
        <p:spPr bwMode="auto">
          <a:xfrm>
            <a:off x="1506705" y="4941167"/>
            <a:ext cx="1191" cy="805629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9825" name="AutoShape 17"/>
          <p:cNvSpPr>
            <a:spLocks noChangeArrowheads="1"/>
          </p:cNvSpPr>
          <p:nvPr/>
        </p:nvSpPr>
        <p:spPr bwMode="auto">
          <a:xfrm>
            <a:off x="7084527" y="4037760"/>
            <a:ext cx="1752600" cy="903408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5 – Lançamento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do Objeto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no SIDEC/SIASG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49" name="Rectangle 12"/>
          <p:cNvSpPr>
            <a:spLocks noGrp="1" noChangeArrowheads="1"/>
          </p:cNvSpPr>
          <p:nvPr>
            <p:ph type="title"/>
          </p:nvPr>
        </p:nvSpPr>
        <p:spPr>
          <a:xfrm>
            <a:off x="2231232" y="34584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CAMINHO CRÍTICO DA CONTRATAÇÃO</a:t>
            </a:r>
          </a:p>
        </p:txBody>
      </p:sp>
      <p:pic>
        <p:nvPicPr>
          <p:cNvPr id="5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8" y="1004888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http://www.editoraforum.com.br/ef/wp-content/uploads/2015/01/licitacao-termo-referencia-projeto-basi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269" y="2421730"/>
            <a:ext cx="3010962" cy="1582374"/>
          </a:xfrm>
          <a:prstGeom prst="rect">
            <a:avLst/>
          </a:prstGeom>
          <a:noFill/>
          <a:effectLst>
            <a:softEdge rad="419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17"/>
          <p:cNvSpPr>
            <a:spLocks noChangeArrowheads="1"/>
          </p:cNvSpPr>
          <p:nvPr/>
        </p:nvSpPr>
        <p:spPr bwMode="auto">
          <a:xfrm>
            <a:off x="7078103" y="2780232"/>
            <a:ext cx="1752600" cy="895463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4- Abertura do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PAG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26" name="AutoShape 8"/>
          <p:cNvCxnSpPr>
            <a:cxnSpLocks noChangeShapeType="1"/>
            <a:stCxn id="25" idx="2"/>
            <a:endCxn id="119825" idx="0"/>
          </p:cNvCxnSpPr>
          <p:nvPr/>
        </p:nvCxnSpPr>
        <p:spPr bwMode="auto">
          <a:xfrm>
            <a:off x="7954403" y="3675695"/>
            <a:ext cx="6424" cy="36206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4039450" y="5746796"/>
            <a:ext cx="17526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9- Empenho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31" name="AutoShape 17"/>
          <p:cNvSpPr>
            <a:spLocks noChangeArrowheads="1"/>
          </p:cNvSpPr>
          <p:nvPr/>
        </p:nvSpPr>
        <p:spPr bwMode="auto">
          <a:xfrm>
            <a:off x="7078103" y="5746796"/>
            <a:ext cx="17526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10- Contrato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46" name="AutoShape 15"/>
          <p:cNvCxnSpPr>
            <a:cxnSpLocks noChangeShapeType="1"/>
            <a:stCxn id="31" idx="1"/>
            <a:endCxn id="30" idx="3"/>
          </p:cNvCxnSpPr>
          <p:nvPr/>
        </p:nvCxnSpPr>
        <p:spPr bwMode="auto">
          <a:xfrm flipH="1">
            <a:off x="5792050" y="6013496"/>
            <a:ext cx="1286053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" name="AutoShape 15"/>
          <p:cNvCxnSpPr>
            <a:cxnSpLocks noChangeShapeType="1"/>
            <a:stCxn id="30" idx="1"/>
            <a:endCxn id="119820" idx="3"/>
          </p:cNvCxnSpPr>
          <p:nvPr/>
        </p:nvCxnSpPr>
        <p:spPr bwMode="auto">
          <a:xfrm flipH="1">
            <a:off x="2352446" y="6013496"/>
            <a:ext cx="1687004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98067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m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agem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989013"/>
            <a:ext cx="123983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AutoShape 2"/>
          <p:cNvSpPr>
            <a:spLocks noChangeArrowheads="1"/>
          </p:cNvSpPr>
          <p:nvPr/>
        </p:nvSpPr>
        <p:spPr bwMode="auto">
          <a:xfrm>
            <a:off x="292628" y="3356992"/>
            <a:ext cx="2736304" cy="2448272"/>
          </a:xfrm>
          <a:prstGeom prst="flowChartDocument">
            <a:avLst/>
          </a:prstGeom>
          <a:solidFill>
            <a:srgbClr val="99FF66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800" dirty="0">
                <a:solidFill>
                  <a:srgbClr val="000000"/>
                </a:solidFill>
                <a:latin typeface="Verdana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2400" b="1" dirty="0">
                <a:solidFill>
                  <a:srgbClr val="000000"/>
                </a:solidFill>
                <a:latin typeface="Verdana" charset="0"/>
              </a:rPr>
              <a:t>1 -Necessidade</a:t>
            </a:r>
          </a:p>
        </p:txBody>
      </p:sp>
      <p:sp>
        <p:nvSpPr>
          <p:cNvPr id="49" name="Rectangle 12"/>
          <p:cNvSpPr>
            <a:spLocks noGrp="1" noChangeArrowheads="1"/>
          </p:cNvSpPr>
          <p:nvPr>
            <p:ph type="title"/>
          </p:nvPr>
        </p:nvSpPr>
        <p:spPr>
          <a:xfrm>
            <a:off x="2231232" y="34584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CAMINHO CRÍTICO DA CONTRATAÇÃO</a:t>
            </a:r>
          </a:p>
        </p:txBody>
      </p:sp>
      <p:pic>
        <p:nvPicPr>
          <p:cNvPr id="5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8" y="1004888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tângulo 23"/>
          <p:cNvSpPr/>
          <p:nvPr/>
        </p:nvSpPr>
        <p:spPr>
          <a:xfrm>
            <a:off x="4946678" y="3446998"/>
            <a:ext cx="3562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mbusSanL-Regu"/>
              </a:rPr>
              <a:t>CALENDÁRIO DE LICITAÇÕES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mbusSanL-Regu"/>
            </a:endParaRPr>
          </a:p>
          <a:p>
            <a:r>
              <a:rPr lang="pt-B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mbusSanL-Regu"/>
              </a:rPr>
              <a:t>ESTOQUE (PLANEJAMENTO DA DEMANDA – ITENS COMUNS PADRONIZADOS)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mbusSanL-Regu"/>
            </a:endParaRPr>
          </a:p>
          <a:p>
            <a:r>
              <a:rPr lang="pt-B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mbusSanL-Regu"/>
              </a:rPr>
              <a:t>RELATÓRIOS GERENCIAIS DE CONSUMO</a:t>
            </a:r>
            <a:endParaRPr lang="pt-BR" dirty="0">
              <a:solidFill>
                <a:srgbClr val="0000FF"/>
              </a:solidFill>
              <a:latin typeface="NimbusSanL-Regu"/>
            </a:endParaRPr>
          </a:p>
        </p:txBody>
      </p:sp>
      <p:pic>
        <p:nvPicPr>
          <p:cNvPr id="2050" name="Picture 2" descr="https://media.licdn.com/mpr/mpr/AAEAAQAAAAAAAARyAAAAJDZmZjJiNDUxLTQwN2ItNDg2MS05MGY4LTM3MGUyNDMxMDA3Z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05264"/>
            <a:ext cx="2088232" cy="10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ta: para a Esquerda 3"/>
          <p:cNvSpPr/>
          <p:nvPr/>
        </p:nvSpPr>
        <p:spPr bwMode="auto">
          <a:xfrm>
            <a:off x="3074376" y="3596671"/>
            <a:ext cx="1801664" cy="264377"/>
          </a:xfrm>
          <a:prstGeom prst="leftArrow">
            <a:avLst/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9" name="Seta: para a Esquerda 28"/>
          <p:cNvSpPr/>
          <p:nvPr/>
        </p:nvSpPr>
        <p:spPr bwMode="auto">
          <a:xfrm>
            <a:off x="3090961" y="4244743"/>
            <a:ext cx="1801664" cy="264377"/>
          </a:xfrm>
          <a:prstGeom prst="lef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1" name="Seta: para a Esquerda 30"/>
          <p:cNvSpPr/>
          <p:nvPr/>
        </p:nvSpPr>
        <p:spPr bwMode="auto">
          <a:xfrm>
            <a:off x="3070326" y="5180847"/>
            <a:ext cx="1801664" cy="264377"/>
          </a:xfrm>
          <a:prstGeom prst="lef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250559" y="1268760"/>
            <a:ext cx="3158200" cy="1375925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800" b="1" dirty="0">
                <a:solidFill>
                  <a:srgbClr val="000000"/>
                </a:solidFill>
                <a:latin typeface="Verdana" charset="0"/>
              </a:rPr>
              <a:t>4-Abertura do Processo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800" b="1" dirty="0">
                <a:solidFill>
                  <a:srgbClr val="000000"/>
                </a:solidFill>
                <a:latin typeface="Verdana" charset="0"/>
              </a:rPr>
              <a:t>Administrativo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800" b="1" dirty="0">
                <a:solidFill>
                  <a:srgbClr val="000000"/>
                </a:solidFill>
                <a:latin typeface="Verdana" charset="0"/>
              </a:rPr>
              <a:t>de Gestão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pic>
        <p:nvPicPr>
          <p:cNvPr id="34" name="Picture 8" descr="http://www.sti.intraer/images/siloms/icon_contra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81" y="1242426"/>
            <a:ext cx="2790177" cy="1682518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 para baixo 1"/>
          <p:cNvSpPr/>
          <p:nvPr/>
        </p:nvSpPr>
        <p:spPr bwMode="auto">
          <a:xfrm>
            <a:off x="1583669" y="2716693"/>
            <a:ext cx="291710" cy="640299"/>
          </a:xfrm>
          <a:prstGeom prst="downArrow">
            <a:avLst/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6528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animBg="1"/>
      <p:bldP spid="24" grpId="0"/>
      <p:bldP spid="4" grpId="0" animBg="1"/>
      <p:bldP spid="29" grpId="0" animBg="1"/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m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12"/>
          <p:cNvSpPr>
            <a:spLocks noGrp="1" noChangeArrowheads="1"/>
          </p:cNvSpPr>
          <p:nvPr>
            <p:ph type="title"/>
          </p:nvPr>
        </p:nvSpPr>
        <p:spPr>
          <a:xfrm>
            <a:off x="2231232" y="34584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CAMINHO CRÍTICO DA CONTRATAÇÃO</a:t>
            </a:r>
          </a:p>
        </p:txBody>
      </p:sp>
      <p:pic>
        <p:nvPicPr>
          <p:cNvPr id="5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088" y="989013"/>
            <a:ext cx="7341113" cy="5694400"/>
          </a:xfrm>
          <a:prstGeom prst="rect">
            <a:avLst/>
          </a:prstGeom>
        </p:spPr>
      </p:pic>
      <p:pic>
        <p:nvPicPr>
          <p:cNvPr id="25" name="Picture 8" descr="http://www.sti.intraer/images/siloms/icon_contra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85184"/>
            <a:ext cx="2082957" cy="125605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2"/>
          <p:cNvSpPr txBox="1">
            <a:spLocks noChangeArrowheads="1"/>
          </p:cNvSpPr>
          <p:nvPr/>
        </p:nvSpPr>
        <p:spPr bwMode="white">
          <a:xfrm>
            <a:off x="2067188" y="3968465"/>
            <a:ext cx="48609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4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CALENDÁRIO DE LICITAÇÕES AUTOMATIZADO</a:t>
            </a:r>
          </a:p>
        </p:txBody>
      </p:sp>
    </p:spTree>
    <p:extLst>
      <p:ext uri="{BB962C8B-B14F-4D97-AF65-F5344CB8AC3E}">
        <p14:creationId xmlns:p14="http://schemas.microsoft.com/office/powerpoint/2010/main" val="41717421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2"/>
          <p:cNvSpPr>
            <a:spLocks noGrp="1" noChangeArrowheads="1"/>
          </p:cNvSpPr>
          <p:nvPr>
            <p:ph type="title"/>
          </p:nvPr>
        </p:nvSpPr>
        <p:spPr>
          <a:xfrm>
            <a:off x="2411760" y="227013"/>
            <a:ext cx="6624736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1800" b="1" dirty="0"/>
              <a:t>IMPACTO DA TECNOLOGIA NO MUNDO MODERNO</a:t>
            </a:r>
          </a:p>
        </p:txBody>
      </p:sp>
      <p:pic>
        <p:nvPicPr>
          <p:cNvPr id="9220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Excelacom InternetMinute20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393" y="1196975"/>
            <a:ext cx="6480719" cy="5229011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79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m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agem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989013"/>
            <a:ext cx="123983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AutoShape 2"/>
          <p:cNvSpPr>
            <a:spLocks noChangeArrowheads="1"/>
          </p:cNvSpPr>
          <p:nvPr/>
        </p:nvSpPr>
        <p:spPr bwMode="auto">
          <a:xfrm>
            <a:off x="484982" y="1418976"/>
            <a:ext cx="1746250" cy="968829"/>
          </a:xfrm>
          <a:prstGeom prst="flowChartDocument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</a:t>
            </a:r>
          </a:p>
          <a:p>
            <a:pPr algn="ctr"/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1-Necessidade</a:t>
            </a:r>
          </a:p>
        </p:txBody>
      </p:sp>
      <p:sp>
        <p:nvSpPr>
          <p:cNvPr id="119811" name="AutoShape 3"/>
          <p:cNvSpPr>
            <a:spLocks noChangeArrowheads="1"/>
          </p:cNvSpPr>
          <p:nvPr/>
        </p:nvSpPr>
        <p:spPr bwMode="auto">
          <a:xfrm>
            <a:off x="4229950" y="1418975"/>
            <a:ext cx="1371600" cy="968829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2-Pesquisa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de Preços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19813" name="AutoShape 5"/>
          <p:cNvSpPr>
            <a:spLocks noChangeArrowheads="1"/>
          </p:cNvSpPr>
          <p:nvPr/>
        </p:nvSpPr>
        <p:spPr bwMode="auto">
          <a:xfrm>
            <a:off x="7231392" y="1340767"/>
            <a:ext cx="1446021" cy="1105391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3-Confecção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do PAM/S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119814" name="AutoShape 6"/>
          <p:cNvCxnSpPr>
            <a:cxnSpLocks noChangeShapeType="1"/>
            <a:stCxn id="119810" idx="3"/>
            <a:endCxn id="119811" idx="1"/>
          </p:cNvCxnSpPr>
          <p:nvPr/>
        </p:nvCxnSpPr>
        <p:spPr bwMode="auto">
          <a:xfrm flipV="1">
            <a:off x="2231232" y="1903390"/>
            <a:ext cx="1998718" cy="1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16" name="AutoShape 8"/>
          <p:cNvCxnSpPr>
            <a:cxnSpLocks noChangeShapeType="1"/>
            <a:stCxn id="119813" idx="2"/>
            <a:endCxn id="25" idx="0"/>
          </p:cNvCxnSpPr>
          <p:nvPr/>
        </p:nvCxnSpPr>
        <p:spPr bwMode="auto">
          <a:xfrm>
            <a:off x="7954403" y="2446158"/>
            <a:ext cx="0" cy="334074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17" name="AutoShape 9"/>
          <p:cNvCxnSpPr>
            <a:cxnSpLocks noChangeShapeType="1"/>
            <a:stCxn id="119811" idx="3"/>
            <a:endCxn id="119813" idx="1"/>
          </p:cNvCxnSpPr>
          <p:nvPr/>
        </p:nvCxnSpPr>
        <p:spPr bwMode="auto">
          <a:xfrm flipV="1">
            <a:off x="5601550" y="1893463"/>
            <a:ext cx="1629842" cy="992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9818" name="AutoShape 10"/>
          <p:cNvSpPr>
            <a:spLocks noChangeArrowheads="1"/>
          </p:cNvSpPr>
          <p:nvPr/>
        </p:nvSpPr>
        <p:spPr bwMode="auto">
          <a:xfrm>
            <a:off x="4068875" y="4081002"/>
            <a:ext cx="1600200" cy="860166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6-Elaboração do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edital e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da minuta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de contrato</a:t>
            </a:r>
          </a:p>
        </p:txBody>
      </p:sp>
      <p:sp>
        <p:nvSpPr>
          <p:cNvPr id="119819" name="AutoShape 11"/>
          <p:cNvSpPr>
            <a:spLocks noChangeArrowheads="1"/>
          </p:cNvSpPr>
          <p:nvPr/>
        </p:nvSpPr>
        <p:spPr bwMode="auto">
          <a:xfrm>
            <a:off x="484355" y="4060438"/>
            <a:ext cx="2044700" cy="880729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7 – Análise  Jurídica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Pela CJU</a:t>
            </a:r>
          </a:p>
        </p:txBody>
      </p:sp>
      <p:sp>
        <p:nvSpPr>
          <p:cNvPr id="119820" name="AutoShape 12"/>
          <p:cNvSpPr>
            <a:spLocks noChangeArrowheads="1"/>
          </p:cNvSpPr>
          <p:nvPr/>
        </p:nvSpPr>
        <p:spPr bwMode="auto">
          <a:xfrm>
            <a:off x="663346" y="5746796"/>
            <a:ext cx="16891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8- Licitação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119822" name="AutoShape 14"/>
          <p:cNvCxnSpPr>
            <a:cxnSpLocks noChangeShapeType="1"/>
            <a:stCxn id="119825" idx="1"/>
            <a:endCxn id="119818" idx="3"/>
          </p:cNvCxnSpPr>
          <p:nvPr/>
        </p:nvCxnSpPr>
        <p:spPr bwMode="auto">
          <a:xfrm flipH="1">
            <a:off x="5669075" y="4489464"/>
            <a:ext cx="1415452" cy="21621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23" name="AutoShape 15"/>
          <p:cNvCxnSpPr>
            <a:cxnSpLocks noChangeShapeType="1"/>
            <a:stCxn id="119819" idx="3"/>
            <a:endCxn id="119818" idx="1"/>
          </p:cNvCxnSpPr>
          <p:nvPr/>
        </p:nvCxnSpPr>
        <p:spPr bwMode="auto">
          <a:xfrm>
            <a:off x="2529055" y="4500803"/>
            <a:ext cx="1539820" cy="10282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24" name="AutoShape 16"/>
          <p:cNvCxnSpPr>
            <a:cxnSpLocks noChangeShapeType="1"/>
            <a:stCxn id="119819" idx="2"/>
            <a:endCxn id="119820" idx="0"/>
          </p:cNvCxnSpPr>
          <p:nvPr/>
        </p:nvCxnSpPr>
        <p:spPr bwMode="auto">
          <a:xfrm>
            <a:off x="1506705" y="4941167"/>
            <a:ext cx="1191" cy="805629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9825" name="AutoShape 17"/>
          <p:cNvSpPr>
            <a:spLocks noChangeArrowheads="1"/>
          </p:cNvSpPr>
          <p:nvPr/>
        </p:nvSpPr>
        <p:spPr bwMode="auto">
          <a:xfrm>
            <a:off x="7084527" y="4037760"/>
            <a:ext cx="1752600" cy="903408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5 – Lançamento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do Objeto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no SIDEC/SIASG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49" name="Rectangle 12"/>
          <p:cNvSpPr>
            <a:spLocks noGrp="1" noChangeArrowheads="1"/>
          </p:cNvSpPr>
          <p:nvPr>
            <p:ph type="title"/>
          </p:nvPr>
        </p:nvSpPr>
        <p:spPr>
          <a:xfrm>
            <a:off x="2231232" y="34584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CAMINHO CRÍTICO DA CONTRATAÇÃO</a:t>
            </a:r>
          </a:p>
        </p:txBody>
      </p:sp>
      <p:pic>
        <p:nvPicPr>
          <p:cNvPr id="5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8" y="1004888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http://www.editoraforum.com.br/ef/wp-content/uploads/2015/01/licitacao-termo-referencia-projeto-basi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269" y="2421730"/>
            <a:ext cx="3010962" cy="1582374"/>
          </a:xfrm>
          <a:prstGeom prst="rect">
            <a:avLst/>
          </a:prstGeom>
          <a:noFill/>
          <a:effectLst>
            <a:softEdge rad="419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17"/>
          <p:cNvSpPr>
            <a:spLocks noChangeArrowheads="1"/>
          </p:cNvSpPr>
          <p:nvPr/>
        </p:nvSpPr>
        <p:spPr bwMode="auto">
          <a:xfrm>
            <a:off x="7078103" y="2780232"/>
            <a:ext cx="1752600" cy="895463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4- Abertura do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PAG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26" name="AutoShape 8"/>
          <p:cNvCxnSpPr>
            <a:cxnSpLocks noChangeShapeType="1"/>
            <a:stCxn id="25" idx="2"/>
            <a:endCxn id="119825" idx="0"/>
          </p:cNvCxnSpPr>
          <p:nvPr/>
        </p:nvCxnSpPr>
        <p:spPr bwMode="auto">
          <a:xfrm>
            <a:off x="7954403" y="3675695"/>
            <a:ext cx="6424" cy="36206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4039450" y="5746796"/>
            <a:ext cx="17526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9- Empenho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31" name="AutoShape 17"/>
          <p:cNvSpPr>
            <a:spLocks noChangeArrowheads="1"/>
          </p:cNvSpPr>
          <p:nvPr/>
        </p:nvSpPr>
        <p:spPr bwMode="auto">
          <a:xfrm>
            <a:off x="7078103" y="5746796"/>
            <a:ext cx="17526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10- Contrato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46" name="AutoShape 15"/>
          <p:cNvCxnSpPr>
            <a:cxnSpLocks noChangeShapeType="1"/>
            <a:stCxn id="31" idx="1"/>
            <a:endCxn id="30" idx="3"/>
          </p:cNvCxnSpPr>
          <p:nvPr/>
        </p:nvCxnSpPr>
        <p:spPr bwMode="auto">
          <a:xfrm flipH="1">
            <a:off x="5792050" y="6013496"/>
            <a:ext cx="1286053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" name="AutoShape 15"/>
          <p:cNvCxnSpPr>
            <a:cxnSpLocks noChangeShapeType="1"/>
            <a:stCxn id="30" idx="1"/>
            <a:endCxn id="119820" idx="3"/>
          </p:cNvCxnSpPr>
          <p:nvPr/>
        </p:nvCxnSpPr>
        <p:spPr bwMode="auto">
          <a:xfrm flipH="1">
            <a:off x="2352446" y="6013496"/>
            <a:ext cx="1687004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74981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776" y="974048"/>
            <a:ext cx="8478688" cy="5604376"/>
          </a:xfrm>
          <a:prstGeom prst="rect">
            <a:avLst/>
          </a:prstGeom>
        </p:spPr>
      </p:pic>
      <p:sp>
        <p:nvSpPr>
          <p:cNvPr id="49" name="Rectangle 12"/>
          <p:cNvSpPr>
            <a:spLocks noGrp="1" noChangeArrowheads="1"/>
          </p:cNvSpPr>
          <p:nvPr>
            <p:ph type="title"/>
          </p:nvPr>
        </p:nvSpPr>
        <p:spPr>
          <a:xfrm>
            <a:off x="2231232" y="34584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CAMINHO CRÍTICO DA CONTRATAÇÃO</a:t>
            </a:r>
          </a:p>
        </p:txBody>
      </p:sp>
      <p:pic>
        <p:nvPicPr>
          <p:cNvPr id="5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 descr="http://www.sti.intraer/images/siloms/icon_contra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641" y="4725144"/>
            <a:ext cx="2082957" cy="125605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2"/>
          <p:cNvSpPr txBox="1">
            <a:spLocks noChangeArrowheads="1"/>
          </p:cNvSpPr>
          <p:nvPr/>
        </p:nvSpPr>
        <p:spPr bwMode="white">
          <a:xfrm>
            <a:off x="2078663" y="6042158"/>
            <a:ext cx="48609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4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COMPARATIVO</a:t>
            </a:r>
          </a:p>
          <a:p>
            <a:pPr algn="ctr" eaLnBrk="1" hangingPunct="1">
              <a:defRPr/>
            </a:pPr>
            <a:r>
              <a:rPr lang="pt-BR" altLang="pt-BR" sz="24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SILOMS</a:t>
            </a:r>
          </a:p>
        </p:txBody>
      </p:sp>
    </p:spTree>
    <p:extLst>
      <p:ext uri="{BB962C8B-B14F-4D97-AF65-F5344CB8AC3E}">
        <p14:creationId xmlns:p14="http://schemas.microsoft.com/office/powerpoint/2010/main" val="12391839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m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agem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989013"/>
            <a:ext cx="123983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12"/>
          <p:cNvSpPr>
            <a:spLocks noGrp="1" noChangeArrowheads="1"/>
          </p:cNvSpPr>
          <p:nvPr>
            <p:ph type="title"/>
          </p:nvPr>
        </p:nvSpPr>
        <p:spPr>
          <a:xfrm>
            <a:off x="2231232" y="34584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CAMINHO CRÍTICO DA CONTRATAÇÃO</a:t>
            </a:r>
          </a:p>
        </p:txBody>
      </p:sp>
      <p:pic>
        <p:nvPicPr>
          <p:cNvPr id="5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8" y="1004888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tângulo 23"/>
          <p:cNvSpPr/>
          <p:nvPr/>
        </p:nvSpPr>
        <p:spPr>
          <a:xfrm>
            <a:off x="4946678" y="2208759"/>
            <a:ext cx="3562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mbusSanL-Regu"/>
              </a:rPr>
              <a:t>AUTOMATIZAÇÃO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mbusSanL-Regu"/>
            </a:endParaRPr>
          </a:p>
          <a:p>
            <a:r>
              <a:rPr lang="pt-B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mbusSanL-Regu"/>
              </a:rPr>
              <a:t>SISTEMAS DE B.I.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mbusSanL-Regu"/>
            </a:endParaRPr>
          </a:p>
          <a:p>
            <a:r>
              <a:rPr lang="pt-BR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mbusSanL-Regu"/>
              </a:rPr>
              <a:t>SISPP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mbusSanL-Regu"/>
            </a:endParaRPr>
          </a:p>
          <a:p>
            <a:endParaRPr lang="pt-BR" dirty="0">
              <a:solidFill>
                <a:srgbClr val="0000FF"/>
              </a:solidFill>
              <a:latin typeface="NimbusSanL-Regu"/>
            </a:endParaRPr>
          </a:p>
          <a:p>
            <a:endParaRPr lang="pt-BR" dirty="0">
              <a:solidFill>
                <a:srgbClr val="0000FF"/>
              </a:solidFill>
              <a:latin typeface="NimbusSanL-Regu"/>
            </a:endParaRPr>
          </a:p>
        </p:txBody>
      </p:sp>
      <p:sp>
        <p:nvSpPr>
          <p:cNvPr id="4" name="Seta: para a Esquerda 3"/>
          <p:cNvSpPr/>
          <p:nvPr/>
        </p:nvSpPr>
        <p:spPr bwMode="auto">
          <a:xfrm>
            <a:off x="3074376" y="2247724"/>
            <a:ext cx="1801664" cy="264377"/>
          </a:xfrm>
          <a:prstGeom prst="leftArrow">
            <a:avLst/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9" name="Seta: para a Esquerda 28"/>
          <p:cNvSpPr/>
          <p:nvPr/>
        </p:nvSpPr>
        <p:spPr bwMode="auto">
          <a:xfrm>
            <a:off x="3068520" y="2799183"/>
            <a:ext cx="1801664" cy="264377"/>
          </a:xfrm>
          <a:prstGeom prst="lef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0" name="Seta: para a Esquerda 29"/>
          <p:cNvSpPr/>
          <p:nvPr/>
        </p:nvSpPr>
        <p:spPr bwMode="auto">
          <a:xfrm>
            <a:off x="3077023" y="3307686"/>
            <a:ext cx="1801664" cy="264377"/>
          </a:xfrm>
          <a:prstGeom prst="leftArrow">
            <a:avLst/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07228" y="2208758"/>
            <a:ext cx="2148547" cy="2156345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2- Pesquisa de Preços</a:t>
            </a:r>
            <a:endParaRPr kumimoji="1" lang="pt-BR" altLang="pt-BR" sz="24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pic>
        <p:nvPicPr>
          <p:cNvPr id="3074" name="Picture 2" descr="http://blog.portalarp.com.br/wp-content/uploads/2013/02/PESQUISA-DE-PRE%C3%87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3" y="4668129"/>
            <a:ext cx="2633928" cy="2049176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4870184" y="4956231"/>
            <a:ext cx="3639150" cy="1552687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800" b="1" dirty="0">
                <a:solidFill>
                  <a:srgbClr val="000000"/>
                </a:solidFill>
                <a:latin typeface="Verdana" charset="0"/>
              </a:rPr>
              <a:t>MAPA COMPARATIVO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800" b="1" dirty="0">
                <a:solidFill>
                  <a:srgbClr val="000000"/>
                </a:solidFill>
                <a:latin typeface="Verdana" charset="0"/>
              </a:rPr>
              <a:t>DE PREÇOS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21" name="Seta: da Esquerda para a Direita 20"/>
          <p:cNvSpPr/>
          <p:nvPr/>
        </p:nvSpPr>
        <p:spPr bwMode="auto">
          <a:xfrm rot="1570598">
            <a:off x="2136423" y="5063291"/>
            <a:ext cx="2875837" cy="237268"/>
          </a:xfrm>
          <a:prstGeom prst="leftRightArrow">
            <a:avLst>
              <a:gd name="adj1" fmla="val 50000"/>
              <a:gd name="adj2" fmla="val 43651"/>
            </a:avLst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8" name="Picture 2" descr="http://www2.bancodeprecos.com.br/Content/images/logo-v3.7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520" y="3889676"/>
            <a:ext cx="2308174" cy="58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mestredoadwords.com.br/wp-content/uploads/2015/09/Google-Shopping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018" y="3790880"/>
            <a:ext cx="1633956" cy="72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464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 animBg="1"/>
      <p:bldP spid="29" grpId="0" animBg="1"/>
      <p:bldP spid="30" grpId="0" animBg="1"/>
      <p:bldP spid="20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m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agem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989013"/>
            <a:ext cx="123983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12"/>
          <p:cNvSpPr>
            <a:spLocks noGrp="1" noChangeArrowheads="1"/>
          </p:cNvSpPr>
          <p:nvPr>
            <p:ph type="title"/>
          </p:nvPr>
        </p:nvSpPr>
        <p:spPr>
          <a:xfrm>
            <a:off x="2231232" y="34584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CAMINHO CRÍTICO DA CONTRATAÇÃO</a:t>
            </a:r>
          </a:p>
        </p:txBody>
      </p:sp>
      <p:pic>
        <p:nvPicPr>
          <p:cNvPr id="5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8" y="1004888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60935" y="989013"/>
            <a:ext cx="7456086" cy="58630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266" name="Picture 2" descr="http://mestredoadwords.com.br/wp-content/uploads/2015/09/Google-Shopping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194317"/>
            <a:ext cx="1633956" cy="72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76402" y="970885"/>
            <a:ext cx="7419660" cy="5842492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2" descr="http://www2.bancodeprecos.com.br/Content/images/logo-v3.71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6" y="4149080"/>
            <a:ext cx="1633956" cy="4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mestredoadwords.com.br/wp-content/uploads/2015/09/Google-Shopping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8" y="2681277"/>
            <a:ext cx="1520360" cy="67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806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m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agem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989013"/>
            <a:ext cx="123983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AutoShape 2"/>
          <p:cNvSpPr>
            <a:spLocks noChangeArrowheads="1"/>
          </p:cNvSpPr>
          <p:nvPr/>
        </p:nvSpPr>
        <p:spPr bwMode="auto">
          <a:xfrm>
            <a:off x="484982" y="1418976"/>
            <a:ext cx="1746250" cy="968829"/>
          </a:xfrm>
          <a:prstGeom prst="flowChartDocument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</a:t>
            </a:r>
          </a:p>
          <a:p>
            <a:pPr algn="ctr"/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1-Necessidade</a:t>
            </a:r>
          </a:p>
        </p:txBody>
      </p:sp>
      <p:sp>
        <p:nvSpPr>
          <p:cNvPr id="119811" name="AutoShape 3"/>
          <p:cNvSpPr>
            <a:spLocks noChangeArrowheads="1"/>
          </p:cNvSpPr>
          <p:nvPr/>
        </p:nvSpPr>
        <p:spPr bwMode="auto">
          <a:xfrm>
            <a:off x="4229950" y="1418975"/>
            <a:ext cx="1371600" cy="968829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2-Pesquisa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de Preços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19813" name="AutoShape 5"/>
          <p:cNvSpPr>
            <a:spLocks noChangeArrowheads="1"/>
          </p:cNvSpPr>
          <p:nvPr/>
        </p:nvSpPr>
        <p:spPr bwMode="auto">
          <a:xfrm>
            <a:off x="7231392" y="1340767"/>
            <a:ext cx="1446021" cy="1105391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3-Confecção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do PAM/S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119814" name="AutoShape 6"/>
          <p:cNvCxnSpPr>
            <a:cxnSpLocks noChangeShapeType="1"/>
            <a:stCxn id="119810" idx="3"/>
            <a:endCxn id="119811" idx="1"/>
          </p:cNvCxnSpPr>
          <p:nvPr/>
        </p:nvCxnSpPr>
        <p:spPr bwMode="auto">
          <a:xfrm flipV="1">
            <a:off x="2231232" y="1903390"/>
            <a:ext cx="1998718" cy="1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16" name="AutoShape 8"/>
          <p:cNvCxnSpPr>
            <a:cxnSpLocks noChangeShapeType="1"/>
            <a:stCxn id="119813" idx="2"/>
            <a:endCxn id="25" idx="0"/>
          </p:cNvCxnSpPr>
          <p:nvPr/>
        </p:nvCxnSpPr>
        <p:spPr bwMode="auto">
          <a:xfrm>
            <a:off x="7954403" y="2446158"/>
            <a:ext cx="0" cy="334074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17" name="AutoShape 9"/>
          <p:cNvCxnSpPr>
            <a:cxnSpLocks noChangeShapeType="1"/>
            <a:stCxn id="119811" idx="3"/>
            <a:endCxn id="119813" idx="1"/>
          </p:cNvCxnSpPr>
          <p:nvPr/>
        </p:nvCxnSpPr>
        <p:spPr bwMode="auto">
          <a:xfrm flipV="1">
            <a:off x="5601550" y="1893463"/>
            <a:ext cx="1629842" cy="992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9818" name="AutoShape 10"/>
          <p:cNvSpPr>
            <a:spLocks noChangeArrowheads="1"/>
          </p:cNvSpPr>
          <p:nvPr/>
        </p:nvSpPr>
        <p:spPr bwMode="auto">
          <a:xfrm>
            <a:off x="4068875" y="4081002"/>
            <a:ext cx="1600200" cy="860166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6-Elaboração do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edital e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da minuta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de contrato</a:t>
            </a:r>
          </a:p>
        </p:txBody>
      </p:sp>
      <p:sp>
        <p:nvSpPr>
          <p:cNvPr id="119819" name="AutoShape 11"/>
          <p:cNvSpPr>
            <a:spLocks noChangeArrowheads="1"/>
          </p:cNvSpPr>
          <p:nvPr/>
        </p:nvSpPr>
        <p:spPr bwMode="auto">
          <a:xfrm>
            <a:off x="484355" y="4060438"/>
            <a:ext cx="2044700" cy="880729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7 – Análise  Jurídica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Pela CJU</a:t>
            </a:r>
          </a:p>
        </p:txBody>
      </p:sp>
      <p:sp>
        <p:nvSpPr>
          <p:cNvPr id="119820" name="AutoShape 12"/>
          <p:cNvSpPr>
            <a:spLocks noChangeArrowheads="1"/>
          </p:cNvSpPr>
          <p:nvPr/>
        </p:nvSpPr>
        <p:spPr bwMode="auto">
          <a:xfrm>
            <a:off x="663346" y="5746796"/>
            <a:ext cx="16891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8- Licitação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119822" name="AutoShape 14"/>
          <p:cNvCxnSpPr>
            <a:cxnSpLocks noChangeShapeType="1"/>
            <a:stCxn id="119825" idx="1"/>
            <a:endCxn id="119818" idx="3"/>
          </p:cNvCxnSpPr>
          <p:nvPr/>
        </p:nvCxnSpPr>
        <p:spPr bwMode="auto">
          <a:xfrm flipH="1">
            <a:off x="5669075" y="4489464"/>
            <a:ext cx="1415452" cy="21621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23" name="AutoShape 15"/>
          <p:cNvCxnSpPr>
            <a:cxnSpLocks noChangeShapeType="1"/>
            <a:stCxn id="119819" idx="3"/>
            <a:endCxn id="119818" idx="1"/>
          </p:cNvCxnSpPr>
          <p:nvPr/>
        </p:nvCxnSpPr>
        <p:spPr bwMode="auto">
          <a:xfrm>
            <a:off x="2529055" y="4500803"/>
            <a:ext cx="1539820" cy="10282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24" name="AutoShape 16"/>
          <p:cNvCxnSpPr>
            <a:cxnSpLocks noChangeShapeType="1"/>
            <a:stCxn id="119819" idx="2"/>
            <a:endCxn id="119820" idx="0"/>
          </p:cNvCxnSpPr>
          <p:nvPr/>
        </p:nvCxnSpPr>
        <p:spPr bwMode="auto">
          <a:xfrm>
            <a:off x="1506705" y="4941167"/>
            <a:ext cx="1191" cy="805629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9825" name="AutoShape 17"/>
          <p:cNvSpPr>
            <a:spLocks noChangeArrowheads="1"/>
          </p:cNvSpPr>
          <p:nvPr/>
        </p:nvSpPr>
        <p:spPr bwMode="auto">
          <a:xfrm>
            <a:off x="7084527" y="4037760"/>
            <a:ext cx="1752600" cy="903408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5 – Lançamento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do Objeto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no SIDEC/SIASG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49" name="Rectangle 12"/>
          <p:cNvSpPr>
            <a:spLocks noGrp="1" noChangeArrowheads="1"/>
          </p:cNvSpPr>
          <p:nvPr>
            <p:ph type="title"/>
          </p:nvPr>
        </p:nvSpPr>
        <p:spPr>
          <a:xfrm>
            <a:off x="2231232" y="34584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CAMINHO CRÍTICO DA CONTRATAÇÃO</a:t>
            </a:r>
          </a:p>
        </p:txBody>
      </p:sp>
      <p:pic>
        <p:nvPicPr>
          <p:cNvPr id="5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8" y="1004888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http://www.editoraforum.com.br/ef/wp-content/uploads/2015/01/licitacao-termo-referencia-projeto-basi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269" y="2421730"/>
            <a:ext cx="3010962" cy="1582374"/>
          </a:xfrm>
          <a:prstGeom prst="rect">
            <a:avLst/>
          </a:prstGeom>
          <a:noFill/>
          <a:effectLst>
            <a:softEdge rad="419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17"/>
          <p:cNvSpPr>
            <a:spLocks noChangeArrowheads="1"/>
          </p:cNvSpPr>
          <p:nvPr/>
        </p:nvSpPr>
        <p:spPr bwMode="auto">
          <a:xfrm>
            <a:off x="7078103" y="2780232"/>
            <a:ext cx="1752600" cy="895463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4- Abertura do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PAG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26" name="AutoShape 8"/>
          <p:cNvCxnSpPr>
            <a:cxnSpLocks noChangeShapeType="1"/>
            <a:stCxn id="25" idx="2"/>
            <a:endCxn id="119825" idx="0"/>
          </p:cNvCxnSpPr>
          <p:nvPr/>
        </p:nvCxnSpPr>
        <p:spPr bwMode="auto">
          <a:xfrm>
            <a:off x="7954403" y="3675695"/>
            <a:ext cx="6424" cy="36206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4039450" y="5746796"/>
            <a:ext cx="17526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9- Empenho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31" name="AutoShape 17"/>
          <p:cNvSpPr>
            <a:spLocks noChangeArrowheads="1"/>
          </p:cNvSpPr>
          <p:nvPr/>
        </p:nvSpPr>
        <p:spPr bwMode="auto">
          <a:xfrm>
            <a:off x="7078103" y="5746796"/>
            <a:ext cx="17526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10- Contrato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46" name="AutoShape 15"/>
          <p:cNvCxnSpPr>
            <a:cxnSpLocks noChangeShapeType="1"/>
            <a:stCxn id="31" idx="1"/>
            <a:endCxn id="30" idx="3"/>
          </p:cNvCxnSpPr>
          <p:nvPr/>
        </p:nvCxnSpPr>
        <p:spPr bwMode="auto">
          <a:xfrm flipH="1">
            <a:off x="5792050" y="6013496"/>
            <a:ext cx="1286053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" name="AutoShape 15"/>
          <p:cNvCxnSpPr>
            <a:cxnSpLocks noChangeShapeType="1"/>
            <a:stCxn id="30" idx="1"/>
            <a:endCxn id="119820" idx="3"/>
          </p:cNvCxnSpPr>
          <p:nvPr/>
        </p:nvCxnSpPr>
        <p:spPr bwMode="auto">
          <a:xfrm flipH="1">
            <a:off x="2352446" y="6013496"/>
            <a:ext cx="1687004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33469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8" y="1004888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885" y="964727"/>
            <a:ext cx="7848872" cy="5530529"/>
          </a:xfrm>
          <a:prstGeom prst="rect">
            <a:avLst/>
          </a:prstGeom>
        </p:spPr>
      </p:pic>
      <p:sp>
        <p:nvSpPr>
          <p:cNvPr id="49" name="Rectangle 12"/>
          <p:cNvSpPr>
            <a:spLocks noGrp="1" noChangeArrowheads="1"/>
          </p:cNvSpPr>
          <p:nvPr>
            <p:ph type="title"/>
          </p:nvPr>
        </p:nvSpPr>
        <p:spPr>
          <a:xfrm>
            <a:off x="2231232" y="34584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CAMINHO CRÍTICO DA CONTRATAÇÃO</a:t>
            </a:r>
          </a:p>
        </p:txBody>
      </p:sp>
      <p:pic>
        <p:nvPicPr>
          <p:cNvPr id="51" name="Imagem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 descr="http://www.sti.intraer/images/siloms/icon_contra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485" y="4221088"/>
            <a:ext cx="2082957" cy="125605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2"/>
          <p:cNvSpPr txBox="1">
            <a:spLocks noChangeArrowheads="1"/>
          </p:cNvSpPr>
          <p:nvPr/>
        </p:nvSpPr>
        <p:spPr bwMode="white">
          <a:xfrm>
            <a:off x="1817507" y="5733256"/>
            <a:ext cx="48609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4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PAM/S</a:t>
            </a:r>
          </a:p>
          <a:p>
            <a:pPr algn="ctr" eaLnBrk="1" hangingPunct="1">
              <a:defRPr/>
            </a:pPr>
            <a:r>
              <a:rPr lang="pt-BR" altLang="pt-BR" sz="24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SILOMS</a:t>
            </a:r>
          </a:p>
        </p:txBody>
      </p:sp>
    </p:spTree>
    <p:extLst>
      <p:ext uri="{BB962C8B-B14F-4D97-AF65-F5344CB8AC3E}">
        <p14:creationId xmlns:p14="http://schemas.microsoft.com/office/powerpoint/2010/main" val="347220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m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agem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989013"/>
            <a:ext cx="123983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AutoShape 2"/>
          <p:cNvSpPr>
            <a:spLocks noChangeArrowheads="1"/>
          </p:cNvSpPr>
          <p:nvPr/>
        </p:nvSpPr>
        <p:spPr bwMode="auto">
          <a:xfrm>
            <a:off x="484982" y="1418976"/>
            <a:ext cx="1746250" cy="968829"/>
          </a:xfrm>
          <a:prstGeom prst="flowChartDocument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</a:t>
            </a:r>
          </a:p>
          <a:p>
            <a:pPr algn="ctr"/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1-Necessidade</a:t>
            </a:r>
          </a:p>
        </p:txBody>
      </p:sp>
      <p:sp>
        <p:nvSpPr>
          <p:cNvPr id="119811" name="AutoShape 3"/>
          <p:cNvSpPr>
            <a:spLocks noChangeArrowheads="1"/>
          </p:cNvSpPr>
          <p:nvPr/>
        </p:nvSpPr>
        <p:spPr bwMode="auto">
          <a:xfrm>
            <a:off x="4229950" y="1418975"/>
            <a:ext cx="1371600" cy="968829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2-Pesquisa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de Preços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19813" name="AutoShape 5"/>
          <p:cNvSpPr>
            <a:spLocks noChangeArrowheads="1"/>
          </p:cNvSpPr>
          <p:nvPr/>
        </p:nvSpPr>
        <p:spPr bwMode="auto">
          <a:xfrm>
            <a:off x="7231392" y="1340767"/>
            <a:ext cx="1446021" cy="1105391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3-Confecção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do PAM/S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119814" name="AutoShape 6"/>
          <p:cNvCxnSpPr>
            <a:cxnSpLocks noChangeShapeType="1"/>
            <a:stCxn id="119810" idx="3"/>
            <a:endCxn id="119811" idx="1"/>
          </p:cNvCxnSpPr>
          <p:nvPr/>
        </p:nvCxnSpPr>
        <p:spPr bwMode="auto">
          <a:xfrm flipV="1">
            <a:off x="2231232" y="1903390"/>
            <a:ext cx="1998718" cy="1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16" name="AutoShape 8"/>
          <p:cNvCxnSpPr>
            <a:cxnSpLocks noChangeShapeType="1"/>
            <a:stCxn id="119813" idx="2"/>
            <a:endCxn id="25" idx="0"/>
          </p:cNvCxnSpPr>
          <p:nvPr/>
        </p:nvCxnSpPr>
        <p:spPr bwMode="auto">
          <a:xfrm>
            <a:off x="7954403" y="2446158"/>
            <a:ext cx="0" cy="334074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17" name="AutoShape 9"/>
          <p:cNvCxnSpPr>
            <a:cxnSpLocks noChangeShapeType="1"/>
            <a:stCxn id="119811" idx="3"/>
            <a:endCxn id="119813" idx="1"/>
          </p:cNvCxnSpPr>
          <p:nvPr/>
        </p:nvCxnSpPr>
        <p:spPr bwMode="auto">
          <a:xfrm flipV="1">
            <a:off x="5601550" y="1893463"/>
            <a:ext cx="1629842" cy="992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9818" name="AutoShape 10"/>
          <p:cNvSpPr>
            <a:spLocks noChangeArrowheads="1"/>
          </p:cNvSpPr>
          <p:nvPr/>
        </p:nvSpPr>
        <p:spPr bwMode="auto">
          <a:xfrm>
            <a:off x="4068875" y="4081002"/>
            <a:ext cx="1600200" cy="860166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6-Elaboração do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edital e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da minuta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de contrato</a:t>
            </a:r>
          </a:p>
        </p:txBody>
      </p:sp>
      <p:sp>
        <p:nvSpPr>
          <p:cNvPr id="119819" name="AutoShape 11"/>
          <p:cNvSpPr>
            <a:spLocks noChangeArrowheads="1"/>
          </p:cNvSpPr>
          <p:nvPr/>
        </p:nvSpPr>
        <p:spPr bwMode="auto">
          <a:xfrm>
            <a:off x="484355" y="4060438"/>
            <a:ext cx="2044700" cy="880729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7 – Análise  Jurídica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Pela CJU</a:t>
            </a:r>
          </a:p>
        </p:txBody>
      </p:sp>
      <p:sp>
        <p:nvSpPr>
          <p:cNvPr id="119820" name="AutoShape 12"/>
          <p:cNvSpPr>
            <a:spLocks noChangeArrowheads="1"/>
          </p:cNvSpPr>
          <p:nvPr/>
        </p:nvSpPr>
        <p:spPr bwMode="auto">
          <a:xfrm>
            <a:off x="663346" y="5746796"/>
            <a:ext cx="16891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8- Licitação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119822" name="AutoShape 14"/>
          <p:cNvCxnSpPr>
            <a:cxnSpLocks noChangeShapeType="1"/>
            <a:stCxn id="119825" idx="1"/>
            <a:endCxn id="119818" idx="3"/>
          </p:cNvCxnSpPr>
          <p:nvPr/>
        </p:nvCxnSpPr>
        <p:spPr bwMode="auto">
          <a:xfrm flipH="1">
            <a:off x="5669075" y="4489464"/>
            <a:ext cx="1415452" cy="21621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23" name="AutoShape 15"/>
          <p:cNvCxnSpPr>
            <a:cxnSpLocks noChangeShapeType="1"/>
            <a:stCxn id="119819" idx="3"/>
            <a:endCxn id="119818" idx="1"/>
          </p:cNvCxnSpPr>
          <p:nvPr/>
        </p:nvCxnSpPr>
        <p:spPr bwMode="auto">
          <a:xfrm>
            <a:off x="2529055" y="4500803"/>
            <a:ext cx="1539820" cy="10282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24" name="AutoShape 16"/>
          <p:cNvCxnSpPr>
            <a:cxnSpLocks noChangeShapeType="1"/>
            <a:stCxn id="119819" idx="2"/>
            <a:endCxn id="119820" idx="0"/>
          </p:cNvCxnSpPr>
          <p:nvPr/>
        </p:nvCxnSpPr>
        <p:spPr bwMode="auto">
          <a:xfrm>
            <a:off x="1506705" y="4941167"/>
            <a:ext cx="1191" cy="805629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9825" name="AutoShape 17"/>
          <p:cNvSpPr>
            <a:spLocks noChangeArrowheads="1"/>
          </p:cNvSpPr>
          <p:nvPr/>
        </p:nvSpPr>
        <p:spPr bwMode="auto">
          <a:xfrm>
            <a:off x="7084527" y="4037760"/>
            <a:ext cx="1752600" cy="903408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5 – Lançamento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do Objeto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no SIDEC/SIASG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49" name="Rectangle 12"/>
          <p:cNvSpPr>
            <a:spLocks noGrp="1" noChangeArrowheads="1"/>
          </p:cNvSpPr>
          <p:nvPr>
            <p:ph type="title"/>
          </p:nvPr>
        </p:nvSpPr>
        <p:spPr>
          <a:xfrm>
            <a:off x="2231232" y="34584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CAMINHO CRÍTICO DA CONTRATAÇÃO</a:t>
            </a:r>
          </a:p>
        </p:txBody>
      </p:sp>
      <p:pic>
        <p:nvPicPr>
          <p:cNvPr id="5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8" y="1004888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http://www.editoraforum.com.br/ef/wp-content/uploads/2015/01/licitacao-termo-referencia-projeto-basi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269" y="2421730"/>
            <a:ext cx="3010962" cy="1582374"/>
          </a:xfrm>
          <a:prstGeom prst="rect">
            <a:avLst/>
          </a:prstGeom>
          <a:noFill/>
          <a:effectLst>
            <a:softEdge rad="419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17"/>
          <p:cNvSpPr>
            <a:spLocks noChangeArrowheads="1"/>
          </p:cNvSpPr>
          <p:nvPr/>
        </p:nvSpPr>
        <p:spPr bwMode="auto">
          <a:xfrm>
            <a:off x="7078103" y="2780232"/>
            <a:ext cx="1752600" cy="895463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4- Abertura do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PAG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26" name="AutoShape 8"/>
          <p:cNvCxnSpPr>
            <a:cxnSpLocks noChangeShapeType="1"/>
            <a:stCxn id="25" idx="2"/>
            <a:endCxn id="119825" idx="0"/>
          </p:cNvCxnSpPr>
          <p:nvPr/>
        </p:nvCxnSpPr>
        <p:spPr bwMode="auto">
          <a:xfrm>
            <a:off x="7954403" y="3675695"/>
            <a:ext cx="6424" cy="36206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4039450" y="5746796"/>
            <a:ext cx="17526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9- Empenho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31" name="AutoShape 17"/>
          <p:cNvSpPr>
            <a:spLocks noChangeArrowheads="1"/>
          </p:cNvSpPr>
          <p:nvPr/>
        </p:nvSpPr>
        <p:spPr bwMode="auto">
          <a:xfrm>
            <a:off x="7078103" y="5746796"/>
            <a:ext cx="17526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10- Contrato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46" name="AutoShape 15"/>
          <p:cNvCxnSpPr>
            <a:cxnSpLocks noChangeShapeType="1"/>
            <a:stCxn id="31" idx="1"/>
            <a:endCxn id="30" idx="3"/>
          </p:cNvCxnSpPr>
          <p:nvPr/>
        </p:nvCxnSpPr>
        <p:spPr bwMode="auto">
          <a:xfrm flipH="1">
            <a:off x="5792050" y="6013496"/>
            <a:ext cx="1286053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" name="AutoShape 15"/>
          <p:cNvCxnSpPr>
            <a:cxnSpLocks noChangeShapeType="1"/>
            <a:stCxn id="30" idx="1"/>
            <a:endCxn id="119820" idx="3"/>
          </p:cNvCxnSpPr>
          <p:nvPr/>
        </p:nvCxnSpPr>
        <p:spPr bwMode="auto">
          <a:xfrm flipH="1">
            <a:off x="2352446" y="6013496"/>
            <a:ext cx="1687004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97425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m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agem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989013"/>
            <a:ext cx="123983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AutoShape 2"/>
          <p:cNvSpPr>
            <a:spLocks noChangeArrowheads="1"/>
          </p:cNvSpPr>
          <p:nvPr/>
        </p:nvSpPr>
        <p:spPr bwMode="auto">
          <a:xfrm>
            <a:off x="484982" y="1418976"/>
            <a:ext cx="1746250" cy="968829"/>
          </a:xfrm>
          <a:prstGeom prst="flowChartDocument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</a:t>
            </a:r>
          </a:p>
          <a:p>
            <a:pPr algn="ctr"/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1-Necessidade</a:t>
            </a:r>
          </a:p>
        </p:txBody>
      </p:sp>
      <p:sp>
        <p:nvSpPr>
          <p:cNvPr id="119811" name="AutoShape 3"/>
          <p:cNvSpPr>
            <a:spLocks noChangeArrowheads="1"/>
          </p:cNvSpPr>
          <p:nvPr/>
        </p:nvSpPr>
        <p:spPr bwMode="auto">
          <a:xfrm>
            <a:off x="4229950" y="1418975"/>
            <a:ext cx="1371600" cy="968829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2-Pesquisa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de Preços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19813" name="AutoShape 5"/>
          <p:cNvSpPr>
            <a:spLocks noChangeArrowheads="1"/>
          </p:cNvSpPr>
          <p:nvPr/>
        </p:nvSpPr>
        <p:spPr bwMode="auto">
          <a:xfrm>
            <a:off x="7231392" y="1340767"/>
            <a:ext cx="1446021" cy="1105391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3-Confecção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do PAM/S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119814" name="AutoShape 6"/>
          <p:cNvCxnSpPr>
            <a:cxnSpLocks noChangeShapeType="1"/>
            <a:stCxn id="119810" idx="3"/>
            <a:endCxn id="119811" idx="1"/>
          </p:cNvCxnSpPr>
          <p:nvPr/>
        </p:nvCxnSpPr>
        <p:spPr bwMode="auto">
          <a:xfrm flipV="1">
            <a:off x="2231232" y="1903390"/>
            <a:ext cx="1998718" cy="1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16" name="AutoShape 8"/>
          <p:cNvCxnSpPr>
            <a:cxnSpLocks noChangeShapeType="1"/>
            <a:stCxn id="119813" idx="2"/>
            <a:endCxn id="25" idx="0"/>
          </p:cNvCxnSpPr>
          <p:nvPr/>
        </p:nvCxnSpPr>
        <p:spPr bwMode="auto">
          <a:xfrm>
            <a:off x="7954403" y="2446158"/>
            <a:ext cx="0" cy="334074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17" name="AutoShape 9"/>
          <p:cNvCxnSpPr>
            <a:cxnSpLocks noChangeShapeType="1"/>
            <a:stCxn id="119811" idx="3"/>
            <a:endCxn id="119813" idx="1"/>
          </p:cNvCxnSpPr>
          <p:nvPr/>
        </p:nvCxnSpPr>
        <p:spPr bwMode="auto">
          <a:xfrm flipV="1">
            <a:off x="5601550" y="1893463"/>
            <a:ext cx="1629842" cy="992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9818" name="AutoShape 10"/>
          <p:cNvSpPr>
            <a:spLocks noChangeArrowheads="1"/>
          </p:cNvSpPr>
          <p:nvPr/>
        </p:nvSpPr>
        <p:spPr bwMode="auto">
          <a:xfrm>
            <a:off x="4068875" y="4081002"/>
            <a:ext cx="1600200" cy="860166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6-Elaboração do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edital e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da minuta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de contrato</a:t>
            </a:r>
          </a:p>
        </p:txBody>
      </p:sp>
      <p:sp>
        <p:nvSpPr>
          <p:cNvPr id="119819" name="AutoShape 11"/>
          <p:cNvSpPr>
            <a:spLocks noChangeArrowheads="1"/>
          </p:cNvSpPr>
          <p:nvPr/>
        </p:nvSpPr>
        <p:spPr bwMode="auto">
          <a:xfrm>
            <a:off x="484355" y="4060438"/>
            <a:ext cx="2044700" cy="880729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7 – Análise  Jurídica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Pela CJU</a:t>
            </a:r>
          </a:p>
        </p:txBody>
      </p:sp>
      <p:sp>
        <p:nvSpPr>
          <p:cNvPr id="119820" name="AutoShape 12"/>
          <p:cNvSpPr>
            <a:spLocks noChangeArrowheads="1"/>
          </p:cNvSpPr>
          <p:nvPr/>
        </p:nvSpPr>
        <p:spPr bwMode="auto">
          <a:xfrm>
            <a:off x="663346" y="5746796"/>
            <a:ext cx="16891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8- Licitação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119822" name="AutoShape 14"/>
          <p:cNvCxnSpPr>
            <a:cxnSpLocks noChangeShapeType="1"/>
            <a:stCxn id="119825" idx="1"/>
            <a:endCxn id="119818" idx="3"/>
          </p:cNvCxnSpPr>
          <p:nvPr/>
        </p:nvCxnSpPr>
        <p:spPr bwMode="auto">
          <a:xfrm flipH="1">
            <a:off x="5669075" y="4489464"/>
            <a:ext cx="1415452" cy="21621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23" name="AutoShape 15"/>
          <p:cNvCxnSpPr>
            <a:cxnSpLocks noChangeShapeType="1"/>
            <a:stCxn id="119819" idx="3"/>
            <a:endCxn id="119818" idx="1"/>
          </p:cNvCxnSpPr>
          <p:nvPr/>
        </p:nvCxnSpPr>
        <p:spPr bwMode="auto">
          <a:xfrm>
            <a:off x="2529055" y="4500803"/>
            <a:ext cx="1539820" cy="10282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24" name="AutoShape 16"/>
          <p:cNvCxnSpPr>
            <a:cxnSpLocks noChangeShapeType="1"/>
            <a:stCxn id="119819" idx="2"/>
            <a:endCxn id="119820" idx="0"/>
          </p:cNvCxnSpPr>
          <p:nvPr/>
        </p:nvCxnSpPr>
        <p:spPr bwMode="auto">
          <a:xfrm>
            <a:off x="1506705" y="4941167"/>
            <a:ext cx="1191" cy="805629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9825" name="AutoShape 17"/>
          <p:cNvSpPr>
            <a:spLocks noChangeArrowheads="1"/>
          </p:cNvSpPr>
          <p:nvPr/>
        </p:nvSpPr>
        <p:spPr bwMode="auto">
          <a:xfrm>
            <a:off x="7084527" y="4037760"/>
            <a:ext cx="1752600" cy="903408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5 – Lançamento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do Objeto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no SIDEC/SIASG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49" name="Rectangle 12"/>
          <p:cNvSpPr>
            <a:spLocks noGrp="1" noChangeArrowheads="1"/>
          </p:cNvSpPr>
          <p:nvPr>
            <p:ph type="title"/>
          </p:nvPr>
        </p:nvSpPr>
        <p:spPr>
          <a:xfrm>
            <a:off x="2231232" y="34584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CAMINHO CRÍTICO DA CONTRATAÇÃO</a:t>
            </a:r>
          </a:p>
        </p:txBody>
      </p:sp>
      <p:pic>
        <p:nvPicPr>
          <p:cNvPr id="5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8" y="1004888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http://www.editoraforum.com.br/ef/wp-content/uploads/2015/01/licitacao-termo-referencia-projeto-basi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269" y="2421730"/>
            <a:ext cx="3010962" cy="1582374"/>
          </a:xfrm>
          <a:prstGeom prst="rect">
            <a:avLst/>
          </a:prstGeom>
          <a:noFill/>
          <a:effectLst>
            <a:softEdge rad="419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17"/>
          <p:cNvSpPr>
            <a:spLocks noChangeArrowheads="1"/>
          </p:cNvSpPr>
          <p:nvPr/>
        </p:nvSpPr>
        <p:spPr bwMode="auto">
          <a:xfrm>
            <a:off x="7078103" y="2780232"/>
            <a:ext cx="1752600" cy="895463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4- Abertura do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PAG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26" name="AutoShape 8"/>
          <p:cNvCxnSpPr>
            <a:cxnSpLocks noChangeShapeType="1"/>
            <a:stCxn id="25" idx="2"/>
            <a:endCxn id="119825" idx="0"/>
          </p:cNvCxnSpPr>
          <p:nvPr/>
        </p:nvCxnSpPr>
        <p:spPr bwMode="auto">
          <a:xfrm>
            <a:off x="7954403" y="3675695"/>
            <a:ext cx="6424" cy="36206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4039450" y="5746796"/>
            <a:ext cx="17526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9- Empenho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31" name="AutoShape 17"/>
          <p:cNvSpPr>
            <a:spLocks noChangeArrowheads="1"/>
          </p:cNvSpPr>
          <p:nvPr/>
        </p:nvSpPr>
        <p:spPr bwMode="auto">
          <a:xfrm>
            <a:off x="7078103" y="5746796"/>
            <a:ext cx="17526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10- Contrato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46" name="AutoShape 15"/>
          <p:cNvCxnSpPr>
            <a:cxnSpLocks noChangeShapeType="1"/>
            <a:stCxn id="31" idx="1"/>
            <a:endCxn id="30" idx="3"/>
          </p:cNvCxnSpPr>
          <p:nvPr/>
        </p:nvCxnSpPr>
        <p:spPr bwMode="auto">
          <a:xfrm flipH="1">
            <a:off x="5792050" y="6013496"/>
            <a:ext cx="1286053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" name="AutoShape 15"/>
          <p:cNvCxnSpPr>
            <a:cxnSpLocks noChangeShapeType="1"/>
            <a:stCxn id="30" idx="1"/>
            <a:endCxn id="119820" idx="3"/>
          </p:cNvCxnSpPr>
          <p:nvPr/>
        </p:nvCxnSpPr>
        <p:spPr bwMode="auto">
          <a:xfrm flipH="1">
            <a:off x="2352446" y="6013496"/>
            <a:ext cx="1687004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01420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8" y="1004888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12"/>
          <p:cNvSpPr>
            <a:spLocks noGrp="1" noChangeArrowheads="1"/>
          </p:cNvSpPr>
          <p:nvPr>
            <p:ph type="title"/>
          </p:nvPr>
        </p:nvSpPr>
        <p:spPr>
          <a:xfrm>
            <a:off x="2231232" y="34584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CAMINHO CRÍTICO DA CONTRATAÇÃO</a:t>
            </a:r>
          </a:p>
        </p:txBody>
      </p:sp>
      <p:pic>
        <p:nvPicPr>
          <p:cNvPr id="5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" b="-1843"/>
          <a:stretch/>
        </p:blipFill>
        <p:spPr>
          <a:xfrm>
            <a:off x="1691680" y="1140830"/>
            <a:ext cx="7346680" cy="5528530"/>
          </a:xfrm>
          <a:prstGeom prst="rect">
            <a:avLst/>
          </a:prstGeom>
        </p:spPr>
      </p:pic>
      <p:pic>
        <p:nvPicPr>
          <p:cNvPr id="7" name="Picture 8" descr="http://www.sti.intraer/images/siloms/icon_contra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49" y="4673276"/>
            <a:ext cx="2082957" cy="125605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ta: para a Esquerda 8"/>
          <p:cNvSpPr/>
          <p:nvPr/>
        </p:nvSpPr>
        <p:spPr bwMode="auto">
          <a:xfrm flipH="1">
            <a:off x="2987823" y="5307763"/>
            <a:ext cx="2520280" cy="264377"/>
          </a:xfrm>
          <a:prstGeom prst="leftArrow">
            <a:avLst/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9" name="Picture 2" descr="http://blog.portalarp.com.br/wp-content/uploads/2013/02/cnet_logo_siasg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143512"/>
            <a:ext cx="2284091" cy="42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737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m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agem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989013"/>
            <a:ext cx="123983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AutoShape 2"/>
          <p:cNvSpPr>
            <a:spLocks noChangeArrowheads="1"/>
          </p:cNvSpPr>
          <p:nvPr/>
        </p:nvSpPr>
        <p:spPr bwMode="auto">
          <a:xfrm>
            <a:off x="484982" y="1418976"/>
            <a:ext cx="1746250" cy="968829"/>
          </a:xfrm>
          <a:prstGeom prst="flowChartDocument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</a:t>
            </a:r>
          </a:p>
          <a:p>
            <a:pPr algn="ctr"/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1-Necessidade</a:t>
            </a:r>
          </a:p>
        </p:txBody>
      </p:sp>
      <p:sp>
        <p:nvSpPr>
          <p:cNvPr id="119811" name="AutoShape 3"/>
          <p:cNvSpPr>
            <a:spLocks noChangeArrowheads="1"/>
          </p:cNvSpPr>
          <p:nvPr/>
        </p:nvSpPr>
        <p:spPr bwMode="auto">
          <a:xfrm>
            <a:off x="4229950" y="1418975"/>
            <a:ext cx="1371600" cy="968829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2-Pesquisa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de Preços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19813" name="AutoShape 5"/>
          <p:cNvSpPr>
            <a:spLocks noChangeArrowheads="1"/>
          </p:cNvSpPr>
          <p:nvPr/>
        </p:nvSpPr>
        <p:spPr bwMode="auto">
          <a:xfrm>
            <a:off x="7231392" y="1340767"/>
            <a:ext cx="1446021" cy="1105391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3-Confecção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do PAM/S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119814" name="AutoShape 6"/>
          <p:cNvCxnSpPr>
            <a:cxnSpLocks noChangeShapeType="1"/>
            <a:stCxn id="119810" idx="3"/>
            <a:endCxn id="119811" idx="1"/>
          </p:cNvCxnSpPr>
          <p:nvPr/>
        </p:nvCxnSpPr>
        <p:spPr bwMode="auto">
          <a:xfrm flipV="1">
            <a:off x="2231232" y="1903390"/>
            <a:ext cx="1998718" cy="1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16" name="AutoShape 8"/>
          <p:cNvCxnSpPr>
            <a:cxnSpLocks noChangeShapeType="1"/>
            <a:stCxn id="119813" idx="2"/>
            <a:endCxn id="25" idx="0"/>
          </p:cNvCxnSpPr>
          <p:nvPr/>
        </p:nvCxnSpPr>
        <p:spPr bwMode="auto">
          <a:xfrm>
            <a:off x="7954403" y="2446158"/>
            <a:ext cx="0" cy="334074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17" name="AutoShape 9"/>
          <p:cNvCxnSpPr>
            <a:cxnSpLocks noChangeShapeType="1"/>
            <a:stCxn id="119811" idx="3"/>
            <a:endCxn id="119813" idx="1"/>
          </p:cNvCxnSpPr>
          <p:nvPr/>
        </p:nvCxnSpPr>
        <p:spPr bwMode="auto">
          <a:xfrm flipV="1">
            <a:off x="5601550" y="1893463"/>
            <a:ext cx="1629842" cy="992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9818" name="AutoShape 10"/>
          <p:cNvSpPr>
            <a:spLocks noChangeArrowheads="1"/>
          </p:cNvSpPr>
          <p:nvPr/>
        </p:nvSpPr>
        <p:spPr bwMode="auto">
          <a:xfrm>
            <a:off x="4068875" y="4081002"/>
            <a:ext cx="1600200" cy="860166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6-Elaboração do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edital e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da minuta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de contrato</a:t>
            </a:r>
          </a:p>
        </p:txBody>
      </p:sp>
      <p:sp>
        <p:nvSpPr>
          <p:cNvPr id="119819" name="AutoShape 11"/>
          <p:cNvSpPr>
            <a:spLocks noChangeArrowheads="1"/>
          </p:cNvSpPr>
          <p:nvPr/>
        </p:nvSpPr>
        <p:spPr bwMode="auto">
          <a:xfrm>
            <a:off x="484355" y="4060438"/>
            <a:ext cx="2044700" cy="880729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7 – Análise  Jurídica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Pela CJU</a:t>
            </a:r>
          </a:p>
        </p:txBody>
      </p:sp>
      <p:sp>
        <p:nvSpPr>
          <p:cNvPr id="119820" name="AutoShape 12"/>
          <p:cNvSpPr>
            <a:spLocks noChangeArrowheads="1"/>
          </p:cNvSpPr>
          <p:nvPr/>
        </p:nvSpPr>
        <p:spPr bwMode="auto">
          <a:xfrm>
            <a:off x="663346" y="5746796"/>
            <a:ext cx="16891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8- Licitação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119822" name="AutoShape 14"/>
          <p:cNvCxnSpPr>
            <a:cxnSpLocks noChangeShapeType="1"/>
            <a:stCxn id="119825" idx="1"/>
            <a:endCxn id="119818" idx="3"/>
          </p:cNvCxnSpPr>
          <p:nvPr/>
        </p:nvCxnSpPr>
        <p:spPr bwMode="auto">
          <a:xfrm flipH="1">
            <a:off x="5669075" y="4489464"/>
            <a:ext cx="1415452" cy="21621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23" name="AutoShape 15"/>
          <p:cNvCxnSpPr>
            <a:cxnSpLocks noChangeShapeType="1"/>
            <a:stCxn id="119819" idx="3"/>
            <a:endCxn id="119818" idx="1"/>
          </p:cNvCxnSpPr>
          <p:nvPr/>
        </p:nvCxnSpPr>
        <p:spPr bwMode="auto">
          <a:xfrm>
            <a:off x="2529055" y="4500803"/>
            <a:ext cx="1539820" cy="10282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24" name="AutoShape 16"/>
          <p:cNvCxnSpPr>
            <a:cxnSpLocks noChangeShapeType="1"/>
            <a:stCxn id="119819" idx="2"/>
            <a:endCxn id="119820" idx="0"/>
          </p:cNvCxnSpPr>
          <p:nvPr/>
        </p:nvCxnSpPr>
        <p:spPr bwMode="auto">
          <a:xfrm>
            <a:off x="1506705" y="4941167"/>
            <a:ext cx="1191" cy="805629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9825" name="AutoShape 17"/>
          <p:cNvSpPr>
            <a:spLocks noChangeArrowheads="1"/>
          </p:cNvSpPr>
          <p:nvPr/>
        </p:nvSpPr>
        <p:spPr bwMode="auto">
          <a:xfrm>
            <a:off x="7084527" y="4037760"/>
            <a:ext cx="1752600" cy="903408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5 – Lançamento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do Objeto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no SIDEC/SIASG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49" name="Rectangle 12"/>
          <p:cNvSpPr>
            <a:spLocks noGrp="1" noChangeArrowheads="1"/>
          </p:cNvSpPr>
          <p:nvPr>
            <p:ph type="title"/>
          </p:nvPr>
        </p:nvSpPr>
        <p:spPr>
          <a:xfrm>
            <a:off x="2231232" y="34584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CAMINHO CRÍTICO DA CONTRATAÇÃO</a:t>
            </a:r>
          </a:p>
        </p:txBody>
      </p:sp>
      <p:pic>
        <p:nvPicPr>
          <p:cNvPr id="5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8" y="1004888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http://www.editoraforum.com.br/ef/wp-content/uploads/2015/01/licitacao-termo-referencia-projeto-basi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269" y="2421730"/>
            <a:ext cx="3010962" cy="1582374"/>
          </a:xfrm>
          <a:prstGeom prst="rect">
            <a:avLst/>
          </a:prstGeom>
          <a:noFill/>
          <a:effectLst>
            <a:softEdge rad="419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17"/>
          <p:cNvSpPr>
            <a:spLocks noChangeArrowheads="1"/>
          </p:cNvSpPr>
          <p:nvPr/>
        </p:nvSpPr>
        <p:spPr bwMode="auto">
          <a:xfrm>
            <a:off x="7078103" y="2780232"/>
            <a:ext cx="1752600" cy="895463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4- Abertura do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PAG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26" name="AutoShape 8"/>
          <p:cNvCxnSpPr>
            <a:cxnSpLocks noChangeShapeType="1"/>
            <a:stCxn id="25" idx="2"/>
            <a:endCxn id="119825" idx="0"/>
          </p:cNvCxnSpPr>
          <p:nvPr/>
        </p:nvCxnSpPr>
        <p:spPr bwMode="auto">
          <a:xfrm>
            <a:off x="7954403" y="3675695"/>
            <a:ext cx="6424" cy="36206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4039450" y="5746796"/>
            <a:ext cx="17526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9- Empenho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31" name="AutoShape 17"/>
          <p:cNvSpPr>
            <a:spLocks noChangeArrowheads="1"/>
          </p:cNvSpPr>
          <p:nvPr/>
        </p:nvSpPr>
        <p:spPr bwMode="auto">
          <a:xfrm>
            <a:off x="7078103" y="5746796"/>
            <a:ext cx="17526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10- Contrato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46" name="AutoShape 15"/>
          <p:cNvCxnSpPr>
            <a:cxnSpLocks noChangeShapeType="1"/>
            <a:stCxn id="31" idx="1"/>
            <a:endCxn id="30" idx="3"/>
          </p:cNvCxnSpPr>
          <p:nvPr/>
        </p:nvCxnSpPr>
        <p:spPr bwMode="auto">
          <a:xfrm flipH="1">
            <a:off x="5792050" y="6013496"/>
            <a:ext cx="1286053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" name="AutoShape 15"/>
          <p:cNvCxnSpPr>
            <a:cxnSpLocks noChangeShapeType="1"/>
            <a:stCxn id="30" idx="1"/>
            <a:endCxn id="119820" idx="3"/>
          </p:cNvCxnSpPr>
          <p:nvPr/>
        </p:nvCxnSpPr>
        <p:spPr bwMode="auto">
          <a:xfrm flipH="1">
            <a:off x="2352446" y="6013496"/>
            <a:ext cx="1687004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59121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www1.ericsson.com/res/region_RLAM/images/2011-09-02-ns-head-p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287"/>
            <a:ext cx="9144000" cy="1693726"/>
          </a:xfrm>
          <a:prstGeom prst="rect">
            <a:avLst/>
          </a:prstGeom>
          <a:noFill/>
          <a:effectLst>
            <a:softEdge rad="698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518400" y="6137275"/>
            <a:ext cx="12223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1" name="Rectangle 12"/>
          <p:cNvSpPr>
            <a:spLocks noGrp="1" noChangeArrowheads="1"/>
          </p:cNvSpPr>
          <p:nvPr>
            <p:ph type="title"/>
          </p:nvPr>
        </p:nvSpPr>
        <p:spPr>
          <a:xfrm>
            <a:off x="2411760" y="227013"/>
            <a:ext cx="6624736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1800" b="1" dirty="0"/>
              <a:t>IMPACTO</a:t>
            </a:r>
            <a:r>
              <a:rPr lang="pt-BR" altLang="pt-BR" sz="2400" b="1" dirty="0"/>
              <a:t> </a:t>
            </a:r>
            <a:r>
              <a:rPr lang="pt-BR" altLang="pt-BR" sz="1800" b="1" dirty="0"/>
              <a:t>DA</a:t>
            </a:r>
            <a:r>
              <a:rPr lang="pt-BR" altLang="pt-BR" sz="2400" b="1" dirty="0"/>
              <a:t> </a:t>
            </a:r>
            <a:r>
              <a:rPr lang="pt-BR" altLang="pt-BR" sz="1800" b="1" dirty="0"/>
              <a:t>TECNOLOGIA</a:t>
            </a:r>
            <a:r>
              <a:rPr lang="pt-BR" altLang="pt-BR" sz="2400" b="1" dirty="0"/>
              <a:t> </a:t>
            </a:r>
            <a:r>
              <a:rPr lang="pt-BR" altLang="pt-BR" sz="1800" b="1" dirty="0"/>
              <a:t>NO</a:t>
            </a:r>
            <a:r>
              <a:rPr lang="pt-BR" altLang="pt-BR" sz="2400" b="1" dirty="0"/>
              <a:t> </a:t>
            </a:r>
            <a:r>
              <a:rPr lang="pt-BR" altLang="pt-BR" sz="1800" b="1" dirty="0"/>
              <a:t>MUNDO</a:t>
            </a:r>
            <a:r>
              <a:rPr lang="pt-BR" altLang="pt-BR" sz="2400" b="1" dirty="0"/>
              <a:t> </a:t>
            </a:r>
            <a:r>
              <a:rPr lang="pt-BR" altLang="pt-BR" sz="1800" b="1" dirty="0"/>
              <a:t>MODERNO</a:t>
            </a:r>
          </a:p>
        </p:txBody>
      </p:sp>
      <p:pic>
        <p:nvPicPr>
          <p:cNvPr id="9220" name="Imagem 1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Imagem 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lh6.googleusercontent.com/-bGDByELuBIU/U78APb0lWvI/AAAAAAAAAvI/ofZHS4hyU5I/w593-h517/5555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090" y="2072150"/>
            <a:ext cx="4045068" cy="352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17487" y="4081704"/>
            <a:ext cx="280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Exclusão digital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17488" y="2720711"/>
            <a:ext cx="2800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Extinção de postos de trabalho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17487" y="1962599"/>
            <a:ext cx="280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Desemprego estrutural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17487" y="5388228"/>
            <a:ext cx="3289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Pequenas revoluções tecnológicas </a:t>
            </a:r>
            <a:r>
              <a:rPr lang="pt-BR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ressignificam</a:t>
            </a:r>
            <a:r>
              <a:rPr lang="pt-BR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mundo do trabalho e das organizações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977137" y="2048255"/>
            <a:ext cx="280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Criatividade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729275" y="3157312"/>
            <a:ext cx="280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Flexibilidade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707988" y="4277961"/>
            <a:ext cx="280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Informação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913218" y="5708345"/>
            <a:ext cx="280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Empreendedorismo</a:t>
            </a:r>
          </a:p>
        </p:txBody>
      </p:sp>
    </p:spTree>
    <p:extLst>
      <p:ext uri="{BB962C8B-B14F-4D97-AF65-F5344CB8AC3E}">
        <p14:creationId xmlns:p14="http://schemas.microsoft.com/office/powerpoint/2010/main" val="497345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m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agem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989013"/>
            <a:ext cx="123983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12"/>
          <p:cNvSpPr>
            <a:spLocks noGrp="1" noChangeArrowheads="1"/>
          </p:cNvSpPr>
          <p:nvPr>
            <p:ph type="title"/>
          </p:nvPr>
        </p:nvSpPr>
        <p:spPr>
          <a:xfrm>
            <a:off x="2231232" y="34584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CAMINHO CRÍTICO DA CONTRATAÇÃO</a:t>
            </a:r>
          </a:p>
        </p:txBody>
      </p:sp>
      <p:pic>
        <p:nvPicPr>
          <p:cNvPr id="5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8" y="1004888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http://www.cursoforum.com.br/wp-content/uploads/2014/04/logo-agu-azul-advocacia-geral-da-uni%C3%A3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14" y="3845757"/>
            <a:ext cx="1807656" cy="99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sti.intraer/images/siloms/icon_contra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17032"/>
            <a:ext cx="2082957" cy="125605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ta: da Esquerda para a Direita 2"/>
          <p:cNvSpPr/>
          <p:nvPr/>
        </p:nvSpPr>
        <p:spPr bwMode="auto">
          <a:xfrm>
            <a:off x="3497070" y="4205797"/>
            <a:ext cx="2011034" cy="288032"/>
          </a:xfrm>
          <a:prstGeom prst="left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03848" y="1521756"/>
            <a:ext cx="2530887" cy="1135066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6-Elaboração do edital 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da minuta de contrato,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se for o caso.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597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m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agem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989013"/>
            <a:ext cx="123983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12"/>
          <p:cNvSpPr>
            <a:spLocks noGrp="1" noChangeArrowheads="1"/>
          </p:cNvSpPr>
          <p:nvPr>
            <p:ph type="title"/>
          </p:nvPr>
        </p:nvSpPr>
        <p:spPr>
          <a:xfrm>
            <a:off x="2231232" y="34584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CAMINHO CRÍTICO DA CONTRATAÇÃO</a:t>
            </a:r>
          </a:p>
        </p:txBody>
      </p:sp>
      <p:pic>
        <p:nvPicPr>
          <p:cNvPr id="5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8" y="1004888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2182" y="1040385"/>
            <a:ext cx="5892670" cy="5746198"/>
          </a:xfrm>
          <a:prstGeom prst="rect">
            <a:avLst/>
          </a:prstGeom>
        </p:spPr>
      </p:pic>
      <p:pic>
        <p:nvPicPr>
          <p:cNvPr id="29" name="Picture 4" descr="http://www.cursoforum.com.br/wp-content/uploads/2014/04/logo-agu-azul-advocacia-geral-da-uni%C3%A3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714488"/>
            <a:ext cx="1807656" cy="99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260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m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agem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989013"/>
            <a:ext cx="123983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AutoShape 2"/>
          <p:cNvSpPr>
            <a:spLocks noChangeArrowheads="1"/>
          </p:cNvSpPr>
          <p:nvPr/>
        </p:nvSpPr>
        <p:spPr bwMode="auto">
          <a:xfrm>
            <a:off x="484982" y="1418976"/>
            <a:ext cx="1746250" cy="968829"/>
          </a:xfrm>
          <a:prstGeom prst="flowChartDocument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</a:t>
            </a:r>
          </a:p>
          <a:p>
            <a:pPr algn="ctr"/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1-Necessidade</a:t>
            </a:r>
          </a:p>
        </p:txBody>
      </p:sp>
      <p:sp>
        <p:nvSpPr>
          <p:cNvPr id="119811" name="AutoShape 3"/>
          <p:cNvSpPr>
            <a:spLocks noChangeArrowheads="1"/>
          </p:cNvSpPr>
          <p:nvPr/>
        </p:nvSpPr>
        <p:spPr bwMode="auto">
          <a:xfrm>
            <a:off x="4229950" y="1418975"/>
            <a:ext cx="1371600" cy="968829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2-Pesquisa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de Preços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19813" name="AutoShape 5"/>
          <p:cNvSpPr>
            <a:spLocks noChangeArrowheads="1"/>
          </p:cNvSpPr>
          <p:nvPr/>
        </p:nvSpPr>
        <p:spPr bwMode="auto">
          <a:xfrm>
            <a:off x="7231392" y="1340767"/>
            <a:ext cx="1446021" cy="1105391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3-Confecção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do PAM/S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119814" name="AutoShape 6"/>
          <p:cNvCxnSpPr>
            <a:cxnSpLocks noChangeShapeType="1"/>
            <a:stCxn id="119810" idx="3"/>
            <a:endCxn id="119811" idx="1"/>
          </p:cNvCxnSpPr>
          <p:nvPr/>
        </p:nvCxnSpPr>
        <p:spPr bwMode="auto">
          <a:xfrm flipV="1">
            <a:off x="2231232" y="1903390"/>
            <a:ext cx="1998718" cy="1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16" name="AutoShape 8"/>
          <p:cNvCxnSpPr>
            <a:cxnSpLocks noChangeShapeType="1"/>
            <a:stCxn id="119813" idx="2"/>
            <a:endCxn id="25" idx="0"/>
          </p:cNvCxnSpPr>
          <p:nvPr/>
        </p:nvCxnSpPr>
        <p:spPr bwMode="auto">
          <a:xfrm>
            <a:off x="7954403" y="2446158"/>
            <a:ext cx="0" cy="334074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17" name="AutoShape 9"/>
          <p:cNvCxnSpPr>
            <a:cxnSpLocks noChangeShapeType="1"/>
            <a:stCxn id="119811" idx="3"/>
            <a:endCxn id="119813" idx="1"/>
          </p:cNvCxnSpPr>
          <p:nvPr/>
        </p:nvCxnSpPr>
        <p:spPr bwMode="auto">
          <a:xfrm flipV="1">
            <a:off x="5601550" y="1893463"/>
            <a:ext cx="1629842" cy="992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9818" name="AutoShape 10"/>
          <p:cNvSpPr>
            <a:spLocks noChangeArrowheads="1"/>
          </p:cNvSpPr>
          <p:nvPr/>
        </p:nvSpPr>
        <p:spPr bwMode="auto">
          <a:xfrm>
            <a:off x="4068875" y="4081002"/>
            <a:ext cx="1600200" cy="860166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6-Elaboração do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edital e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da minuta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de contrato</a:t>
            </a:r>
          </a:p>
        </p:txBody>
      </p:sp>
      <p:sp>
        <p:nvSpPr>
          <p:cNvPr id="119819" name="AutoShape 11"/>
          <p:cNvSpPr>
            <a:spLocks noChangeArrowheads="1"/>
          </p:cNvSpPr>
          <p:nvPr/>
        </p:nvSpPr>
        <p:spPr bwMode="auto">
          <a:xfrm>
            <a:off x="484355" y="4060438"/>
            <a:ext cx="2044700" cy="880729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7 – Análise  Jurídica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Pela CJU</a:t>
            </a:r>
          </a:p>
        </p:txBody>
      </p:sp>
      <p:sp>
        <p:nvSpPr>
          <p:cNvPr id="119820" name="AutoShape 12"/>
          <p:cNvSpPr>
            <a:spLocks noChangeArrowheads="1"/>
          </p:cNvSpPr>
          <p:nvPr/>
        </p:nvSpPr>
        <p:spPr bwMode="auto">
          <a:xfrm>
            <a:off x="663346" y="5746796"/>
            <a:ext cx="16891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8- Licitação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119822" name="AutoShape 14"/>
          <p:cNvCxnSpPr>
            <a:cxnSpLocks noChangeShapeType="1"/>
            <a:stCxn id="119825" idx="1"/>
            <a:endCxn id="119818" idx="3"/>
          </p:cNvCxnSpPr>
          <p:nvPr/>
        </p:nvCxnSpPr>
        <p:spPr bwMode="auto">
          <a:xfrm flipH="1">
            <a:off x="5669075" y="4489464"/>
            <a:ext cx="1415452" cy="21621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23" name="AutoShape 15"/>
          <p:cNvCxnSpPr>
            <a:cxnSpLocks noChangeShapeType="1"/>
            <a:stCxn id="119819" idx="3"/>
            <a:endCxn id="119818" idx="1"/>
          </p:cNvCxnSpPr>
          <p:nvPr/>
        </p:nvCxnSpPr>
        <p:spPr bwMode="auto">
          <a:xfrm>
            <a:off x="2529055" y="4500803"/>
            <a:ext cx="1539820" cy="10282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24" name="AutoShape 16"/>
          <p:cNvCxnSpPr>
            <a:cxnSpLocks noChangeShapeType="1"/>
            <a:stCxn id="119819" idx="2"/>
            <a:endCxn id="119820" idx="0"/>
          </p:cNvCxnSpPr>
          <p:nvPr/>
        </p:nvCxnSpPr>
        <p:spPr bwMode="auto">
          <a:xfrm>
            <a:off x="1506705" y="4941167"/>
            <a:ext cx="1191" cy="805629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9825" name="AutoShape 17"/>
          <p:cNvSpPr>
            <a:spLocks noChangeArrowheads="1"/>
          </p:cNvSpPr>
          <p:nvPr/>
        </p:nvSpPr>
        <p:spPr bwMode="auto">
          <a:xfrm>
            <a:off x="7084527" y="4037760"/>
            <a:ext cx="1752600" cy="903408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5 – Lançamento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do Objeto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no SIDEC/SIASG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49" name="Rectangle 12"/>
          <p:cNvSpPr>
            <a:spLocks noGrp="1" noChangeArrowheads="1"/>
          </p:cNvSpPr>
          <p:nvPr>
            <p:ph type="title"/>
          </p:nvPr>
        </p:nvSpPr>
        <p:spPr>
          <a:xfrm>
            <a:off x="2231232" y="34584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CAMINHO CRÍTICO DA CONTRATAÇÃO</a:t>
            </a:r>
          </a:p>
        </p:txBody>
      </p:sp>
      <p:pic>
        <p:nvPicPr>
          <p:cNvPr id="5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8" y="1004888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http://www.editoraforum.com.br/ef/wp-content/uploads/2015/01/licitacao-termo-referencia-projeto-basi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269" y="2421730"/>
            <a:ext cx="3010962" cy="1582374"/>
          </a:xfrm>
          <a:prstGeom prst="rect">
            <a:avLst/>
          </a:prstGeom>
          <a:noFill/>
          <a:effectLst>
            <a:softEdge rad="419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17"/>
          <p:cNvSpPr>
            <a:spLocks noChangeArrowheads="1"/>
          </p:cNvSpPr>
          <p:nvPr/>
        </p:nvSpPr>
        <p:spPr bwMode="auto">
          <a:xfrm>
            <a:off x="7078103" y="2780232"/>
            <a:ext cx="1752600" cy="895463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4- Abertura do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PAG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26" name="AutoShape 8"/>
          <p:cNvCxnSpPr>
            <a:cxnSpLocks noChangeShapeType="1"/>
            <a:stCxn id="25" idx="2"/>
            <a:endCxn id="119825" idx="0"/>
          </p:cNvCxnSpPr>
          <p:nvPr/>
        </p:nvCxnSpPr>
        <p:spPr bwMode="auto">
          <a:xfrm>
            <a:off x="7954403" y="3675695"/>
            <a:ext cx="6424" cy="36206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4039450" y="5746796"/>
            <a:ext cx="17526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9- Empenho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31" name="AutoShape 17"/>
          <p:cNvSpPr>
            <a:spLocks noChangeArrowheads="1"/>
          </p:cNvSpPr>
          <p:nvPr/>
        </p:nvSpPr>
        <p:spPr bwMode="auto">
          <a:xfrm>
            <a:off x="7078103" y="5746796"/>
            <a:ext cx="17526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10- Contrato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46" name="AutoShape 15"/>
          <p:cNvCxnSpPr>
            <a:cxnSpLocks noChangeShapeType="1"/>
            <a:stCxn id="31" idx="1"/>
            <a:endCxn id="30" idx="3"/>
          </p:cNvCxnSpPr>
          <p:nvPr/>
        </p:nvCxnSpPr>
        <p:spPr bwMode="auto">
          <a:xfrm flipH="1">
            <a:off x="5792050" y="6013496"/>
            <a:ext cx="1286053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" name="AutoShape 15"/>
          <p:cNvCxnSpPr>
            <a:cxnSpLocks noChangeShapeType="1"/>
            <a:stCxn id="30" idx="1"/>
            <a:endCxn id="119820" idx="3"/>
          </p:cNvCxnSpPr>
          <p:nvPr/>
        </p:nvCxnSpPr>
        <p:spPr bwMode="auto">
          <a:xfrm flipH="1">
            <a:off x="2352446" y="6013496"/>
            <a:ext cx="1687004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14978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m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agem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989013"/>
            <a:ext cx="123983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12"/>
          <p:cNvSpPr>
            <a:spLocks noGrp="1" noChangeArrowheads="1"/>
          </p:cNvSpPr>
          <p:nvPr>
            <p:ph type="title"/>
          </p:nvPr>
        </p:nvSpPr>
        <p:spPr>
          <a:xfrm>
            <a:off x="2231232" y="34584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CAMINHO CRÍTICO DA CONTRATAÇÃO</a:t>
            </a:r>
          </a:p>
        </p:txBody>
      </p:sp>
      <p:pic>
        <p:nvPicPr>
          <p:cNvPr id="5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8" y="1004888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Rectangle 12"/>
          <p:cNvSpPr txBox="1">
            <a:spLocks noChangeArrowheads="1"/>
          </p:cNvSpPr>
          <p:nvPr/>
        </p:nvSpPr>
        <p:spPr bwMode="white">
          <a:xfrm>
            <a:off x="2782797" y="1065928"/>
            <a:ext cx="382253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4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ANÁLISE JURÍDICA</a:t>
            </a:r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5868144" y="2924944"/>
            <a:ext cx="2124744" cy="1033264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800" b="1" dirty="0">
                <a:solidFill>
                  <a:srgbClr val="000000"/>
                </a:solidFill>
                <a:latin typeface="Verdana" charset="0"/>
              </a:rPr>
              <a:t>6-Elaboração do edital 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800" b="1" dirty="0">
                <a:solidFill>
                  <a:srgbClr val="000000"/>
                </a:solidFill>
                <a:latin typeface="Verdana" charset="0"/>
              </a:rPr>
              <a:t> da minuta de contrato,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800" b="1" dirty="0">
                <a:solidFill>
                  <a:srgbClr val="000000"/>
                </a:solidFill>
                <a:latin typeface="Verdana" charset="0"/>
              </a:rPr>
              <a:t> se for o caso.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20" name="AutoShape 11"/>
          <p:cNvSpPr>
            <a:spLocks noChangeArrowheads="1"/>
          </p:cNvSpPr>
          <p:nvPr/>
        </p:nvSpPr>
        <p:spPr bwMode="auto">
          <a:xfrm>
            <a:off x="1152128" y="2924944"/>
            <a:ext cx="2232248" cy="1033264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800" b="1" dirty="0">
                <a:solidFill>
                  <a:srgbClr val="000000"/>
                </a:solidFill>
                <a:latin typeface="Verdana" charset="0"/>
              </a:rPr>
              <a:t> 7- Aprovação do Edital e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800" b="1" dirty="0">
                <a:solidFill>
                  <a:srgbClr val="000000"/>
                </a:solidFill>
                <a:latin typeface="Verdana" charset="0"/>
              </a:rPr>
              <a:t>da minuta de contrato pela AJUR</a:t>
            </a: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pic>
        <p:nvPicPr>
          <p:cNvPr id="21" name="Picture 10" descr="https://sapiens.agu.gov.br/images/sapiens_gr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376" y="5143524"/>
            <a:ext cx="2619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: Curva para a Esquerda 1"/>
          <p:cNvSpPr/>
          <p:nvPr/>
        </p:nvSpPr>
        <p:spPr bwMode="auto">
          <a:xfrm rot="2416461">
            <a:off x="6643103" y="3591149"/>
            <a:ext cx="1008112" cy="2938193"/>
          </a:xfrm>
          <a:prstGeom prst="curvedLeftArrow">
            <a:avLst>
              <a:gd name="adj1" fmla="val 28687"/>
              <a:gd name="adj2" fmla="val 42686"/>
              <a:gd name="adj3" fmla="val 2953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3" name="Seta: Curva para a Esquerda 22"/>
          <p:cNvSpPr/>
          <p:nvPr/>
        </p:nvSpPr>
        <p:spPr bwMode="auto">
          <a:xfrm rot="18610664" flipH="1" flipV="1">
            <a:off x="1332012" y="3377999"/>
            <a:ext cx="1024776" cy="3524555"/>
          </a:xfrm>
          <a:prstGeom prst="curvedLeftArrow">
            <a:avLst>
              <a:gd name="adj1" fmla="val 28687"/>
              <a:gd name="adj2" fmla="val 42686"/>
              <a:gd name="adj3" fmla="val 2953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5124" name="Picture 4" descr="http://www.cursoforum.com.br/wp-content/uploads/2014/04/logo-agu-azul-advocacia-geral-da-uni%C3%A3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235" y="1926340"/>
            <a:ext cx="1807656" cy="99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4101009"/>
            <a:ext cx="4572032" cy="118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009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" grpId="0" animBg="1"/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m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agem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989013"/>
            <a:ext cx="123983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AutoShape 2"/>
          <p:cNvSpPr>
            <a:spLocks noChangeArrowheads="1"/>
          </p:cNvSpPr>
          <p:nvPr/>
        </p:nvSpPr>
        <p:spPr bwMode="auto">
          <a:xfrm>
            <a:off x="484982" y="1418976"/>
            <a:ext cx="1746250" cy="968829"/>
          </a:xfrm>
          <a:prstGeom prst="flowChartDocument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</a:t>
            </a:r>
          </a:p>
          <a:p>
            <a:pPr algn="ctr"/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1-Necessidade</a:t>
            </a:r>
          </a:p>
        </p:txBody>
      </p:sp>
      <p:sp>
        <p:nvSpPr>
          <p:cNvPr id="119811" name="AutoShape 3"/>
          <p:cNvSpPr>
            <a:spLocks noChangeArrowheads="1"/>
          </p:cNvSpPr>
          <p:nvPr/>
        </p:nvSpPr>
        <p:spPr bwMode="auto">
          <a:xfrm>
            <a:off x="4229950" y="1418975"/>
            <a:ext cx="1371600" cy="968829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2-Pesquisa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de Preços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19813" name="AutoShape 5"/>
          <p:cNvSpPr>
            <a:spLocks noChangeArrowheads="1"/>
          </p:cNvSpPr>
          <p:nvPr/>
        </p:nvSpPr>
        <p:spPr bwMode="auto">
          <a:xfrm>
            <a:off x="7231392" y="1340767"/>
            <a:ext cx="1446021" cy="1105391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3-Confecção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do PAM/S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119814" name="AutoShape 6"/>
          <p:cNvCxnSpPr>
            <a:cxnSpLocks noChangeShapeType="1"/>
            <a:stCxn id="119810" idx="3"/>
            <a:endCxn id="119811" idx="1"/>
          </p:cNvCxnSpPr>
          <p:nvPr/>
        </p:nvCxnSpPr>
        <p:spPr bwMode="auto">
          <a:xfrm flipV="1">
            <a:off x="2231232" y="1903390"/>
            <a:ext cx="1998718" cy="1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16" name="AutoShape 8"/>
          <p:cNvCxnSpPr>
            <a:cxnSpLocks noChangeShapeType="1"/>
            <a:stCxn id="119813" idx="2"/>
            <a:endCxn id="25" idx="0"/>
          </p:cNvCxnSpPr>
          <p:nvPr/>
        </p:nvCxnSpPr>
        <p:spPr bwMode="auto">
          <a:xfrm>
            <a:off x="7954403" y="2446158"/>
            <a:ext cx="0" cy="334074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17" name="AutoShape 9"/>
          <p:cNvCxnSpPr>
            <a:cxnSpLocks noChangeShapeType="1"/>
            <a:stCxn id="119811" idx="3"/>
            <a:endCxn id="119813" idx="1"/>
          </p:cNvCxnSpPr>
          <p:nvPr/>
        </p:nvCxnSpPr>
        <p:spPr bwMode="auto">
          <a:xfrm flipV="1">
            <a:off x="5601550" y="1893463"/>
            <a:ext cx="1629842" cy="992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9818" name="AutoShape 10"/>
          <p:cNvSpPr>
            <a:spLocks noChangeArrowheads="1"/>
          </p:cNvSpPr>
          <p:nvPr/>
        </p:nvSpPr>
        <p:spPr bwMode="auto">
          <a:xfrm>
            <a:off x="4068875" y="4081002"/>
            <a:ext cx="1600200" cy="860166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6-Elaboração do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edital e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da minuta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de contrato</a:t>
            </a:r>
          </a:p>
        </p:txBody>
      </p:sp>
      <p:sp>
        <p:nvSpPr>
          <p:cNvPr id="119819" name="AutoShape 11"/>
          <p:cNvSpPr>
            <a:spLocks noChangeArrowheads="1"/>
          </p:cNvSpPr>
          <p:nvPr/>
        </p:nvSpPr>
        <p:spPr bwMode="auto">
          <a:xfrm>
            <a:off x="484355" y="4060438"/>
            <a:ext cx="2044700" cy="880729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7 – Análise  Jurídica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Pela CJU</a:t>
            </a:r>
          </a:p>
        </p:txBody>
      </p:sp>
      <p:sp>
        <p:nvSpPr>
          <p:cNvPr id="119820" name="AutoShape 12"/>
          <p:cNvSpPr>
            <a:spLocks noChangeArrowheads="1"/>
          </p:cNvSpPr>
          <p:nvPr/>
        </p:nvSpPr>
        <p:spPr bwMode="auto">
          <a:xfrm>
            <a:off x="663346" y="5746796"/>
            <a:ext cx="1689100" cy="533400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8- Licitação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119822" name="AutoShape 14"/>
          <p:cNvCxnSpPr>
            <a:cxnSpLocks noChangeShapeType="1"/>
            <a:stCxn id="119825" idx="1"/>
            <a:endCxn id="119818" idx="3"/>
          </p:cNvCxnSpPr>
          <p:nvPr/>
        </p:nvCxnSpPr>
        <p:spPr bwMode="auto">
          <a:xfrm flipH="1">
            <a:off x="5669075" y="4489464"/>
            <a:ext cx="1415452" cy="21621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23" name="AutoShape 15"/>
          <p:cNvCxnSpPr>
            <a:cxnSpLocks noChangeShapeType="1"/>
            <a:stCxn id="119819" idx="3"/>
            <a:endCxn id="119818" idx="1"/>
          </p:cNvCxnSpPr>
          <p:nvPr/>
        </p:nvCxnSpPr>
        <p:spPr bwMode="auto">
          <a:xfrm>
            <a:off x="2529055" y="4500803"/>
            <a:ext cx="1539820" cy="10282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24" name="AutoShape 16"/>
          <p:cNvCxnSpPr>
            <a:cxnSpLocks noChangeShapeType="1"/>
            <a:stCxn id="119819" idx="2"/>
            <a:endCxn id="119820" idx="0"/>
          </p:cNvCxnSpPr>
          <p:nvPr/>
        </p:nvCxnSpPr>
        <p:spPr bwMode="auto">
          <a:xfrm>
            <a:off x="1506705" y="4941167"/>
            <a:ext cx="1191" cy="805629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9825" name="AutoShape 17"/>
          <p:cNvSpPr>
            <a:spLocks noChangeArrowheads="1"/>
          </p:cNvSpPr>
          <p:nvPr/>
        </p:nvSpPr>
        <p:spPr bwMode="auto">
          <a:xfrm>
            <a:off x="7084527" y="4037760"/>
            <a:ext cx="1752600" cy="903408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5 – Lançamento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do Objeto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no SIDEC/SIASG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49" name="Rectangle 12"/>
          <p:cNvSpPr>
            <a:spLocks noGrp="1" noChangeArrowheads="1"/>
          </p:cNvSpPr>
          <p:nvPr>
            <p:ph type="title"/>
          </p:nvPr>
        </p:nvSpPr>
        <p:spPr>
          <a:xfrm>
            <a:off x="2231232" y="34584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CAMINHO CRÍTICO DA CONTRATAÇÃO</a:t>
            </a:r>
          </a:p>
        </p:txBody>
      </p:sp>
      <p:pic>
        <p:nvPicPr>
          <p:cNvPr id="5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8" y="1004888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http://www.editoraforum.com.br/ef/wp-content/uploads/2015/01/licitacao-termo-referencia-projeto-basi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269" y="2421730"/>
            <a:ext cx="3010962" cy="1582374"/>
          </a:xfrm>
          <a:prstGeom prst="rect">
            <a:avLst/>
          </a:prstGeom>
          <a:noFill/>
          <a:effectLst>
            <a:softEdge rad="419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17"/>
          <p:cNvSpPr>
            <a:spLocks noChangeArrowheads="1"/>
          </p:cNvSpPr>
          <p:nvPr/>
        </p:nvSpPr>
        <p:spPr bwMode="auto">
          <a:xfrm>
            <a:off x="7078103" y="2780232"/>
            <a:ext cx="1752600" cy="895463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4- Abertura do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PAG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26" name="AutoShape 8"/>
          <p:cNvCxnSpPr>
            <a:cxnSpLocks noChangeShapeType="1"/>
            <a:stCxn id="25" idx="2"/>
            <a:endCxn id="119825" idx="0"/>
          </p:cNvCxnSpPr>
          <p:nvPr/>
        </p:nvCxnSpPr>
        <p:spPr bwMode="auto">
          <a:xfrm>
            <a:off x="7954403" y="3675695"/>
            <a:ext cx="6424" cy="36206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4039450" y="5746796"/>
            <a:ext cx="17526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9- Empenho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31" name="AutoShape 17"/>
          <p:cNvSpPr>
            <a:spLocks noChangeArrowheads="1"/>
          </p:cNvSpPr>
          <p:nvPr/>
        </p:nvSpPr>
        <p:spPr bwMode="auto">
          <a:xfrm>
            <a:off x="7078103" y="5746796"/>
            <a:ext cx="17526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10- Contrato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46" name="AutoShape 15"/>
          <p:cNvCxnSpPr>
            <a:cxnSpLocks noChangeShapeType="1"/>
            <a:stCxn id="31" idx="1"/>
            <a:endCxn id="30" idx="3"/>
          </p:cNvCxnSpPr>
          <p:nvPr/>
        </p:nvCxnSpPr>
        <p:spPr bwMode="auto">
          <a:xfrm flipH="1">
            <a:off x="5792050" y="6013496"/>
            <a:ext cx="1286053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" name="AutoShape 15"/>
          <p:cNvCxnSpPr>
            <a:cxnSpLocks noChangeShapeType="1"/>
            <a:stCxn id="30" idx="1"/>
            <a:endCxn id="119820" idx="3"/>
          </p:cNvCxnSpPr>
          <p:nvPr/>
        </p:nvCxnSpPr>
        <p:spPr bwMode="auto">
          <a:xfrm flipH="1">
            <a:off x="2352446" y="6013496"/>
            <a:ext cx="1687004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0997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m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12"/>
          <p:cNvSpPr>
            <a:spLocks noGrp="1" noChangeArrowheads="1"/>
          </p:cNvSpPr>
          <p:nvPr>
            <p:ph type="title"/>
          </p:nvPr>
        </p:nvSpPr>
        <p:spPr>
          <a:xfrm>
            <a:off x="2231232" y="34584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CAMINHO CRÍTICO DA CONTRATAÇÃO</a:t>
            </a:r>
          </a:p>
        </p:txBody>
      </p:sp>
      <p:pic>
        <p:nvPicPr>
          <p:cNvPr id="5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59632" y="961843"/>
            <a:ext cx="7884368" cy="5872527"/>
          </a:xfrm>
          <a:prstGeom prst="rect">
            <a:avLst/>
          </a:prstGeom>
        </p:spPr>
      </p:pic>
      <p:pic>
        <p:nvPicPr>
          <p:cNvPr id="32" name="Picture 2" descr="http://www.ifg.edu.br/dti/downloads/imagens/siasg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7721"/>
            <a:ext cx="1259632" cy="68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61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8" y="1004888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12"/>
          <p:cNvSpPr>
            <a:spLocks noGrp="1" noChangeArrowheads="1"/>
          </p:cNvSpPr>
          <p:nvPr>
            <p:ph type="title"/>
          </p:nvPr>
        </p:nvSpPr>
        <p:spPr>
          <a:xfrm>
            <a:off x="2231232" y="34584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CAMINHO CRÍTICO DA CONTRATAÇÃO</a:t>
            </a:r>
          </a:p>
        </p:txBody>
      </p:sp>
      <p:pic>
        <p:nvPicPr>
          <p:cNvPr id="5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34" y="996630"/>
            <a:ext cx="7456139" cy="586137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 bwMode="auto">
          <a:xfrm>
            <a:off x="3131840" y="2708920"/>
            <a:ext cx="1584176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643182"/>
            <a:ext cx="871543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ângulo 8"/>
          <p:cNvSpPr/>
          <p:nvPr/>
        </p:nvSpPr>
        <p:spPr bwMode="auto">
          <a:xfrm>
            <a:off x="7416980" y="3641034"/>
            <a:ext cx="1584176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1" name="Picture 2" descr="http://blog.portalarp.com.br/wp-content/uploads/2013/02/cnet_logo_siasg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2" y="5503378"/>
            <a:ext cx="2284091" cy="42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eta: para a Esquerda 8"/>
          <p:cNvSpPr/>
          <p:nvPr/>
        </p:nvSpPr>
        <p:spPr bwMode="auto">
          <a:xfrm flipH="1">
            <a:off x="3131840" y="5643578"/>
            <a:ext cx="2520280" cy="264377"/>
          </a:xfrm>
          <a:prstGeom prst="leftArrow">
            <a:avLst/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4" name="Picture 8" descr="http://www.sti.intraer/images/siloms/icon_contrat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629" y="5173342"/>
            <a:ext cx="2082957" cy="125605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757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m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agem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989013"/>
            <a:ext cx="123983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AutoShape 2"/>
          <p:cNvSpPr>
            <a:spLocks noChangeArrowheads="1"/>
          </p:cNvSpPr>
          <p:nvPr/>
        </p:nvSpPr>
        <p:spPr bwMode="auto">
          <a:xfrm>
            <a:off x="484982" y="1418976"/>
            <a:ext cx="1746250" cy="968829"/>
          </a:xfrm>
          <a:prstGeom prst="flowChartDocument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</a:t>
            </a:r>
          </a:p>
          <a:p>
            <a:pPr algn="ctr"/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1-Necessidade</a:t>
            </a:r>
          </a:p>
        </p:txBody>
      </p:sp>
      <p:sp>
        <p:nvSpPr>
          <p:cNvPr id="119811" name="AutoShape 3"/>
          <p:cNvSpPr>
            <a:spLocks noChangeArrowheads="1"/>
          </p:cNvSpPr>
          <p:nvPr/>
        </p:nvSpPr>
        <p:spPr bwMode="auto">
          <a:xfrm>
            <a:off x="4229950" y="1418975"/>
            <a:ext cx="1371600" cy="968829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2-Pesquisa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de Preços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19813" name="AutoShape 5"/>
          <p:cNvSpPr>
            <a:spLocks noChangeArrowheads="1"/>
          </p:cNvSpPr>
          <p:nvPr/>
        </p:nvSpPr>
        <p:spPr bwMode="auto">
          <a:xfrm>
            <a:off x="7231392" y="1340767"/>
            <a:ext cx="1446021" cy="1105391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3-Confecção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do PAM/S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119814" name="AutoShape 6"/>
          <p:cNvCxnSpPr>
            <a:cxnSpLocks noChangeShapeType="1"/>
            <a:stCxn id="119810" idx="3"/>
            <a:endCxn id="119811" idx="1"/>
          </p:cNvCxnSpPr>
          <p:nvPr/>
        </p:nvCxnSpPr>
        <p:spPr bwMode="auto">
          <a:xfrm flipV="1">
            <a:off x="2231232" y="1903390"/>
            <a:ext cx="1998718" cy="1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16" name="AutoShape 8"/>
          <p:cNvCxnSpPr>
            <a:cxnSpLocks noChangeShapeType="1"/>
            <a:stCxn id="119813" idx="2"/>
            <a:endCxn id="25" idx="0"/>
          </p:cNvCxnSpPr>
          <p:nvPr/>
        </p:nvCxnSpPr>
        <p:spPr bwMode="auto">
          <a:xfrm>
            <a:off x="7954403" y="2446158"/>
            <a:ext cx="0" cy="334074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17" name="AutoShape 9"/>
          <p:cNvCxnSpPr>
            <a:cxnSpLocks noChangeShapeType="1"/>
            <a:stCxn id="119811" idx="3"/>
            <a:endCxn id="119813" idx="1"/>
          </p:cNvCxnSpPr>
          <p:nvPr/>
        </p:nvCxnSpPr>
        <p:spPr bwMode="auto">
          <a:xfrm flipV="1">
            <a:off x="5601550" y="1893463"/>
            <a:ext cx="1629842" cy="992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9818" name="AutoShape 10"/>
          <p:cNvSpPr>
            <a:spLocks noChangeArrowheads="1"/>
          </p:cNvSpPr>
          <p:nvPr/>
        </p:nvSpPr>
        <p:spPr bwMode="auto">
          <a:xfrm>
            <a:off x="4068875" y="4081002"/>
            <a:ext cx="1600200" cy="860166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6-Elaboração do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edital e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da minuta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de contrato</a:t>
            </a:r>
          </a:p>
        </p:txBody>
      </p:sp>
      <p:sp>
        <p:nvSpPr>
          <p:cNvPr id="119819" name="AutoShape 11"/>
          <p:cNvSpPr>
            <a:spLocks noChangeArrowheads="1"/>
          </p:cNvSpPr>
          <p:nvPr/>
        </p:nvSpPr>
        <p:spPr bwMode="auto">
          <a:xfrm>
            <a:off x="484355" y="4060438"/>
            <a:ext cx="2044700" cy="880729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7 – Análise  Jurídica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Pela CJU</a:t>
            </a:r>
          </a:p>
        </p:txBody>
      </p:sp>
      <p:sp>
        <p:nvSpPr>
          <p:cNvPr id="119820" name="AutoShape 12"/>
          <p:cNvSpPr>
            <a:spLocks noChangeArrowheads="1"/>
          </p:cNvSpPr>
          <p:nvPr/>
        </p:nvSpPr>
        <p:spPr bwMode="auto">
          <a:xfrm>
            <a:off x="663346" y="5746796"/>
            <a:ext cx="1689100" cy="533400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8- Licitação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119822" name="AutoShape 14"/>
          <p:cNvCxnSpPr>
            <a:cxnSpLocks noChangeShapeType="1"/>
            <a:stCxn id="119825" idx="1"/>
            <a:endCxn id="119818" idx="3"/>
          </p:cNvCxnSpPr>
          <p:nvPr/>
        </p:nvCxnSpPr>
        <p:spPr bwMode="auto">
          <a:xfrm flipH="1">
            <a:off x="5669075" y="4489464"/>
            <a:ext cx="1415452" cy="21621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23" name="AutoShape 15"/>
          <p:cNvCxnSpPr>
            <a:cxnSpLocks noChangeShapeType="1"/>
            <a:stCxn id="119819" idx="3"/>
            <a:endCxn id="119818" idx="1"/>
          </p:cNvCxnSpPr>
          <p:nvPr/>
        </p:nvCxnSpPr>
        <p:spPr bwMode="auto">
          <a:xfrm>
            <a:off x="2529055" y="4500803"/>
            <a:ext cx="1539820" cy="10282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24" name="AutoShape 16"/>
          <p:cNvCxnSpPr>
            <a:cxnSpLocks noChangeShapeType="1"/>
            <a:stCxn id="119819" idx="2"/>
            <a:endCxn id="119820" idx="0"/>
          </p:cNvCxnSpPr>
          <p:nvPr/>
        </p:nvCxnSpPr>
        <p:spPr bwMode="auto">
          <a:xfrm>
            <a:off x="1506705" y="4941167"/>
            <a:ext cx="1191" cy="805629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9825" name="AutoShape 17"/>
          <p:cNvSpPr>
            <a:spLocks noChangeArrowheads="1"/>
          </p:cNvSpPr>
          <p:nvPr/>
        </p:nvSpPr>
        <p:spPr bwMode="auto">
          <a:xfrm>
            <a:off x="7084527" y="4037760"/>
            <a:ext cx="1752600" cy="903408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5 – Lançamento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do Objeto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no SIDEC/SIASG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49" name="Rectangle 12"/>
          <p:cNvSpPr>
            <a:spLocks noGrp="1" noChangeArrowheads="1"/>
          </p:cNvSpPr>
          <p:nvPr>
            <p:ph type="title"/>
          </p:nvPr>
        </p:nvSpPr>
        <p:spPr>
          <a:xfrm>
            <a:off x="2231232" y="34584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CAMINHO CRÍTICO DA CONTRATAÇÃO</a:t>
            </a:r>
          </a:p>
        </p:txBody>
      </p:sp>
      <p:pic>
        <p:nvPicPr>
          <p:cNvPr id="5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8" y="1004888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http://www.editoraforum.com.br/ef/wp-content/uploads/2015/01/licitacao-termo-referencia-projeto-basi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269" y="2421730"/>
            <a:ext cx="3010962" cy="1582374"/>
          </a:xfrm>
          <a:prstGeom prst="rect">
            <a:avLst/>
          </a:prstGeom>
          <a:noFill/>
          <a:effectLst>
            <a:softEdge rad="419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17"/>
          <p:cNvSpPr>
            <a:spLocks noChangeArrowheads="1"/>
          </p:cNvSpPr>
          <p:nvPr/>
        </p:nvSpPr>
        <p:spPr bwMode="auto">
          <a:xfrm>
            <a:off x="7078103" y="2780232"/>
            <a:ext cx="1752600" cy="895463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4- Abertura do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PAG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26" name="AutoShape 8"/>
          <p:cNvCxnSpPr>
            <a:cxnSpLocks noChangeShapeType="1"/>
            <a:stCxn id="25" idx="2"/>
            <a:endCxn id="119825" idx="0"/>
          </p:cNvCxnSpPr>
          <p:nvPr/>
        </p:nvCxnSpPr>
        <p:spPr bwMode="auto">
          <a:xfrm>
            <a:off x="7954403" y="3675695"/>
            <a:ext cx="6424" cy="36206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4039450" y="5746796"/>
            <a:ext cx="1752600" cy="533400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9- Empenho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31" name="AutoShape 17"/>
          <p:cNvSpPr>
            <a:spLocks noChangeArrowheads="1"/>
          </p:cNvSpPr>
          <p:nvPr/>
        </p:nvSpPr>
        <p:spPr bwMode="auto">
          <a:xfrm>
            <a:off x="7078103" y="5746796"/>
            <a:ext cx="17526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10- Contrato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46" name="AutoShape 15"/>
          <p:cNvCxnSpPr>
            <a:cxnSpLocks noChangeShapeType="1"/>
            <a:stCxn id="31" idx="1"/>
            <a:endCxn id="30" idx="3"/>
          </p:cNvCxnSpPr>
          <p:nvPr/>
        </p:nvCxnSpPr>
        <p:spPr bwMode="auto">
          <a:xfrm flipH="1">
            <a:off x="5792050" y="6013496"/>
            <a:ext cx="1286053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" name="AutoShape 15"/>
          <p:cNvCxnSpPr>
            <a:cxnSpLocks noChangeShapeType="1"/>
            <a:stCxn id="30" idx="1"/>
            <a:endCxn id="119820" idx="3"/>
          </p:cNvCxnSpPr>
          <p:nvPr/>
        </p:nvCxnSpPr>
        <p:spPr bwMode="auto">
          <a:xfrm flipH="1">
            <a:off x="2352446" y="6013496"/>
            <a:ext cx="1687004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8746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m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34" y="989013"/>
            <a:ext cx="12414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12"/>
          <p:cNvSpPr>
            <a:spLocks noGrp="1" noChangeArrowheads="1"/>
          </p:cNvSpPr>
          <p:nvPr>
            <p:ph type="title"/>
          </p:nvPr>
        </p:nvSpPr>
        <p:spPr>
          <a:xfrm>
            <a:off x="2231232" y="34584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CAMINHO CRÍTICO DA CONTRATAÇÃO</a:t>
            </a:r>
          </a:p>
        </p:txBody>
      </p:sp>
      <p:pic>
        <p:nvPicPr>
          <p:cNvPr id="5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 descr="http://www.sti.intraer/images/siloms/icon_contra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9" y="3429000"/>
            <a:ext cx="1418580" cy="855425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904" y="989013"/>
            <a:ext cx="7418732" cy="581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5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m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34" y="989013"/>
            <a:ext cx="12414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12"/>
          <p:cNvSpPr>
            <a:spLocks noGrp="1" noChangeArrowheads="1"/>
          </p:cNvSpPr>
          <p:nvPr>
            <p:ph type="title"/>
          </p:nvPr>
        </p:nvSpPr>
        <p:spPr>
          <a:xfrm>
            <a:off x="2231232" y="34584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CAMINHO CRÍTICO DA CONTRATAÇÃO</a:t>
            </a:r>
          </a:p>
        </p:txBody>
      </p:sp>
      <p:pic>
        <p:nvPicPr>
          <p:cNvPr id="5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 descr="http://www.sti.intraer/images/siloms/icon_contra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1552373" cy="93610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83" y="1012322"/>
            <a:ext cx="7472467" cy="585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60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039886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20" t="4723" r="30258"/>
          <a:stretch>
            <a:fillRect/>
          </a:stretch>
        </p:blipFill>
        <p:spPr bwMode="auto">
          <a:xfrm>
            <a:off x="7218486" y="5013176"/>
            <a:ext cx="1818010" cy="207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1196752"/>
            <a:ext cx="8926512" cy="536818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±"/>
              <a:defRPr/>
            </a:pPr>
            <a:r>
              <a:rPr lang="pt-BR" altLang="pt-BR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DEFINIR </a:t>
            </a:r>
            <a:r>
              <a:rPr lang="pt-BR" altLang="pt-BR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O PROCESSO DIGITAL (CP);</a:t>
            </a:r>
          </a:p>
          <a:p>
            <a:pPr algn="just" eaLnBrk="1" hangingPunct="1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±"/>
              <a:defRPr/>
            </a:pPr>
            <a:r>
              <a:rPr lang="pt-BR" altLang="pt-BR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IDENTIFICAR A LEGISLAÇÃO QUE AMPARA O PAG ELETRÔNICO (CP);</a:t>
            </a:r>
          </a:p>
          <a:p>
            <a:pPr algn="just" eaLnBrk="1" hangingPunct="1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±"/>
              <a:defRPr/>
            </a:pPr>
            <a:r>
              <a:rPr lang="pt-BR" altLang="pt-BR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CONHECER OS PRINCIPAIS ÓRGÃOS QUE UTILIZAM O PAG EM FORMATO DIGITAL(CP);</a:t>
            </a:r>
          </a:p>
          <a:p>
            <a:pPr algn="just" eaLnBrk="1" hangingPunct="1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±"/>
              <a:defRPr/>
            </a:pPr>
            <a:r>
              <a:rPr lang="pt-BR" altLang="pt-BR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IDENTIFICAR OS PROCESSOS QUE COMPÕEM O CAMINHO CRÍTICO DA CONTRATAÇÃO (CP);</a:t>
            </a:r>
          </a:p>
          <a:p>
            <a:pPr algn="just" eaLnBrk="1" hangingPunct="1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±"/>
              <a:defRPr/>
            </a:pPr>
            <a:r>
              <a:rPr lang="pt-BR" altLang="pt-BR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CONHECER AS PRINCIPAIS INICIATIVAS EXISTENTES NO COMAER (CN); e</a:t>
            </a:r>
          </a:p>
          <a:p>
            <a:pPr algn="just" eaLnBrk="1" hangingPunct="1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±"/>
              <a:defRPr/>
            </a:pPr>
            <a:r>
              <a:rPr lang="pt-BR" altLang="pt-BR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IDENTIFICAR OS BENEFÍCIOS ORIUNDOS DA IMPLEMENTAÇÃO (CP).</a:t>
            </a:r>
          </a:p>
          <a:p>
            <a:pPr marL="0" indent="0" algn="just" eaLnBrk="1" hangingPunct="1">
              <a:buClr>
                <a:srgbClr val="0000CC"/>
              </a:buClr>
              <a:buFontTx/>
              <a:buNone/>
              <a:defRPr/>
            </a:pPr>
            <a:endParaRPr lang="pt-BR" altLang="pt-BR" sz="20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Char char="±"/>
              <a:defRPr/>
            </a:pPr>
            <a:endParaRPr lang="pt-BR" altLang="pt-BR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Clr>
                <a:srgbClr val="0000CC"/>
              </a:buClr>
              <a:buFontTx/>
              <a:buNone/>
              <a:defRPr/>
            </a:pPr>
            <a:endParaRPr lang="pt-BR" altLang="pt-BR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sz="4400" b="1"/>
              <a:t>Objetivo</a:t>
            </a:r>
          </a:p>
        </p:txBody>
      </p:sp>
      <p:pic>
        <p:nvPicPr>
          <p:cNvPr id="6149" name="Imagem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877056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m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34" y="989013"/>
            <a:ext cx="12414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12"/>
          <p:cNvSpPr>
            <a:spLocks noGrp="1" noChangeArrowheads="1"/>
          </p:cNvSpPr>
          <p:nvPr>
            <p:ph type="title"/>
          </p:nvPr>
        </p:nvSpPr>
        <p:spPr>
          <a:xfrm>
            <a:off x="2231232" y="34584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CAMINHO CRÍTICO DA CONTRATAÇÃO</a:t>
            </a:r>
          </a:p>
        </p:txBody>
      </p:sp>
      <p:pic>
        <p:nvPicPr>
          <p:cNvPr id="5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 descr="http://www.sti.intraer/images/siloms/icon_contra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" y="3212976"/>
            <a:ext cx="1492590" cy="90005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08" y="1026592"/>
            <a:ext cx="7267312" cy="5750152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 bwMode="auto">
          <a:xfrm>
            <a:off x="3491880" y="2276872"/>
            <a:ext cx="1584176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402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m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34" y="989013"/>
            <a:ext cx="12414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12"/>
          <p:cNvSpPr>
            <a:spLocks noGrp="1" noChangeArrowheads="1"/>
          </p:cNvSpPr>
          <p:nvPr>
            <p:ph type="title"/>
          </p:nvPr>
        </p:nvSpPr>
        <p:spPr>
          <a:xfrm>
            <a:off x="2231232" y="34584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CAMINHO CRÍTICO DA CONTRATAÇÃO</a:t>
            </a:r>
          </a:p>
        </p:txBody>
      </p:sp>
      <p:pic>
        <p:nvPicPr>
          <p:cNvPr id="5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8447" y="1004888"/>
            <a:ext cx="7578016" cy="5810410"/>
          </a:xfrm>
          <a:prstGeom prst="rect">
            <a:avLst/>
          </a:prstGeom>
        </p:spPr>
      </p:pic>
      <p:pic>
        <p:nvPicPr>
          <p:cNvPr id="25" name="Picture 8" descr="http://www.sti.intraer/images/siloms/icon_contra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159" y="4653136"/>
            <a:ext cx="2082957" cy="125605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2"/>
          <p:cNvSpPr txBox="1">
            <a:spLocks noChangeArrowheads="1"/>
          </p:cNvSpPr>
          <p:nvPr/>
        </p:nvSpPr>
        <p:spPr bwMode="white">
          <a:xfrm>
            <a:off x="2067187" y="6053298"/>
            <a:ext cx="48609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4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EMPENHOS</a:t>
            </a:r>
          </a:p>
          <a:p>
            <a:pPr algn="ctr" eaLnBrk="1" hangingPunct="1">
              <a:defRPr/>
            </a:pPr>
            <a:r>
              <a:rPr lang="pt-BR" altLang="pt-BR" sz="2400" b="1" i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SILOMS - SIASG</a:t>
            </a:r>
          </a:p>
        </p:txBody>
      </p:sp>
      <p:pic>
        <p:nvPicPr>
          <p:cNvPr id="10" name="Picture 2" descr="http://blog.portalarp.com.br/wp-content/uploads/2013/02/cnet_logo_siasg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229200"/>
            <a:ext cx="2284091" cy="42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eta: da Esquerda para a Direita 10"/>
          <p:cNvSpPr/>
          <p:nvPr/>
        </p:nvSpPr>
        <p:spPr bwMode="auto">
          <a:xfrm>
            <a:off x="3347864" y="5281163"/>
            <a:ext cx="1800200" cy="308077"/>
          </a:xfrm>
          <a:prstGeom prst="left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7944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m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agem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989013"/>
            <a:ext cx="123983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AutoShape 2"/>
          <p:cNvSpPr>
            <a:spLocks noChangeArrowheads="1"/>
          </p:cNvSpPr>
          <p:nvPr/>
        </p:nvSpPr>
        <p:spPr bwMode="auto">
          <a:xfrm>
            <a:off x="484982" y="1418976"/>
            <a:ext cx="1746250" cy="968829"/>
          </a:xfrm>
          <a:prstGeom prst="flowChartDocument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</a:t>
            </a:r>
          </a:p>
          <a:p>
            <a:pPr algn="ctr"/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1-Necessidade</a:t>
            </a:r>
          </a:p>
        </p:txBody>
      </p:sp>
      <p:sp>
        <p:nvSpPr>
          <p:cNvPr id="119811" name="AutoShape 3"/>
          <p:cNvSpPr>
            <a:spLocks noChangeArrowheads="1"/>
          </p:cNvSpPr>
          <p:nvPr/>
        </p:nvSpPr>
        <p:spPr bwMode="auto">
          <a:xfrm>
            <a:off x="4229950" y="1418975"/>
            <a:ext cx="1371600" cy="968829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2-Pesquisa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de Preços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19813" name="AutoShape 5"/>
          <p:cNvSpPr>
            <a:spLocks noChangeArrowheads="1"/>
          </p:cNvSpPr>
          <p:nvPr/>
        </p:nvSpPr>
        <p:spPr bwMode="auto">
          <a:xfrm>
            <a:off x="7231392" y="1340767"/>
            <a:ext cx="1446021" cy="1105391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3-Confecção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do PAM/S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119814" name="AutoShape 6"/>
          <p:cNvCxnSpPr>
            <a:cxnSpLocks noChangeShapeType="1"/>
            <a:stCxn id="119810" idx="3"/>
            <a:endCxn id="119811" idx="1"/>
          </p:cNvCxnSpPr>
          <p:nvPr/>
        </p:nvCxnSpPr>
        <p:spPr bwMode="auto">
          <a:xfrm flipV="1">
            <a:off x="2231232" y="1903390"/>
            <a:ext cx="1998718" cy="1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16" name="AutoShape 8"/>
          <p:cNvCxnSpPr>
            <a:cxnSpLocks noChangeShapeType="1"/>
            <a:stCxn id="119813" idx="2"/>
            <a:endCxn id="25" idx="0"/>
          </p:cNvCxnSpPr>
          <p:nvPr/>
        </p:nvCxnSpPr>
        <p:spPr bwMode="auto">
          <a:xfrm>
            <a:off x="7954403" y="2446158"/>
            <a:ext cx="0" cy="334074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17" name="AutoShape 9"/>
          <p:cNvCxnSpPr>
            <a:cxnSpLocks noChangeShapeType="1"/>
            <a:stCxn id="119811" idx="3"/>
            <a:endCxn id="119813" idx="1"/>
          </p:cNvCxnSpPr>
          <p:nvPr/>
        </p:nvCxnSpPr>
        <p:spPr bwMode="auto">
          <a:xfrm flipV="1">
            <a:off x="5601550" y="1893463"/>
            <a:ext cx="1629842" cy="992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9818" name="AutoShape 10"/>
          <p:cNvSpPr>
            <a:spLocks noChangeArrowheads="1"/>
          </p:cNvSpPr>
          <p:nvPr/>
        </p:nvSpPr>
        <p:spPr bwMode="auto">
          <a:xfrm>
            <a:off x="4068875" y="4081002"/>
            <a:ext cx="1600200" cy="860166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6-Elaboração do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edital e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da minuta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de contrato</a:t>
            </a:r>
          </a:p>
        </p:txBody>
      </p:sp>
      <p:sp>
        <p:nvSpPr>
          <p:cNvPr id="119819" name="AutoShape 11"/>
          <p:cNvSpPr>
            <a:spLocks noChangeArrowheads="1"/>
          </p:cNvSpPr>
          <p:nvPr/>
        </p:nvSpPr>
        <p:spPr bwMode="auto">
          <a:xfrm>
            <a:off x="484355" y="4060438"/>
            <a:ext cx="2044700" cy="880729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7 – Análise  Jurídica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Pela CJU</a:t>
            </a:r>
          </a:p>
        </p:txBody>
      </p:sp>
      <p:sp>
        <p:nvSpPr>
          <p:cNvPr id="119820" name="AutoShape 12"/>
          <p:cNvSpPr>
            <a:spLocks noChangeArrowheads="1"/>
          </p:cNvSpPr>
          <p:nvPr/>
        </p:nvSpPr>
        <p:spPr bwMode="auto">
          <a:xfrm>
            <a:off x="663346" y="5746796"/>
            <a:ext cx="1689100" cy="533400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8- Licitação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119822" name="AutoShape 14"/>
          <p:cNvCxnSpPr>
            <a:cxnSpLocks noChangeShapeType="1"/>
            <a:stCxn id="119825" idx="1"/>
            <a:endCxn id="119818" idx="3"/>
          </p:cNvCxnSpPr>
          <p:nvPr/>
        </p:nvCxnSpPr>
        <p:spPr bwMode="auto">
          <a:xfrm flipH="1">
            <a:off x="5669075" y="4489464"/>
            <a:ext cx="1415452" cy="21621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23" name="AutoShape 15"/>
          <p:cNvCxnSpPr>
            <a:cxnSpLocks noChangeShapeType="1"/>
            <a:stCxn id="119819" idx="3"/>
            <a:endCxn id="119818" idx="1"/>
          </p:cNvCxnSpPr>
          <p:nvPr/>
        </p:nvCxnSpPr>
        <p:spPr bwMode="auto">
          <a:xfrm>
            <a:off x="2529055" y="4500803"/>
            <a:ext cx="1539820" cy="10282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19824" name="AutoShape 16"/>
          <p:cNvCxnSpPr>
            <a:cxnSpLocks noChangeShapeType="1"/>
            <a:stCxn id="119819" idx="2"/>
            <a:endCxn id="119820" idx="0"/>
          </p:cNvCxnSpPr>
          <p:nvPr/>
        </p:nvCxnSpPr>
        <p:spPr bwMode="auto">
          <a:xfrm>
            <a:off x="1506705" y="4941167"/>
            <a:ext cx="1191" cy="805629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9825" name="AutoShape 17"/>
          <p:cNvSpPr>
            <a:spLocks noChangeArrowheads="1"/>
          </p:cNvSpPr>
          <p:nvPr/>
        </p:nvSpPr>
        <p:spPr bwMode="auto">
          <a:xfrm>
            <a:off x="7084527" y="4037760"/>
            <a:ext cx="1752600" cy="903408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5 – Lançamento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do Objeto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no SIDEC/SIASG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49" name="Rectangle 12"/>
          <p:cNvSpPr>
            <a:spLocks noGrp="1" noChangeArrowheads="1"/>
          </p:cNvSpPr>
          <p:nvPr>
            <p:ph type="title"/>
          </p:nvPr>
        </p:nvSpPr>
        <p:spPr>
          <a:xfrm>
            <a:off x="2231232" y="34584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CAMINHO CRÍTICO DA CONTRATAÇÃO</a:t>
            </a:r>
          </a:p>
        </p:txBody>
      </p:sp>
      <p:pic>
        <p:nvPicPr>
          <p:cNvPr id="5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8" y="1004888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http://www.editoraforum.com.br/ef/wp-content/uploads/2015/01/licitacao-termo-referencia-projeto-basi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269" y="2421730"/>
            <a:ext cx="3010962" cy="1582374"/>
          </a:xfrm>
          <a:prstGeom prst="rect">
            <a:avLst/>
          </a:prstGeom>
          <a:noFill/>
          <a:effectLst>
            <a:softEdge rad="419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17"/>
          <p:cNvSpPr>
            <a:spLocks noChangeArrowheads="1"/>
          </p:cNvSpPr>
          <p:nvPr/>
        </p:nvSpPr>
        <p:spPr bwMode="auto">
          <a:xfrm>
            <a:off x="7078103" y="2780232"/>
            <a:ext cx="1752600" cy="895463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4- Abertura do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PAG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26" name="AutoShape 8"/>
          <p:cNvCxnSpPr>
            <a:cxnSpLocks noChangeShapeType="1"/>
            <a:stCxn id="25" idx="2"/>
            <a:endCxn id="119825" idx="0"/>
          </p:cNvCxnSpPr>
          <p:nvPr/>
        </p:nvCxnSpPr>
        <p:spPr bwMode="auto">
          <a:xfrm>
            <a:off x="7954403" y="3675695"/>
            <a:ext cx="6424" cy="36206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0" name="AutoShape 17"/>
          <p:cNvSpPr>
            <a:spLocks noChangeArrowheads="1"/>
          </p:cNvSpPr>
          <p:nvPr/>
        </p:nvSpPr>
        <p:spPr bwMode="auto">
          <a:xfrm>
            <a:off x="4039450" y="5746796"/>
            <a:ext cx="1752600" cy="533400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9- Empenho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31" name="AutoShape 17"/>
          <p:cNvSpPr>
            <a:spLocks noChangeArrowheads="1"/>
          </p:cNvSpPr>
          <p:nvPr/>
        </p:nvSpPr>
        <p:spPr bwMode="auto">
          <a:xfrm>
            <a:off x="7078103" y="5746796"/>
            <a:ext cx="1752600" cy="533400"/>
          </a:xfrm>
          <a:prstGeom prst="flowChartAlternateProcess">
            <a:avLst/>
          </a:prstGeom>
          <a:solidFill>
            <a:srgbClr val="0000FF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10- Contrato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46" name="AutoShape 15"/>
          <p:cNvCxnSpPr>
            <a:cxnSpLocks noChangeShapeType="1"/>
            <a:stCxn id="31" idx="1"/>
            <a:endCxn id="30" idx="3"/>
          </p:cNvCxnSpPr>
          <p:nvPr/>
        </p:nvCxnSpPr>
        <p:spPr bwMode="auto">
          <a:xfrm flipH="1">
            <a:off x="5792050" y="6013496"/>
            <a:ext cx="1286053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7" name="AutoShape 15"/>
          <p:cNvCxnSpPr>
            <a:cxnSpLocks noChangeShapeType="1"/>
            <a:stCxn id="30" idx="1"/>
            <a:endCxn id="119820" idx="3"/>
          </p:cNvCxnSpPr>
          <p:nvPr/>
        </p:nvCxnSpPr>
        <p:spPr bwMode="auto">
          <a:xfrm flipH="1">
            <a:off x="2352446" y="6013496"/>
            <a:ext cx="1687004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05452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m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34" y="989013"/>
            <a:ext cx="12414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12"/>
          <p:cNvSpPr>
            <a:spLocks noGrp="1" noChangeArrowheads="1"/>
          </p:cNvSpPr>
          <p:nvPr>
            <p:ph type="title"/>
          </p:nvPr>
        </p:nvSpPr>
        <p:spPr>
          <a:xfrm>
            <a:off x="2231232" y="34584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CAMINHO CRÍTICO DA CONTRATAÇÃO</a:t>
            </a:r>
          </a:p>
        </p:txBody>
      </p:sp>
      <p:pic>
        <p:nvPicPr>
          <p:cNvPr id="5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1007958"/>
            <a:ext cx="8358246" cy="5850042"/>
          </a:xfrm>
          <a:prstGeom prst="rect">
            <a:avLst/>
          </a:prstGeom>
        </p:spPr>
      </p:pic>
      <p:pic>
        <p:nvPicPr>
          <p:cNvPr id="25" name="Picture 8" descr="http://www.sti.intraer/images/siloms/icon_contra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5842956"/>
            <a:ext cx="1683322" cy="1015068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blog.portalarp.com.br/wp-content/uploads/2013/02/cnet_logo_siasg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6360634"/>
            <a:ext cx="2284091" cy="42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ta: da Esquerda para a Direita 3"/>
          <p:cNvSpPr/>
          <p:nvPr/>
        </p:nvSpPr>
        <p:spPr bwMode="auto">
          <a:xfrm>
            <a:off x="3643306" y="6429396"/>
            <a:ext cx="1800200" cy="308077"/>
          </a:xfrm>
          <a:prstGeom prst="left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1500165" y="2640902"/>
            <a:ext cx="1000133" cy="35947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 bwMode="auto">
          <a:xfrm>
            <a:off x="5572132" y="2571744"/>
            <a:ext cx="642942" cy="42862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226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m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agem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989013"/>
            <a:ext cx="123983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12"/>
          <p:cNvSpPr>
            <a:spLocks noGrp="1" noChangeArrowheads="1"/>
          </p:cNvSpPr>
          <p:nvPr>
            <p:ph type="title"/>
          </p:nvPr>
        </p:nvSpPr>
        <p:spPr>
          <a:xfrm>
            <a:off x="2013045" y="346869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PRINCIPAIS INICIATIVAS NO COMAER</a:t>
            </a:r>
          </a:p>
        </p:txBody>
      </p:sp>
      <p:pic>
        <p:nvPicPr>
          <p:cNvPr id="5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8" y="1004888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http://www.sti.intraer/images/siloms/icon_contra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4" y="1746061"/>
            <a:ext cx="1324834" cy="79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apiens.agu.gov.br/images/sapiens_gr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44" y="3254116"/>
            <a:ext cx="1532337" cy="100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Gládi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305" y="38834"/>
            <a:ext cx="1252908" cy="8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http://www.sti.intraer/images/siloms/icon_contra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789" y="1009436"/>
            <a:ext cx="867423" cy="52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8" descr="http://www.sti.intraer/images/siloms/icon_contra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471" y="3056943"/>
            <a:ext cx="1465148" cy="88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http://blog.portalarp.com.br/wp-content/uploads/2013/02/cnet_logo_siasg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223" y="5485732"/>
            <a:ext cx="1752600" cy="32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http://blog.portalarp.com.br/wp-content/uploads/2013/02/cnet_logo_siasg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51" y="5481322"/>
            <a:ext cx="1752600" cy="32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 descr="http://www.editoraforum.com.br/ef/wp-content/uploads/2015/01/licitacao-termo-referencia-projeto-basic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681" y="2783445"/>
            <a:ext cx="3010962" cy="1582374"/>
          </a:xfrm>
          <a:prstGeom prst="rect">
            <a:avLst/>
          </a:prstGeom>
          <a:noFill/>
          <a:effectLst>
            <a:softEdge rad="419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AutoShape 2"/>
          <p:cNvSpPr>
            <a:spLocks noChangeArrowheads="1"/>
          </p:cNvSpPr>
          <p:nvPr/>
        </p:nvSpPr>
        <p:spPr bwMode="auto">
          <a:xfrm>
            <a:off x="1514125" y="1701573"/>
            <a:ext cx="1746250" cy="968829"/>
          </a:xfrm>
          <a:prstGeom prst="flowChartDocumen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</a:t>
            </a:r>
          </a:p>
          <a:p>
            <a:pPr algn="ctr"/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1-Necessidade</a:t>
            </a:r>
          </a:p>
        </p:txBody>
      </p:sp>
      <p:sp>
        <p:nvSpPr>
          <p:cNvPr id="36" name="AutoShape 3"/>
          <p:cNvSpPr>
            <a:spLocks noChangeArrowheads="1"/>
          </p:cNvSpPr>
          <p:nvPr/>
        </p:nvSpPr>
        <p:spPr bwMode="auto">
          <a:xfrm>
            <a:off x="4184049" y="1701573"/>
            <a:ext cx="1371600" cy="968829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2-Pesquisa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de Preços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37" name="AutoShape 5"/>
          <p:cNvSpPr>
            <a:spLocks noChangeArrowheads="1"/>
          </p:cNvSpPr>
          <p:nvPr/>
        </p:nvSpPr>
        <p:spPr bwMode="auto">
          <a:xfrm>
            <a:off x="7185491" y="1623365"/>
            <a:ext cx="1446021" cy="1105391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3-Confecção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do PAM/S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38" name="AutoShape 6"/>
          <p:cNvCxnSpPr>
            <a:cxnSpLocks noChangeShapeType="1"/>
            <a:stCxn id="35" idx="3"/>
            <a:endCxn id="36" idx="1"/>
          </p:cNvCxnSpPr>
          <p:nvPr/>
        </p:nvCxnSpPr>
        <p:spPr bwMode="auto">
          <a:xfrm>
            <a:off x="3260375" y="2185988"/>
            <a:ext cx="923674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9" name="AutoShape 8"/>
          <p:cNvCxnSpPr>
            <a:cxnSpLocks noChangeShapeType="1"/>
            <a:stCxn id="37" idx="2"/>
            <a:endCxn id="75" idx="0"/>
          </p:cNvCxnSpPr>
          <p:nvPr/>
        </p:nvCxnSpPr>
        <p:spPr bwMode="auto">
          <a:xfrm>
            <a:off x="7908502" y="2728756"/>
            <a:ext cx="0" cy="334074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0" name="AutoShape 9"/>
          <p:cNvCxnSpPr>
            <a:cxnSpLocks noChangeShapeType="1"/>
            <a:stCxn id="36" idx="3"/>
            <a:endCxn id="37" idx="1"/>
          </p:cNvCxnSpPr>
          <p:nvPr/>
        </p:nvCxnSpPr>
        <p:spPr bwMode="auto">
          <a:xfrm flipV="1">
            <a:off x="5555649" y="2176061"/>
            <a:ext cx="1629842" cy="992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1" name="AutoShape 10"/>
          <p:cNvSpPr>
            <a:spLocks noChangeArrowheads="1"/>
          </p:cNvSpPr>
          <p:nvPr/>
        </p:nvSpPr>
        <p:spPr bwMode="auto">
          <a:xfrm>
            <a:off x="4022974" y="4363600"/>
            <a:ext cx="1600200" cy="860166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6-Elaboração do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edital e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da minuta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de contrato</a:t>
            </a:r>
          </a:p>
        </p:txBody>
      </p:sp>
      <p:sp>
        <p:nvSpPr>
          <p:cNvPr id="42" name="AutoShape 11"/>
          <p:cNvSpPr>
            <a:spLocks noChangeArrowheads="1"/>
          </p:cNvSpPr>
          <p:nvPr/>
        </p:nvSpPr>
        <p:spPr bwMode="auto">
          <a:xfrm>
            <a:off x="438454" y="4343036"/>
            <a:ext cx="2044700" cy="880729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7 – Análise  Jurídica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Pela CJU</a:t>
            </a:r>
          </a:p>
        </p:txBody>
      </p:sp>
      <p:sp>
        <p:nvSpPr>
          <p:cNvPr id="43" name="AutoShape 12"/>
          <p:cNvSpPr>
            <a:spLocks noChangeArrowheads="1"/>
          </p:cNvSpPr>
          <p:nvPr/>
        </p:nvSpPr>
        <p:spPr bwMode="auto">
          <a:xfrm>
            <a:off x="617445" y="6029394"/>
            <a:ext cx="16891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8- Licitação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44" name="AutoShape 14"/>
          <p:cNvCxnSpPr>
            <a:cxnSpLocks noChangeShapeType="1"/>
            <a:stCxn id="48" idx="1"/>
            <a:endCxn id="41" idx="3"/>
          </p:cNvCxnSpPr>
          <p:nvPr/>
        </p:nvCxnSpPr>
        <p:spPr bwMode="auto">
          <a:xfrm flipH="1">
            <a:off x="5623174" y="4772062"/>
            <a:ext cx="1415452" cy="21621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5" name="AutoShape 15"/>
          <p:cNvCxnSpPr>
            <a:cxnSpLocks noChangeShapeType="1"/>
            <a:stCxn id="42" idx="3"/>
            <a:endCxn id="41" idx="1"/>
          </p:cNvCxnSpPr>
          <p:nvPr/>
        </p:nvCxnSpPr>
        <p:spPr bwMode="auto">
          <a:xfrm>
            <a:off x="2483154" y="4783401"/>
            <a:ext cx="1539820" cy="10282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6" name="AutoShape 16"/>
          <p:cNvCxnSpPr>
            <a:cxnSpLocks noChangeShapeType="1"/>
            <a:stCxn id="42" idx="2"/>
            <a:endCxn id="43" idx="0"/>
          </p:cNvCxnSpPr>
          <p:nvPr/>
        </p:nvCxnSpPr>
        <p:spPr bwMode="auto">
          <a:xfrm>
            <a:off x="1460804" y="5223765"/>
            <a:ext cx="1191" cy="805629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8" name="AutoShape 17"/>
          <p:cNvSpPr>
            <a:spLocks noChangeArrowheads="1"/>
          </p:cNvSpPr>
          <p:nvPr/>
        </p:nvSpPr>
        <p:spPr bwMode="auto">
          <a:xfrm>
            <a:off x="7038626" y="4320358"/>
            <a:ext cx="1752600" cy="903408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5 – Lançamento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do Objeto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no SIDEC/SIASG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75" name="AutoShape 17"/>
          <p:cNvSpPr>
            <a:spLocks noChangeArrowheads="1"/>
          </p:cNvSpPr>
          <p:nvPr/>
        </p:nvSpPr>
        <p:spPr bwMode="auto">
          <a:xfrm>
            <a:off x="7032202" y="3062830"/>
            <a:ext cx="1752600" cy="895463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4- Abertura do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PAG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76" name="AutoShape 8"/>
          <p:cNvCxnSpPr>
            <a:cxnSpLocks noChangeShapeType="1"/>
            <a:stCxn id="75" idx="2"/>
            <a:endCxn id="48" idx="0"/>
          </p:cNvCxnSpPr>
          <p:nvPr/>
        </p:nvCxnSpPr>
        <p:spPr bwMode="auto">
          <a:xfrm>
            <a:off x="7908502" y="3958293"/>
            <a:ext cx="6424" cy="36206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7" name="AutoShape 17"/>
          <p:cNvSpPr>
            <a:spLocks noChangeArrowheads="1"/>
          </p:cNvSpPr>
          <p:nvPr/>
        </p:nvSpPr>
        <p:spPr bwMode="auto">
          <a:xfrm>
            <a:off x="3993549" y="6029394"/>
            <a:ext cx="17526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9- Empenho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78" name="AutoShape 17"/>
          <p:cNvSpPr>
            <a:spLocks noChangeArrowheads="1"/>
          </p:cNvSpPr>
          <p:nvPr/>
        </p:nvSpPr>
        <p:spPr bwMode="auto">
          <a:xfrm>
            <a:off x="7032202" y="6029394"/>
            <a:ext cx="17526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10- Contrato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79" name="AutoShape 15"/>
          <p:cNvCxnSpPr>
            <a:cxnSpLocks noChangeShapeType="1"/>
            <a:stCxn id="78" idx="1"/>
            <a:endCxn id="77" idx="3"/>
          </p:cNvCxnSpPr>
          <p:nvPr/>
        </p:nvCxnSpPr>
        <p:spPr bwMode="auto">
          <a:xfrm flipH="1">
            <a:off x="5746149" y="6296094"/>
            <a:ext cx="1286053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0" name="AutoShape 15"/>
          <p:cNvCxnSpPr>
            <a:cxnSpLocks noChangeShapeType="1"/>
            <a:stCxn id="77" idx="1"/>
            <a:endCxn id="43" idx="3"/>
          </p:cNvCxnSpPr>
          <p:nvPr/>
        </p:nvCxnSpPr>
        <p:spPr bwMode="auto">
          <a:xfrm flipH="1">
            <a:off x="2306545" y="6296094"/>
            <a:ext cx="1687004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4098" name="Picture 2" descr="http://www.ifg.edu.br/dti/downloads/imagens/siasg-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27" y="5291198"/>
            <a:ext cx="1241117" cy="6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38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m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agem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989013"/>
            <a:ext cx="1239838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12"/>
          <p:cNvSpPr>
            <a:spLocks noGrp="1" noChangeArrowheads="1"/>
          </p:cNvSpPr>
          <p:nvPr>
            <p:ph type="title"/>
          </p:nvPr>
        </p:nvSpPr>
        <p:spPr>
          <a:xfrm>
            <a:off x="2013045" y="346869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PRINCIPAIS INICIATIVAS NO COMAER</a:t>
            </a:r>
          </a:p>
        </p:txBody>
      </p:sp>
      <p:pic>
        <p:nvPicPr>
          <p:cNvPr id="5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538" y="1004888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http://www.sti.intraer/images/siloms/icon_contra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4" y="1746061"/>
            <a:ext cx="1324834" cy="79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sapiens.agu.gov.br/images/sapiens_gr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44" y="3254116"/>
            <a:ext cx="1532337" cy="100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Gládi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305" y="38834"/>
            <a:ext cx="1252908" cy="88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http://www.sti.intraer/images/siloms/icon_contra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789" y="1009436"/>
            <a:ext cx="867423" cy="52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8" descr="http://www.sti.intraer/images/siloms/icon_contra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471" y="3056943"/>
            <a:ext cx="1465148" cy="883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http://blog.portalarp.com.br/wp-content/uploads/2013/02/cnet_logo_siasg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223" y="5485732"/>
            <a:ext cx="1752600" cy="32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http://blog.portalarp.com.br/wp-content/uploads/2013/02/cnet_logo_siasg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51" y="5481322"/>
            <a:ext cx="1752600" cy="32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" descr="http://www.editoraforum.com.br/ef/wp-content/uploads/2015/01/licitacao-termo-referencia-projeto-basic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681" y="2783445"/>
            <a:ext cx="3010962" cy="1582374"/>
          </a:xfrm>
          <a:prstGeom prst="rect">
            <a:avLst/>
          </a:prstGeom>
          <a:noFill/>
          <a:effectLst>
            <a:softEdge rad="419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AutoShape 2"/>
          <p:cNvSpPr>
            <a:spLocks noChangeArrowheads="1"/>
          </p:cNvSpPr>
          <p:nvPr/>
        </p:nvSpPr>
        <p:spPr bwMode="auto">
          <a:xfrm>
            <a:off x="1514125" y="1701573"/>
            <a:ext cx="1746250" cy="968829"/>
          </a:xfrm>
          <a:prstGeom prst="flowChartDocument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/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</a:t>
            </a:r>
          </a:p>
          <a:p>
            <a:pPr algn="ctr"/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1-Necessidade</a:t>
            </a:r>
          </a:p>
        </p:txBody>
      </p:sp>
      <p:sp>
        <p:nvSpPr>
          <p:cNvPr id="36" name="AutoShape 3"/>
          <p:cNvSpPr>
            <a:spLocks noChangeArrowheads="1"/>
          </p:cNvSpPr>
          <p:nvPr/>
        </p:nvSpPr>
        <p:spPr bwMode="auto">
          <a:xfrm>
            <a:off x="4184049" y="1701573"/>
            <a:ext cx="1371600" cy="968829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2-Pesquisa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de Preços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37" name="AutoShape 5"/>
          <p:cNvSpPr>
            <a:spLocks noChangeArrowheads="1"/>
          </p:cNvSpPr>
          <p:nvPr/>
        </p:nvSpPr>
        <p:spPr bwMode="auto">
          <a:xfrm>
            <a:off x="7185491" y="1623365"/>
            <a:ext cx="1446021" cy="1105391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3-Confecção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do PAM/S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38" name="AutoShape 6"/>
          <p:cNvCxnSpPr>
            <a:cxnSpLocks noChangeShapeType="1"/>
            <a:stCxn id="35" idx="3"/>
            <a:endCxn id="36" idx="1"/>
          </p:cNvCxnSpPr>
          <p:nvPr/>
        </p:nvCxnSpPr>
        <p:spPr bwMode="auto">
          <a:xfrm>
            <a:off x="3260375" y="2185988"/>
            <a:ext cx="923674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9" name="AutoShape 8"/>
          <p:cNvCxnSpPr>
            <a:cxnSpLocks noChangeShapeType="1"/>
            <a:stCxn id="37" idx="2"/>
            <a:endCxn id="75" idx="0"/>
          </p:cNvCxnSpPr>
          <p:nvPr/>
        </p:nvCxnSpPr>
        <p:spPr bwMode="auto">
          <a:xfrm>
            <a:off x="7908502" y="2728756"/>
            <a:ext cx="0" cy="334074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0" name="AutoShape 9"/>
          <p:cNvCxnSpPr>
            <a:cxnSpLocks noChangeShapeType="1"/>
            <a:stCxn id="36" idx="3"/>
            <a:endCxn id="37" idx="1"/>
          </p:cNvCxnSpPr>
          <p:nvPr/>
        </p:nvCxnSpPr>
        <p:spPr bwMode="auto">
          <a:xfrm flipV="1">
            <a:off x="5555649" y="2176061"/>
            <a:ext cx="1629842" cy="992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1" name="AutoShape 10"/>
          <p:cNvSpPr>
            <a:spLocks noChangeArrowheads="1"/>
          </p:cNvSpPr>
          <p:nvPr/>
        </p:nvSpPr>
        <p:spPr bwMode="auto">
          <a:xfrm>
            <a:off x="4022974" y="4363600"/>
            <a:ext cx="1600200" cy="860166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6-Elaboração do 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edital e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da minuta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de contrato</a:t>
            </a:r>
          </a:p>
        </p:txBody>
      </p:sp>
      <p:sp>
        <p:nvSpPr>
          <p:cNvPr id="42" name="AutoShape 11"/>
          <p:cNvSpPr>
            <a:spLocks noChangeArrowheads="1"/>
          </p:cNvSpPr>
          <p:nvPr/>
        </p:nvSpPr>
        <p:spPr bwMode="auto">
          <a:xfrm>
            <a:off x="438454" y="4343036"/>
            <a:ext cx="2044700" cy="880729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7 – Análise  Jurídica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Pela CJU</a:t>
            </a:r>
          </a:p>
        </p:txBody>
      </p:sp>
      <p:sp>
        <p:nvSpPr>
          <p:cNvPr id="43" name="AutoShape 12"/>
          <p:cNvSpPr>
            <a:spLocks noChangeArrowheads="1"/>
          </p:cNvSpPr>
          <p:nvPr/>
        </p:nvSpPr>
        <p:spPr bwMode="auto">
          <a:xfrm>
            <a:off x="617445" y="6029394"/>
            <a:ext cx="16891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8- Licitação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44" name="AutoShape 14"/>
          <p:cNvCxnSpPr>
            <a:cxnSpLocks noChangeShapeType="1"/>
            <a:stCxn id="48" idx="1"/>
            <a:endCxn id="41" idx="3"/>
          </p:cNvCxnSpPr>
          <p:nvPr/>
        </p:nvCxnSpPr>
        <p:spPr bwMode="auto">
          <a:xfrm flipH="1">
            <a:off x="5623174" y="4772062"/>
            <a:ext cx="1415452" cy="21621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5" name="AutoShape 15"/>
          <p:cNvCxnSpPr>
            <a:cxnSpLocks noChangeShapeType="1"/>
            <a:stCxn id="42" idx="3"/>
            <a:endCxn id="41" idx="1"/>
          </p:cNvCxnSpPr>
          <p:nvPr/>
        </p:nvCxnSpPr>
        <p:spPr bwMode="auto">
          <a:xfrm>
            <a:off x="2483154" y="4783401"/>
            <a:ext cx="1539820" cy="10282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46" name="AutoShape 16"/>
          <p:cNvCxnSpPr>
            <a:cxnSpLocks noChangeShapeType="1"/>
            <a:stCxn id="42" idx="2"/>
            <a:endCxn id="43" idx="0"/>
          </p:cNvCxnSpPr>
          <p:nvPr/>
        </p:nvCxnSpPr>
        <p:spPr bwMode="auto">
          <a:xfrm>
            <a:off x="1460804" y="5223765"/>
            <a:ext cx="1191" cy="805629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48" name="AutoShape 17"/>
          <p:cNvSpPr>
            <a:spLocks noChangeArrowheads="1"/>
          </p:cNvSpPr>
          <p:nvPr/>
        </p:nvSpPr>
        <p:spPr bwMode="auto">
          <a:xfrm>
            <a:off x="7038626" y="4320358"/>
            <a:ext cx="1752600" cy="903408"/>
          </a:xfrm>
          <a:prstGeom prst="flowChartAlternateProcess">
            <a:avLst/>
          </a:prstGeom>
          <a:solidFill>
            <a:srgbClr val="FF0000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5 – Lançamento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 do Objeto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no SIDEC/SIASG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75" name="AutoShape 17"/>
          <p:cNvSpPr>
            <a:spLocks noChangeArrowheads="1"/>
          </p:cNvSpPr>
          <p:nvPr/>
        </p:nvSpPr>
        <p:spPr bwMode="auto">
          <a:xfrm>
            <a:off x="7032202" y="3062830"/>
            <a:ext cx="1752600" cy="895463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4- Abertura do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PAG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76" name="AutoShape 8"/>
          <p:cNvCxnSpPr>
            <a:cxnSpLocks noChangeShapeType="1"/>
            <a:stCxn id="75" idx="2"/>
            <a:endCxn id="48" idx="0"/>
          </p:cNvCxnSpPr>
          <p:nvPr/>
        </p:nvCxnSpPr>
        <p:spPr bwMode="auto">
          <a:xfrm>
            <a:off x="7908502" y="3958293"/>
            <a:ext cx="6424" cy="36206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77" name="AutoShape 17"/>
          <p:cNvSpPr>
            <a:spLocks noChangeArrowheads="1"/>
          </p:cNvSpPr>
          <p:nvPr/>
        </p:nvSpPr>
        <p:spPr bwMode="auto">
          <a:xfrm>
            <a:off x="3993549" y="6029394"/>
            <a:ext cx="17526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9- Empenho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78" name="AutoShape 17"/>
          <p:cNvSpPr>
            <a:spLocks noChangeArrowheads="1"/>
          </p:cNvSpPr>
          <p:nvPr/>
        </p:nvSpPr>
        <p:spPr bwMode="auto">
          <a:xfrm>
            <a:off x="7032202" y="6029394"/>
            <a:ext cx="1752600" cy="53340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100" b="1" dirty="0">
              <a:solidFill>
                <a:srgbClr val="000000"/>
              </a:solidFill>
              <a:latin typeface="Verdana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pt-BR" altLang="pt-BR" sz="1200" b="1" dirty="0">
                <a:solidFill>
                  <a:srgbClr val="000000"/>
                </a:solidFill>
                <a:latin typeface="Verdana" charset="0"/>
              </a:rPr>
              <a:t>10- Contrato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12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79" name="AutoShape 15"/>
          <p:cNvCxnSpPr>
            <a:cxnSpLocks noChangeShapeType="1"/>
            <a:stCxn id="78" idx="1"/>
            <a:endCxn id="77" idx="3"/>
          </p:cNvCxnSpPr>
          <p:nvPr/>
        </p:nvCxnSpPr>
        <p:spPr bwMode="auto">
          <a:xfrm flipH="1">
            <a:off x="5746149" y="6296094"/>
            <a:ext cx="1286053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80" name="AutoShape 15"/>
          <p:cNvCxnSpPr>
            <a:cxnSpLocks noChangeShapeType="1"/>
            <a:stCxn id="77" idx="1"/>
            <a:endCxn id="43" idx="3"/>
          </p:cNvCxnSpPr>
          <p:nvPr/>
        </p:nvCxnSpPr>
        <p:spPr bwMode="auto">
          <a:xfrm flipH="1">
            <a:off x="2306545" y="6296094"/>
            <a:ext cx="1687004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4098" name="Picture 2" descr="http://www.ifg.edu.br/dti/downloads/imagens/siasg-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27" y="5291198"/>
            <a:ext cx="1241117" cy="67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855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pt-BR" altLang="pt-BR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Roteiro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87538"/>
            <a:ext cx="8229600" cy="4068762"/>
          </a:xfrm>
        </p:spPr>
        <p:txBody>
          <a:bodyPr/>
          <a:lstStyle/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</a:t>
            </a:r>
            <a:r>
              <a:rPr lang="pt-BR" altLang="pt-BR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CONCEITO DE PROCESSO DIGITAL</a:t>
            </a: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LEGISLAÇÃO QUE AMPARA O PAG ELETRÔNICO </a:t>
            </a: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ÓRGÃOS QUE UTILIZAM O PAG EM FORMATO DIGITAL</a:t>
            </a: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CAMINHO CRÍTICO DA CONTRATAÇÃO E INICIATIVAS DO COMAER</a:t>
            </a: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BENEFÍCIOS ESPERADOS</a:t>
            </a:r>
          </a:p>
        </p:txBody>
      </p:sp>
      <p:pic>
        <p:nvPicPr>
          <p:cNvPr id="7172" name="Imagem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68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518400" y="6137275"/>
            <a:ext cx="12223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1" name="Rectangle 12"/>
          <p:cNvSpPr>
            <a:spLocks noGrp="1" noChangeArrowheads="1"/>
          </p:cNvSpPr>
          <p:nvPr>
            <p:ph type="title"/>
          </p:nvPr>
        </p:nvSpPr>
        <p:spPr>
          <a:xfrm>
            <a:off x="2195736" y="30017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BENEFÍCIOS ESPERADOS</a:t>
            </a:r>
          </a:p>
        </p:txBody>
      </p:sp>
      <p:pic>
        <p:nvPicPr>
          <p:cNvPr id="9220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073659"/>
            <a:ext cx="2808312" cy="304933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779912" y="1433778"/>
            <a:ext cx="46805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</a:rPr>
              <a:t>Redução de custos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financeiros, ambientais e operacionais relacionados à entrega e ao armazenamento de documentos e processos;</a:t>
            </a:r>
          </a:p>
          <a:p>
            <a:pPr algn="just"/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</a:rPr>
              <a:t>Redução do tempo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de abertura, manipulação, localização e tramitação;</a:t>
            </a:r>
          </a:p>
          <a:p>
            <a:pPr algn="just"/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•I</a:t>
            </a: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</a:rPr>
              <a:t>ntegridade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: eliminação de perdas, extravios e destruições indevidos;</a:t>
            </a:r>
          </a:p>
          <a:p>
            <a:pPr algn="just"/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</a:rPr>
              <a:t>Compartilhamento 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simultâneo de documentos e processos, para fins de contribuição, acompanhamento da tramitação ou simples consulta;</a:t>
            </a:r>
          </a:p>
          <a:p>
            <a:pPr algn="just"/>
            <a:endParaRPr lang="pt-BR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Incremento na </a:t>
            </a:r>
            <a:r>
              <a:rPr lang="pt-BR" b="1" dirty="0">
                <a:solidFill>
                  <a:srgbClr val="000000"/>
                </a:solidFill>
                <a:latin typeface="Calibri" panose="020F0502020204030204" pitchFamily="34" charset="0"/>
              </a:rPr>
              <a:t>publicidade dos processos</a:t>
            </a:r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090166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518400" y="6137275"/>
            <a:ext cx="12223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1" name="Rectangle 12"/>
          <p:cNvSpPr>
            <a:spLocks noGrp="1" noChangeArrowheads="1"/>
          </p:cNvSpPr>
          <p:nvPr>
            <p:ph type="title"/>
          </p:nvPr>
        </p:nvSpPr>
        <p:spPr>
          <a:xfrm>
            <a:off x="2195736" y="30017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dirty="0"/>
              <a:t>BENEFÍCIOS ESPERADOS</a:t>
            </a:r>
          </a:p>
        </p:txBody>
      </p:sp>
      <p:pic>
        <p:nvPicPr>
          <p:cNvPr id="9220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073659"/>
            <a:ext cx="2808312" cy="304933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851920" y="1889958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•Abertura de processo pelo servidor</a:t>
            </a:r>
          </a:p>
          <a:p>
            <a:endParaRPr lang="pt-BR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•Pesquisa por conteúdo dos documentos</a:t>
            </a:r>
          </a:p>
          <a:p>
            <a:endParaRPr lang="pt-BR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•Modelos de documentos</a:t>
            </a:r>
          </a:p>
          <a:p>
            <a:endParaRPr lang="pt-BR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•Assinatura eletrônica</a:t>
            </a:r>
          </a:p>
          <a:p>
            <a:endParaRPr lang="pt-BR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•Acesso externo</a:t>
            </a:r>
          </a:p>
          <a:p>
            <a:endParaRPr lang="pt-BR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•Duplicação de processo</a:t>
            </a:r>
          </a:p>
          <a:p>
            <a:endParaRPr lang="pt-BR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•Estatísticas da Unidade</a:t>
            </a:r>
          </a:p>
        </p:txBody>
      </p:sp>
    </p:spTree>
    <p:extLst>
      <p:ext uri="{BB962C8B-B14F-4D97-AF65-F5344CB8AC3E}">
        <p14:creationId xmlns:p14="http://schemas.microsoft.com/office/powerpoint/2010/main" val="2617689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pt-BR" altLang="pt-BR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Roteiro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87538"/>
            <a:ext cx="8229600" cy="4068762"/>
          </a:xfrm>
        </p:spPr>
        <p:txBody>
          <a:bodyPr/>
          <a:lstStyle/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1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</a:t>
            </a:r>
            <a:r>
              <a:rPr lang="pt-BR" altLang="pt-BR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CONCEITO DE PROCESSO DIGITAL</a:t>
            </a: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LEGISLAÇÃO QUE AMPARA O PAG ELETRÔNICO </a:t>
            </a: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ÓRGÃOS QUE UTILIZAM O PAG EM FORMATO DIGITAL</a:t>
            </a: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CAMINHO CRÍTICO DA CONTRATAÇÃO E INICIATIVAS DO COMAER</a:t>
            </a: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BENEFÍCIOS ESPERADOS</a:t>
            </a:r>
          </a:p>
        </p:txBody>
      </p:sp>
      <p:pic>
        <p:nvPicPr>
          <p:cNvPr id="7172" name="Imagem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592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pt-BR" altLang="pt-BR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Roteiro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87538"/>
            <a:ext cx="8229600" cy="4068762"/>
          </a:xfrm>
        </p:spPr>
        <p:txBody>
          <a:bodyPr/>
          <a:lstStyle/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1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</a:t>
            </a:r>
            <a:r>
              <a:rPr lang="pt-BR" altLang="pt-BR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CONCEITO DE PROCESSO DIGITAL</a:t>
            </a: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LEGISLAÇÃO QUE AMPARA O PAG ELETRÔNICO </a:t>
            </a: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ÓRGÃOS QUE UTILIZAM O PAG EM FORMATO DIGITAL</a:t>
            </a: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CAMINHO CRÍTICO DA CONTRATAÇÃO E INICIATIVAS DO COMAER</a:t>
            </a: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BENEFÍCIOS ESPERADOS</a:t>
            </a:r>
          </a:p>
        </p:txBody>
      </p:sp>
      <p:pic>
        <p:nvPicPr>
          <p:cNvPr id="7172" name="Imagem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767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039886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120" t="4723" r="30258"/>
          <a:stretch>
            <a:fillRect/>
          </a:stretch>
        </p:blipFill>
        <p:spPr bwMode="auto">
          <a:xfrm>
            <a:off x="7218486" y="5013176"/>
            <a:ext cx="1818010" cy="207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1196752"/>
            <a:ext cx="8926512" cy="536818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±"/>
              <a:defRPr/>
            </a:pPr>
            <a:r>
              <a:rPr lang="pt-BR" altLang="pt-BR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DEFINIR </a:t>
            </a:r>
            <a:r>
              <a:rPr lang="pt-BR" altLang="pt-BR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O PROCESSO DIGITAL (CP);</a:t>
            </a:r>
          </a:p>
          <a:p>
            <a:pPr algn="just" eaLnBrk="1" hangingPunct="1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±"/>
              <a:defRPr/>
            </a:pPr>
            <a:r>
              <a:rPr lang="pt-BR" altLang="pt-BR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IDENTIFICAR A LEGISLAÇÃO QUE AMPARA O PAG ELETRÔNICO (CP);</a:t>
            </a:r>
          </a:p>
          <a:p>
            <a:pPr algn="just" eaLnBrk="1" hangingPunct="1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±"/>
              <a:defRPr/>
            </a:pPr>
            <a:r>
              <a:rPr lang="pt-BR" altLang="pt-BR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CONHECER OS PRINCIPAIS ÓRGÃOS QUE UTILIZAM O PAG EM FORMATO DIGITAL(CP);</a:t>
            </a:r>
          </a:p>
          <a:p>
            <a:pPr algn="just" eaLnBrk="1" hangingPunct="1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±"/>
              <a:defRPr/>
            </a:pPr>
            <a:r>
              <a:rPr lang="pt-BR" altLang="pt-BR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IDENTIFICAR OS PROCESSOS QUE COMPÕEM O CAMINHO CRÍTICO DA CONTRATAÇÃO (CP);</a:t>
            </a:r>
          </a:p>
          <a:p>
            <a:pPr algn="just" eaLnBrk="1" hangingPunct="1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±"/>
              <a:defRPr/>
            </a:pPr>
            <a:r>
              <a:rPr lang="pt-BR" altLang="pt-BR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CONHECER AS PRINCIPAIS INICIATIVAS EXISTENTES NO COMAER (CN); e</a:t>
            </a:r>
          </a:p>
          <a:p>
            <a:pPr algn="just" eaLnBrk="1" hangingPunct="1">
              <a:lnSpc>
                <a:spcPct val="150000"/>
              </a:lnSpc>
              <a:buClr>
                <a:srgbClr val="0000CC"/>
              </a:buClr>
              <a:buFont typeface="Wingdings" panose="05000000000000000000" pitchFamily="2" charset="2"/>
              <a:buChar char="±"/>
              <a:defRPr/>
            </a:pPr>
            <a:r>
              <a:rPr lang="pt-BR" altLang="pt-BR" sz="1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IDENTIFICAR OS BENEFÍCIOS ORIUNDOS DA IMPLEMENTAÇÃO (CP),</a:t>
            </a:r>
          </a:p>
          <a:p>
            <a:pPr marL="0" indent="0" algn="just" eaLnBrk="1" hangingPunct="1">
              <a:buClr>
                <a:srgbClr val="0000CC"/>
              </a:buClr>
              <a:buFontTx/>
              <a:buNone/>
              <a:defRPr/>
            </a:pPr>
            <a:endParaRPr lang="pt-BR" altLang="pt-BR" sz="2000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Char char="±"/>
              <a:defRPr/>
            </a:pPr>
            <a:endParaRPr lang="pt-BR" altLang="pt-BR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Clr>
                <a:srgbClr val="0000CC"/>
              </a:buClr>
              <a:buFontTx/>
              <a:buNone/>
              <a:defRPr/>
            </a:pPr>
            <a:endParaRPr lang="pt-BR" altLang="pt-BR" b="1" i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altLang="pt-BR" sz="4400" b="1"/>
              <a:t>Objetivo</a:t>
            </a:r>
          </a:p>
        </p:txBody>
      </p:sp>
      <p:pic>
        <p:nvPicPr>
          <p:cNvPr id="6149" name="Imagem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588393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518400" y="6137275"/>
            <a:ext cx="12223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t-BR" altLang="pt-BR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1" name="Rectangle 12"/>
          <p:cNvSpPr>
            <a:spLocks noGrp="1" noChangeArrowheads="1"/>
          </p:cNvSpPr>
          <p:nvPr>
            <p:ph type="title"/>
          </p:nvPr>
        </p:nvSpPr>
        <p:spPr>
          <a:xfrm>
            <a:off x="2195736" y="300178"/>
            <a:ext cx="6912768" cy="762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2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GRUPAMENTO DE APOIO DO GALEÃO</a:t>
            </a:r>
          </a:p>
        </p:txBody>
      </p:sp>
      <p:pic>
        <p:nvPicPr>
          <p:cNvPr id="9220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2483768" y="1506845"/>
            <a:ext cx="617443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“As únicas coisas que evoluem por vontade própria em uma organização são a desordem, o atrito e o mau desempenho.”</a:t>
            </a:r>
          </a:p>
          <a:p>
            <a:pPr algn="r"/>
            <a:r>
              <a:rPr lang="pt-BR" u="sng" dirty="0">
                <a:solidFill>
                  <a:srgbClr val="0852CA"/>
                </a:solidFill>
                <a:latin typeface="Helvetica" panose="020B0604020202020204" pitchFamily="34" charset="0"/>
                <a:hlinkClick r:id="rId5"/>
              </a:rPr>
              <a:t>Peter Drucker</a:t>
            </a:r>
            <a:endParaRPr lang="pt-BR" dirty="0"/>
          </a:p>
        </p:txBody>
      </p:sp>
      <p:pic>
        <p:nvPicPr>
          <p:cNvPr id="5122" name="Picture 2" descr="http://www.romanhol.com.br/wp-content/uploads/2014/08/drucker-train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26" y="3789040"/>
            <a:ext cx="6843595" cy="2576835"/>
          </a:xfrm>
          <a:prstGeom prst="rect">
            <a:avLst/>
          </a:prstGeom>
          <a:noFill/>
          <a:effectLst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745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81075"/>
          </a:xfr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defRPr/>
            </a:pPr>
            <a:r>
              <a:rPr lang="pt-BR" altLang="pt-BR" sz="44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Roteiro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87538"/>
            <a:ext cx="8229600" cy="4068762"/>
          </a:xfrm>
        </p:spPr>
        <p:txBody>
          <a:bodyPr/>
          <a:lstStyle/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14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</a:t>
            </a:r>
            <a:r>
              <a:rPr lang="pt-BR" altLang="pt-BR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CONCEITO DE PROCESSO DIGITAL</a:t>
            </a: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LEGISLAÇÃO QUE AMPARA O PAG ELETRÔNICO </a:t>
            </a: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ÓRGÃOS QUE UTILIZAM O PAG EM FORMATO DIGITAL</a:t>
            </a: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CAMINHO CRÍTICO DA CONTRATAÇÃO E INICIATIVAS DO COMAER</a:t>
            </a:r>
          </a:p>
          <a:p>
            <a:pPr marL="457200" indent="-457200" eaLnBrk="1" hangingPunct="1">
              <a:lnSpc>
                <a:spcPct val="200000"/>
              </a:lnSpc>
              <a:buFontTx/>
              <a:buAutoNum type="arabicPeriod"/>
              <a:defRPr/>
            </a:pPr>
            <a:r>
              <a:rPr lang="pt-BR" altLang="pt-BR" sz="1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BENEFÍCIOS ESPERADOS</a:t>
            </a:r>
          </a:p>
        </p:txBody>
      </p:sp>
      <p:pic>
        <p:nvPicPr>
          <p:cNvPr id="7172" name="Imagem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290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2"/>
          <p:cNvSpPr txBox="1">
            <a:spLocks noChangeArrowheads="1"/>
          </p:cNvSpPr>
          <p:nvPr/>
        </p:nvSpPr>
        <p:spPr bwMode="white">
          <a:xfrm>
            <a:off x="2406650" y="227013"/>
            <a:ext cx="662984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400" b="1" dirty="0"/>
              <a:t>O CONCEITO DE PROCESSO DIGITAL</a:t>
            </a:r>
          </a:p>
        </p:txBody>
      </p:sp>
      <p:sp>
        <p:nvSpPr>
          <p:cNvPr id="9" name="Retângulo 8"/>
          <p:cNvSpPr/>
          <p:nvPr/>
        </p:nvSpPr>
        <p:spPr>
          <a:xfrm>
            <a:off x="467544" y="1446718"/>
            <a:ext cx="828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447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 que é Processo Digital?</a:t>
            </a:r>
          </a:p>
          <a:p>
            <a:endParaRPr lang="pt-BR" sz="4000" dirty="0">
              <a:solidFill>
                <a:srgbClr val="4471C4"/>
              </a:solidFill>
              <a:latin typeface="Calibri" panose="020F0502020204030204" pitchFamily="34" charset="0"/>
            </a:endParaRPr>
          </a:p>
          <a:p>
            <a:pPr algn="just"/>
            <a:r>
              <a:rPr lang="pt-BR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Procedimento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administrativo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 constituído de </a:t>
            </a:r>
            <a:r>
              <a:rPr lang="pt-BR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atos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ordenados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, apresentados em </a:t>
            </a:r>
            <a:r>
              <a:rPr lang="pt-BR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formato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 ou </a:t>
            </a:r>
            <a:r>
              <a:rPr lang="pt-BR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eletrônico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, que tem como </a:t>
            </a:r>
            <a:r>
              <a:rPr lang="pt-BR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finalidade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 a obtenção de uma </a:t>
            </a:r>
            <a:r>
              <a:rPr lang="pt-BR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decisão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pt-BR" sz="28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administrativa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 e que pode ser convertido em processo físico.</a:t>
            </a:r>
            <a:endParaRPr lang="pt-BR" sz="2800" dirty="0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539552" y="5605223"/>
            <a:ext cx="2178577" cy="868602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800" b="1" dirty="0">
                <a:solidFill>
                  <a:srgbClr val="000000"/>
                </a:solidFill>
                <a:latin typeface="Verdana" charset="0"/>
              </a:rPr>
              <a:t>EFICIÊNCIA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5868144" y="5605223"/>
            <a:ext cx="2736304" cy="840597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CC330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1" lang="pt-BR" altLang="pt-BR" sz="1800" b="1" dirty="0">
                <a:solidFill>
                  <a:srgbClr val="000000"/>
                </a:solidFill>
                <a:latin typeface="Verdana" charset="0"/>
              </a:rPr>
              <a:t>PROCESSO DIGITAL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kumimoji="1" lang="pt-BR" altLang="pt-BR" sz="800" b="1" dirty="0">
              <a:solidFill>
                <a:srgbClr val="000000"/>
              </a:solidFill>
              <a:latin typeface="Verdana" charset="0"/>
            </a:endParaRPr>
          </a:p>
        </p:txBody>
      </p:sp>
      <p:cxnSp>
        <p:nvCxnSpPr>
          <p:cNvPr id="14" name="AutoShape 9"/>
          <p:cNvCxnSpPr>
            <a:cxnSpLocks noChangeShapeType="1"/>
            <a:stCxn id="12" idx="3"/>
            <a:endCxn id="13" idx="1"/>
          </p:cNvCxnSpPr>
          <p:nvPr/>
        </p:nvCxnSpPr>
        <p:spPr bwMode="auto">
          <a:xfrm flipV="1">
            <a:off x="2718129" y="6025522"/>
            <a:ext cx="3150015" cy="14002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7170" name="Picture 2" descr="http://refjur.com.br/wp-content/uploads/2016/05/processo-digit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92994"/>
            <a:ext cx="2915816" cy="165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42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refjur.com.br/wp-content/uploads/2016/05/processo-digi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5219"/>
            <a:ext cx="2915816" cy="1658889"/>
          </a:xfrm>
          <a:prstGeom prst="rect">
            <a:avLst/>
          </a:prstGeom>
          <a:noFill/>
          <a:effectLst>
            <a:softEdge rad="342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1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8" y="989013"/>
            <a:ext cx="1241425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2"/>
          <p:cNvSpPr txBox="1">
            <a:spLocks noChangeArrowheads="1"/>
          </p:cNvSpPr>
          <p:nvPr/>
        </p:nvSpPr>
        <p:spPr bwMode="white">
          <a:xfrm>
            <a:off x="2123728" y="227013"/>
            <a:ext cx="6629846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i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2400" b="1" dirty="0"/>
              <a:t>O CONCEITO DE PROCESSO DIGITAL</a:t>
            </a:r>
          </a:p>
        </p:txBody>
      </p:sp>
      <p:sp>
        <p:nvSpPr>
          <p:cNvPr id="9" name="Retângulo 8"/>
          <p:cNvSpPr/>
          <p:nvPr/>
        </p:nvSpPr>
        <p:spPr>
          <a:xfrm>
            <a:off x="179512" y="2888996"/>
            <a:ext cx="828092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Aquele</a:t>
            </a:r>
            <a:r>
              <a:rPr lang="pt-BR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em</a:t>
            </a:r>
            <a:r>
              <a:rPr lang="pt-BR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que</a:t>
            </a:r>
            <a:r>
              <a:rPr lang="pt-BR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os</a:t>
            </a:r>
            <a:r>
              <a:rPr lang="pt-BR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atos</a:t>
            </a:r>
            <a:r>
              <a:rPr lang="pt-BR" sz="28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processuais</a:t>
            </a:r>
            <a:r>
              <a:rPr lang="pt-BR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são</a:t>
            </a:r>
            <a:r>
              <a:rPr lang="pt-BR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registrados</a:t>
            </a:r>
            <a:r>
              <a:rPr lang="pt-BR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pt-BR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</a:rPr>
              <a:t>disponibilizados</a:t>
            </a:r>
            <a:r>
              <a:rPr lang="pt-BR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pt-BR" sz="28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meio</a:t>
            </a:r>
            <a:r>
              <a:rPr lang="pt-BR" sz="28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b="1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eletrônico</a:t>
            </a:r>
            <a:r>
              <a:rPr lang="pt-BR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pt-BR" altLang="pt-BR" b="1" dirty="0">
                <a:solidFill>
                  <a:srgbClr val="0000FF"/>
                </a:solidFill>
              </a:rPr>
              <a:t>(Decreto 8.539, de 08 de outubro de 2015)</a:t>
            </a:r>
            <a:endParaRPr lang="pt-BR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51520" y="1993901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4471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 que é Processo Administrativo Eletrônico?</a:t>
            </a:r>
          </a:p>
        </p:txBody>
      </p:sp>
      <p:pic>
        <p:nvPicPr>
          <p:cNvPr id="11" name="Imagem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277060"/>
            <a:ext cx="3096344" cy="248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007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 presentation slides">
  <a:themeElements>
    <a:clrScheme name="Sample presentation slides 3">
      <a:dk1>
        <a:srgbClr val="808080"/>
      </a:dk1>
      <a:lt1>
        <a:srgbClr val="FFFFFF"/>
      </a:lt1>
      <a:dk2>
        <a:srgbClr val="FFFFFF"/>
      </a:dk2>
      <a:lt2>
        <a:srgbClr val="B2B2B2"/>
      </a:lt2>
      <a:accent1>
        <a:srgbClr val="058089"/>
      </a:accent1>
      <a:accent2>
        <a:srgbClr val="66BE0E"/>
      </a:accent2>
      <a:accent3>
        <a:srgbClr val="FFFFFF"/>
      </a:accent3>
      <a:accent4>
        <a:srgbClr val="6C6C6C"/>
      </a:accent4>
      <a:accent5>
        <a:srgbClr val="AAC0C4"/>
      </a:accent5>
      <a:accent6>
        <a:srgbClr val="5CAC0C"/>
      </a:accent6>
      <a:hlink>
        <a:srgbClr val="2CA9D0"/>
      </a:hlink>
      <a:folHlink>
        <a:srgbClr val="4841D9"/>
      </a:folHlink>
    </a:clrScheme>
    <a:fontScheme name="Sample presentation 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Sample presentation slides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3">
        <a:dk1>
          <a:srgbClr val="808080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Contratos administrativos-v2</Template>
  <TotalTime>3229</TotalTime>
  <Words>2099</Words>
  <Application>Microsoft Macintosh PowerPoint</Application>
  <PresentationFormat>Apresentação na tela (4:3)</PresentationFormat>
  <Paragraphs>648</Paragraphs>
  <Slides>61</Slides>
  <Notes>48</Notes>
  <HiddenSlides>8</HiddenSlides>
  <MMClips>1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70" baseType="lpstr">
      <vt:lpstr>Calibri</vt:lpstr>
      <vt:lpstr>Helvetica</vt:lpstr>
      <vt:lpstr>NimbusSanL-Regu</vt:lpstr>
      <vt:lpstr>Tahoma</vt:lpstr>
      <vt:lpstr>Verdana</vt:lpstr>
      <vt:lpstr>Wingdings</vt:lpstr>
      <vt:lpstr>Arial</vt:lpstr>
      <vt:lpstr>Sample presentation slides</vt:lpstr>
      <vt:lpstr>Image</vt:lpstr>
      <vt:lpstr>Implementação de Processos Administrativos de Gestão em Formato Digital com Assinatura Eletrônica</vt:lpstr>
      <vt:lpstr>IMPACTO DA TECNOLOGIA NO MUNDO MODERNO</vt:lpstr>
      <vt:lpstr>IMPACTO DA TECNOLOGIA NO MUNDO MODERNO</vt:lpstr>
      <vt:lpstr>IMPACTO DA TECNOLOGIA NO MUNDO MODERNO</vt:lpstr>
      <vt:lpstr>Objetivo</vt:lpstr>
      <vt:lpstr>Roteiro</vt:lpstr>
      <vt:lpstr>Roteiro</vt:lpstr>
      <vt:lpstr>Apresentação do PowerPoint</vt:lpstr>
      <vt:lpstr>Apresentação do PowerPoint</vt:lpstr>
      <vt:lpstr>Roteiro</vt:lpstr>
      <vt:lpstr>Apresentação do PowerPoint</vt:lpstr>
      <vt:lpstr>Apresentação do PowerPoint</vt:lpstr>
      <vt:lpstr>Roteiro</vt:lpstr>
      <vt:lpstr>ÓRGÃOS QUE UTILIZAM O PAG DIGITAL</vt:lpstr>
      <vt:lpstr>ÓRGÃOS QUE UTILIZAM O PAG DIGITAL</vt:lpstr>
      <vt:lpstr>ÓRGÃOS QUE UTILIZAM O PAG DIGITAL</vt:lpstr>
      <vt:lpstr>ÓRGÃOS QUE UTILIZAM O PAG DIGITAL</vt:lpstr>
      <vt:lpstr>ÓRGÃOS QUE UTILIZAM O PAG DIGITAL</vt:lpstr>
      <vt:lpstr>ÓRGÃOS QUE UTILIZAM O PAG DIGITAL</vt:lpstr>
      <vt:lpstr>ÓRGÃOS QUE UTILIZAM O PAG DIGITAL</vt:lpstr>
      <vt:lpstr>ÓRGÃOS QUE UTILIZAM O PAG DIGITAL</vt:lpstr>
      <vt:lpstr>ÓRGÃOS QUE UTILIZAM O PAG DIGITAL</vt:lpstr>
      <vt:lpstr>ÓRGÃOS QUE UTILIZAM O PAG DIGITAL</vt:lpstr>
      <vt:lpstr>Roteiro</vt:lpstr>
      <vt:lpstr>CAMINHO CRÍTICO DA CONTRATAÇÃO</vt:lpstr>
      <vt:lpstr>CAMINHO CRÍTICO DA CONTRATAÇÃO</vt:lpstr>
      <vt:lpstr>CAMINHO CRÍTICO DA CONTRATAÇÃO</vt:lpstr>
      <vt:lpstr>CAMINHO CRÍTICO DA CONTRATAÇÃO</vt:lpstr>
      <vt:lpstr>CAMINHO CRÍTICO DA CONTRATAÇÃO</vt:lpstr>
      <vt:lpstr>CAMINHO CRÍTICO DA CONTRATAÇÃO</vt:lpstr>
      <vt:lpstr>CAMINHO CRÍTICO DA CONTRATAÇÃO</vt:lpstr>
      <vt:lpstr>CAMINHO CRÍTICO DA CONTRATAÇÃO</vt:lpstr>
      <vt:lpstr>CAMINHO CRÍTICO DA CONTRATAÇÃO</vt:lpstr>
      <vt:lpstr>CAMINHO CRÍTICO DA CONTRATAÇÃO</vt:lpstr>
      <vt:lpstr>CAMINHO CRÍTICO DA CONTRATAÇÃO</vt:lpstr>
      <vt:lpstr>CAMINHO CRÍTICO DA CONTRATAÇÃO</vt:lpstr>
      <vt:lpstr>CAMINHO CRÍTICO DA CONTRATAÇÃO</vt:lpstr>
      <vt:lpstr>CAMINHO CRÍTICO DA CONTRATAÇÃO</vt:lpstr>
      <vt:lpstr>CAMINHO CRÍTICO DA CONTRATAÇÃO</vt:lpstr>
      <vt:lpstr>CAMINHO CRÍTICO DA CONTRATAÇÃO</vt:lpstr>
      <vt:lpstr>CAMINHO CRÍTICO DA CONTRATAÇÃO</vt:lpstr>
      <vt:lpstr>CAMINHO CRÍTICO DA CONTRATAÇÃO</vt:lpstr>
      <vt:lpstr>CAMINHO CRÍTICO DA CONTRATAÇÃO</vt:lpstr>
      <vt:lpstr>CAMINHO CRÍTICO DA CONTRATAÇÃO</vt:lpstr>
      <vt:lpstr>CAMINHO CRÍTICO DA CONTRATAÇÃO</vt:lpstr>
      <vt:lpstr>CAMINHO CRÍTICO DA CONTRATAÇÃO</vt:lpstr>
      <vt:lpstr>CAMINHO CRÍTICO DA CONTRATAÇÃO</vt:lpstr>
      <vt:lpstr>CAMINHO CRÍTICO DA CONTRATAÇÃO</vt:lpstr>
      <vt:lpstr>CAMINHO CRÍTICO DA CONTRATAÇÃO</vt:lpstr>
      <vt:lpstr>CAMINHO CRÍTICO DA CONTRATAÇÃO</vt:lpstr>
      <vt:lpstr>CAMINHO CRÍTICO DA CONTRATAÇÃO</vt:lpstr>
      <vt:lpstr>CAMINHO CRÍTICO DA CONTRATAÇÃO</vt:lpstr>
      <vt:lpstr>CAMINHO CRÍTICO DA CONTRATAÇÃO</vt:lpstr>
      <vt:lpstr>PRINCIPAIS INICIATIVAS NO COMAER</vt:lpstr>
      <vt:lpstr>PRINCIPAIS INICIATIVAS NO COMAER</vt:lpstr>
      <vt:lpstr>Roteiro</vt:lpstr>
      <vt:lpstr>BENEFÍCIOS ESPERADOS</vt:lpstr>
      <vt:lpstr>BENEFÍCIOS ESPERADOS</vt:lpstr>
      <vt:lpstr>Roteiro</vt:lpstr>
      <vt:lpstr>Objetivo</vt:lpstr>
      <vt:lpstr>GRUPAMENTO DE APOIO DO GALEÃO</vt:lpstr>
    </vt:vector>
  </TitlesOfParts>
  <Company>home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Diógenes Lima Neto</dc:creator>
  <cp:lastModifiedBy>Alberto Almeida Gomes</cp:lastModifiedBy>
  <cp:revision>241</cp:revision>
  <cp:lastPrinted>2016-04-08T13:19:32Z</cp:lastPrinted>
  <dcterms:created xsi:type="dcterms:W3CDTF">2007-11-20T22:27:37Z</dcterms:created>
  <dcterms:modified xsi:type="dcterms:W3CDTF">2016-09-20T21:03:06Z</dcterms:modified>
</cp:coreProperties>
</file>