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</p:sldMasterIdLst>
  <p:notesMasterIdLst>
    <p:notesMasterId r:id="rId10"/>
  </p:notesMasterIdLst>
  <p:sldIdLst>
    <p:sldId id="278" r:id="rId3"/>
    <p:sldId id="267" r:id="rId4"/>
    <p:sldId id="284" r:id="rId5"/>
    <p:sldId id="285" r:id="rId6"/>
    <p:sldId id="274" r:id="rId7"/>
    <p:sldId id="275" r:id="rId8"/>
    <p:sldId id="268" r:id="rId9"/>
  </p:sldIdLst>
  <p:sldSz cx="16256000" cy="9144000"/>
  <p:notesSz cx="6934200" cy="9220200"/>
  <p:defaultTextStyle>
    <a:lvl1pPr algn="ctr" defTabSz="584200">
      <a:defRPr sz="32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2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2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2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2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2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2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2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200"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F00000"/>
    <a:srgbClr val="FF0000"/>
    <a:srgbClr val="FF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942" y="78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</p:spPr>
        <p:txBody>
          <a:bodyPr lIns="92309" tIns="46154" rIns="92309" bIns="46154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24560" y="4379595"/>
            <a:ext cx="5085080" cy="4149090"/>
          </a:xfrm>
          <a:prstGeom prst="rect">
            <a:avLst/>
          </a:prstGeom>
        </p:spPr>
        <p:txBody>
          <a:bodyPr lIns="92309" tIns="46154" rIns="92309" bIns="4615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535704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039231" y="2813538"/>
            <a:ext cx="96180" cy="588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B173B82B-F126-482F-9923-0CF1BDFA2450}" type="datetimeFigureOut">
              <a:rPr lang="pt-BR" smtClean="0"/>
              <a:t>20/09/2016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49E3DA88-00C6-4A34-9C87-31D449236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88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B173B82B-F126-482F-9923-0CF1BDFA2450}" type="datetimeFigureOut">
              <a:rPr lang="pt-BR" smtClean="0"/>
              <a:t>20/09/2016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49E3DA88-00C6-4A34-9C87-31D449236E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73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dio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6255998" cy="9378235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rot="10800000">
            <a:off x="-3" y="-74135"/>
            <a:ext cx="16256002" cy="9337664"/>
          </a:xfrm>
          <a:prstGeom prst="rtTriangle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ight Triangle 2"/>
          <p:cNvSpPr/>
          <p:nvPr userDrawn="1"/>
        </p:nvSpPr>
        <p:spPr>
          <a:xfrm rot="10800000" flipH="1">
            <a:off x="1" y="-74138"/>
            <a:ext cx="7410824" cy="3313441"/>
          </a:xfrm>
          <a:prstGeom prst="rtTriangle">
            <a:avLst/>
          </a:prstGeom>
          <a:solidFill>
            <a:srgbClr val="CD0920"/>
          </a:solidFill>
          <a:ln w="25400" cap="flat">
            <a:noFill/>
            <a:prstDash val="solid"/>
            <a:bevel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410824" y="2187092"/>
            <a:ext cx="8378417" cy="6809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Light"/>
                <a:cs typeface="Arial"/>
                <a:sym typeface="Helvetica Light"/>
              </a:rPr>
              <a:t>RELATÓRIO DE ATIVIDADES</a:t>
            </a:r>
            <a:endParaRPr kumimoji="0" lang="en-US" sz="3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Helvetica Light"/>
              <a:cs typeface="Arial"/>
              <a:sym typeface="Helvetica Light"/>
            </a:endParaRPr>
          </a:p>
        </p:txBody>
      </p:sp>
      <p:pic>
        <p:nvPicPr>
          <p:cNvPr id="5" name="Picture 4" descr="logo_depar-02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825" y="954953"/>
            <a:ext cx="5554286" cy="86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74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395111" indent="-395111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1pPr>
      <a:lvl2pPr marL="839610" indent="-395111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2pPr>
      <a:lvl3pPr marL="1284110" indent="-395110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3pPr>
      <a:lvl4pPr marL="1728610" indent="-395110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4pPr>
      <a:lvl5pPr marL="2173110" indent="-395110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5pPr>
      <a:lvl6pPr marL="2617610" indent="-395110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6pPr>
      <a:lvl7pPr marL="3062110" indent="-395110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7pPr>
      <a:lvl8pPr marL="3506611" indent="-395110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8pPr>
      <a:lvl9pPr marL="3951111" indent="-395111" defTabSz="584200">
        <a:spcBef>
          <a:spcPts val="4200"/>
        </a:spcBef>
        <a:buSzPct val="75000"/>
        <a:buChar char="•"/>
        <a:defRPr sz="32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5400000" flipH="1" flipV="1">
            <a:off x="11826684" y="4683319"/>
            <a:ext cx="7737230" cy="1184129"/>
          </a:xfrm>
          <a:prstGeom prst="rtTriangle">
            <a:avLst/>
          </a:prstGeom>
          <a:solidFill>
            <a:srgbClr val="D9D9D9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 userDrawn="1"/>
        </p:nvSpPr>
        <p:spPr>
          <a:xfrm rot="5400000" flipH="1">
            <a:off x="7459833" y="316471"/>
            <a:ext cx="1367691" cy="16287363"/>
          </a:xfrm>
          <a:prstGeom prst="rtTriangle">
            <a:avLst/>
          </a:prstGeom>
          <a:solidFill>
            <a:srgbClr val="CD09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_depar-0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284" y="374737"/>
            <a:ext cx="3240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8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5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0825" y="2975770"/>
            <a:ext cx="6926967" cy="527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Light"/>
                <a:cs typeface="Arial"/>
                <a:sym typeface="Helvetica Light"/>
              </a:rPr>
              <a:t>De 14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Helvetica Light"/>
                <a:cs typeface="Arial"/>
                <a:sym typeface="Helvetica Light"/>
              </a:rPr>
              <a:t> de dezembro a 18 de janeiro 2015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Helvetica Light"/>
              <a:cs typeface="Arial"/>
              <a:sym typeface="Helvetica Ligh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058400" y="768096"/>
            <a:ext cx="3547872" cy="115214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489" y="986768"/>
            <a:ext cx="3232791" cy="100171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80769" y="768096"/>
            <a:ext cx="9349964" cy="29359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410" y="410311"/>
            <a:ext cx="3156772" cy="8764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48272" y="2685305"/>
            <a:ext cx="9882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6600" b="1" dirty="0">
                <a:latin typeface="Gotham Bold" pitchFamily="50" charset="0"/>
              </a:rPr>
              <a:t>Ponte de Negócios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8183024" y="3734056"/>
            <a:ext cx="7747709" cy="1512144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3600" b="1" dirty="0" smtClean="0">
                <a:solidFill>
                  <a:srgbClr val="737373"/>
                </a:solidFill>
                <a:latin typeface="Gotham Extra Light" panose="02000604030000020004" pitchFamily="50" charset="0"/>
              </a:rPr>
              <a:t>Licitações </a:t>
            </a:r>
            <a:r>
              <a:rPr lang="pt-BR" sz="3600" b="1" dirty="0">
                <a:solidFill>
                  <a:srgbClr val="737373"/>
                </a:solidFill>
                <a:latin typeface="Gotham Extra Light" panose="02000604030000020004" pitchFamily="50" charset="0"/>
              </a:rPr>
              <a:t>e </a:t>
            </a:r>
            <a:r>
              <a:rPr lang="pt-BR" sz="3600" b="1" dirty="0" smtClean="0">
                <a:solidFill>
                  <a:srgbClr val="737373"/>
                </a:solidFill>
                <a:latin typeface="Gotham Extra Light" panose="02000604030000020004" pitchFamily="50" charset="0"/>
              </a:rPr>
              <a:t>Compras </a:t>
            </a:r>
            <a:endParaRPr lang="pt-BR" sz="3600" b="1" dirty="0">
              <a:solidFill>
                <a:srgbClr val="737373"/>
              </a:solidFill>
              <a:latin typeface="Gotham Extra Light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87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4" y="387382"/>
            <a:ext cx="4049137" cy="4049137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97991" y="438117"/>
            <a:ext cx="10653209" cy="108604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6000" b="1" dirty="0" smtClean="0">
                <a:latin typeface="Gotham Bold" pitchFamily="50" charset="0"/>
              </a:rPr>
              <a:t>O QUE É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33903" y="1791810"/>
            <a:ext cx="8717297" cy="669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600" dirty="0">
                <a:latin typeface="Gotham Extra Light" panose="02000604030000020004" pitchFamily="50" charset="0"/>
              </a:rPr>
              <a:t>É um sistema de informações que simplifica o acesso aos processos </a:t>
            </a:r>
            <a:r>
              <a:rPr lang="pt-BR" sz="3600" dirty="0" smtClean="0">
                <a:latin typeface="Gotham Extra Light" panose="02000604030000020004" pitchFamily="50" charset="0"/>
              </a:rPr>
              <a:t>licitatórios e compras diretas; </a:t>
            </a:r>
          </a:p>
          <a:p>
            <a:pPr marL="380990" indent="-38099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800" dirty="0" smtClean="0">
              <a:solidFill>
                <a:srgbClr val="FF0000"/>
              </a:solidFill>
              <a:latin typeface="Gotham Bold" pitchFamily="50" charset="0"/>
            </a:endParaRPr>
          </a:p>
          <a:p>
            <a:pPr marL="380990" indent="-38099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600" dirty="0" smtClean="0">
                <a:latin typeface="Gotham Extra Light" panose="02000604030000020004" pitchFamily="50" charset="0"/>
              </a:rPr>
              <a:t>Organiza </a:t>
            </a:r>
            <a:r>
              <a:rPr lang="pt-BR" sz="3600" dirty="0">
                <a:latin typeface="Gotham Extra Light" panose="02000604030000020004" pitchFamily="50" charset="0"/>
              </a:rPr>
              <a:t>de forma pratica os produtos e serviços a serem contratados;</a:t>
            </a:r>
          </a:p>
          <a:p>
            <a:pPr marL="380990" indent="-38099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800" dirty="0">
              <a:latin typeface="Gotham Extra Light" panose="02000604030000020004" pitchFamily="50" charset="0"/>
            </a:endParaRPr>
          </a:p>
          <a:p>
            <a:pPr marL="380990" indent="-38099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sz="3600" dirty="0">
                <a:latin typeface="Gotham Extra Light" panose="02000604030000020004" pitchFamily="50" charset="0"/>
              </a:rPr>
              <a:t>Fornece informações sobre o tipo de </a:t>
            </a:r>
            <a:r>
              <a:rPr lang="pt-BR" sz="3600" dirty="0" smtClean="0">
                <a:latin typeface="Gotham Extra Light" panose="02000604030000020004" pitchFamily="50" charset="0"/>
              </a:rPr>
              <a:t>compra, volume</a:t>
            </a:r>
            <a:r>
              <a:rPr lang="pt-BR" sz="3600" dirty="0">
                <a:latin typeface="Gotham Extra Light" panose="02000604030000020004" pitchFamily="50" charset="0"/>
              </a:rPr>
              <a:t>, locais de entrega e condições de fornecimento.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48854" y="5324325"/>
            <a:ext cx="612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4400" b="1" dirty="0">
                <a:solidFill>
                  <a:schemeClr val="tx1"/>
                </a:solidFill>
                <a:latin typeface="Gotham Extra Light" panose="02000604030000020004" pitchFamily="50" charset="0"/>
              </a:rPr>
              <a:t>Site e Aplicativo</a:t>
            </a:r>
          </a:p>
        </p:txBody>
      </p:sp>
    </p:spTree>
    <p:extLst>
      <p:ext uri="{BB962C8B-B14F-4D97-AF65-F5344CB8AC3E}">
        <p14:creationId xmlns:p14="http://schemas.microsoft.com/office/powerpoint/2010/main" val="1790771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9184" y="384048"/>
            <a:ext cx="4828032" cy="104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50" y="3170227"/>
            <a:ext cx="1781463" cy="2256530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29184" y="438117"/>
            <a:ext cx="10653209" cy="108604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6000" b="1" dirty="0" smtClean="0">
                <a:latin typeface="Gotham Bold" pitchFamily="50" charset="0"/>
              </a:rPr>
              <a:t>Parceria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57" y="3556601"/>
            <a:ext cx="3196150" cy="88738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789524" y="1756433"/>
            <a:ext cx="7140680" cy="604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80990" indent="-38099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 sz="3600">
                <a:latin typeface="Gotham Extra Light" panose="02000604030000020004" pitchFamily="50" charset="0"/>
              </a:defRPr>
            </a:lvl1pPr>
          </a:lstStyle>
          <a:p>
            <a:r>
              <a:rPr lang="pt-BR" sz="4000" dirty="0"/>
              <a:t>Divulgar novas oportunidades de negócio para </a:t>
            </a:r>
            <a:r>
              <a:rPr lang="pt-BR" sz="4000" dirty="0" smtClean="0"/>
              <a:t>mais </a:t>
            </a:r>
            <a:r>
              <a:rPr lang="pt-BR" sz="4000" dirty="0"/>
              <a:t>empresas;</a:t>
            </a:r>
          </a:p>
          <a:p>
            <a:r>
              <a:rPr lang="pt-BR" sz="4000" dirty="0"/>
              <a:t>Fomentar,  dar visibilidade e maior transparência aos processos de </a:t>
            </a:r>
            <a:r>
              <a:rPr lang="pt-BR" sz="4000" dirty="0" smtClean="0"/>
              <a:t>compras;</a:t>
            </a:r>
          </a:p>
          <a:p>
            <a:r>
              <a:rPr lang="pt-BR" sz="4000" dirty="0" smtClean="0"/>
              <a:t> Multiplicar </a:t>
            </a:r>
            <a:r>
              <a:rPr lang="pt-BR" sz="4000" dirty="0"/>
              <a:t>o número de parceiros e potenciais </a:t>
            </a:r>
            <a:r>
              <a:rPr lang="pt-BR" sz="4000" dirty="0" smtClean="0"/>
              <a:t>compradores</a:t>
            </a:r>
            <a:endParaRPr lang="pt-BR" sz="4000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7182495" y="884224"/>
            <a:ext cx="7747709" cy="1512144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4400" b="1" dirty="0" smtClean="0">
                <a:latin typeface="Gotham Extra Light" panose="02000604030000020004" pitchFamily="50" charset="0"/>
              </a:rPr>
              <a:t>Objetivos</a:t>
            </a:r>
            <a:endParaRPr lang="pt-BR" sz="4400" b="1" dirty="0">
              <a:latin typeface="Gotham Extra Light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4" y="349376"/>
            <a:ext cx="4800095" cy="18086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81343" y="967605"/>
            <a:ext cx="9079673" cy="655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Gotham Extra Light" panose="02000604030000020004" pitchFamily="50" charset="0"/>
              </a:rPr>
              <a:t>Aumento do número médio de participantes por licitação realizada: De </a:t>
            </a:r>
            <a:r>
              <a:rPr lang="pt-BR" dirty="0">
                <a:solidFill>
                  <a:srgbClr val="FF0000"/>
                </a:solidFill>
                <a:latin typeface="Gotham Bold" pitchFamily="50" charset="0"/>
              </a:rPr>
              <a:t>5,50</a:t>
            </a:r>
            <a:r>
              <a:rPr lang="pt-BR" dirty="0">
                <a:latin typeface="Gotham Extra Light" panose="02000604030000020004" pitchFamily="50" charset="0"/>
              </a:rPr>
              <a:t> para </a:t>
            </a:r>
            <a:r>
              <a:rPr lang="pt-BR" dirty="0">
                <a:solidFill>
                  <a:srgbClr val="FF0000"/>
                </a:solidFill>
                <a:latin typeface="Gotham Bold" pitchFamily="50" charset="0"/>
              </a:rPr>
              <a:t>6,96</a:t>
            </a:r>
          </a:p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667" dirty="0">
              <a:solidFill>
                <a:srgbClr val="FF0000"/>
              </a:solidFill>
              <a:latin typeface="Gotham Bold" pitchFamily="50" charset="0"/>
            </a:endParaRPr>
          </a:p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0000"/>
                </a:solidFill>
                <a:latin typeface="Gotham Bold" pitchFamily="50" charset="0"/>
              </a:rPr>
              <a:t>1.231</a:t>
            </a:r>
            <a:r>
              <a:rPr lang="pt-BR" dirty="0">
                <a:solidFill>
                  <a:srgbClr val="FF0000"/>
                </a:solidFill>
                <a:latin typeface="Gotham Extra Light" panose="02000604030000020004" pitchFamily="50" charset="0"/>
              </a:rPr>
              <a:t> </a:t>
            </a:r>
            <a:r>
              <a:rPr lang="pt-BR" dirty="0">
                <a:latin typeface="Gotham Extra Light" panose="02000604030000020004" pitchFamily="50" charset="0"/>
              </a:rPr>
              <a:t>Usuários cadastrados, sendo que </a:t>
            </a:r>
            <a:r>
              <a:rPr lang="pt-BR" dirty="0">
                <a:solidFill>
                  <a:srgbClr val="FF0000"/>
                </a:solidFill>
                <a:latin typeface="Gotham Bold" pitchFamily="50" charset="0"/>
              </a:rPr>
              <a:t>95%</a:t>
            </a:r>
            <a:r>
              <a:rPr lang="pt-BR" dirty="0">
                <a:solidFill>
                  <a:srgbClr val="FF0000"/>
                </a:solidFill>
                <a:latin typeface="Gotham Extra Light" panose="02000604030000020004" pitchFamily="50" charset="0"/>
              </a:rPr>
              <a:t> </a:t>
            </a:r>
            <a:r>
              <a:rPr lang="pt-BR" dirty="0">
                <a:latin typeface="Gotham Extra Light" panose="02000604030000020004" pitchFamily="50" charset="0"/>
              </a:rPr>
              <a:t>não tinham cadastro anterior no SESI/SENAI;</a:t>
            </a:r>
          </a:p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667" dirty="0">
              <a:latin typeface="Gotham Extra Light" panose="02000604030000020004" pitchFamily="50" charset="0"/>
            </a:endParaRPr>
          </a:p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0000"/>
                </a:solidFill>
                <a:latin typeface="Gotham Bold" pitchFamily="50" charset="0"/>
              </a:rPr>
              <a:t>37</a:t>
            </a:r>
            <a:r>
              <a:rPr lang="pt-BR" dirty="0">
                <a:latin typeface="Gotham Extra Light" panose="02000604030000020004" pitchFamily="50" charset="0"/>
              </a:rPr>
              <a:t> Novas empresas participaram de licitações;</a:t>
            </a:r>
          </a:p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pt-BR" sz="667" dirty="0">
              <a:latin typeface="Gotham Extra Light" panose="02000604030000020004" pitchFamily="50" charset="0"/>
            </a:endParaRPr>
          </a:p>
          <a:p>
            <a:pPr marL="380990" indent="-380990" algn="l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FF0000"/>
                </a:solidFill>
                <a:latin typeface="Gotham Bold" pitchFamily="50" charset="0"/>
              </a:rPr>
              <a:t>13</a:t>
            </a:r>
            <a:r>
              <a:rPr lang="pt-BR" dirty="0">
                <a:latin typeface="Gotham Extra Light" panose="02000604030000020004" pitchFamily="50" charset="0"/>
              </a:rPr>
              <a:t> Novas empresas já venceram processos licitatórios;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200" y="4026727"/>
            <a:ext cx="5431536" cy="175432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Arial" panose="020B0604020202020204" pitchFamily="34" charset="0"/>
              <a:buNone/>
              <a:defRPr sz="6000" b="1" kern="1200">
                <a:solidFill>
                  <a:schemeClr val="tx1"/>
                </a:solidFill>
                <a:latin typeface="Gotham 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5400" dirty="0" smtClean="0"/>
              <a:t>RESULTADOS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808976" y="7683670"/>
            <a:ext cx="6527234" cy="571954"/>
            <a:chOff x="731520" y="6860254"/>
            <a:chExt cx="11958770" cy="1047897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20" y="6860254"/>
              <a:ext cx="3820058" cy="1047896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0297" y="6860255"/>
              <a:ext cx="3209181" cy="104789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8197" y="6860254"/>
              <a:ext cx="4032093" cy="1014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039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3832" y="0"/>
            <a:ext cx="16259832" cy="9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-3832" y="1627631"/>
            <a:ext cx="16256000" cy="52461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069563" y="4494217"/>
            <a:ext cx="4759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Gotham Extra Light" panose="02000604030000020004" pitchFamily="50" charset="0"/>
              </a:rPr>
              <a:t>Site e Aplicativo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0506064" y="1801702"/>
            <a:ext cx="5161584" cy="4577117"/>
            <a:chOff x="5168538" y="1367002"/>
            <a:chExt cx="3871188" cy="3432838"/>
          </a:xfrm>
          <a:noFill/>
        </p:grpSpPr>
        <p:sp>
          <p:nvSpPr>
            <p:cNvPr id="10" name="Retângulo 9"/>
            <p:cNvSpPr/>
            <p:nvPr/>
          </p:nvSpPr>
          <p:spPr>
            <a:xfrm>
              <a:off x="5168538" y="1683891"/>
              <a:ext cx="3554204" cy="3115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1333"/>
                </a:spcBef>
                <a:buClr>
                  <a:srgbClr val="FF0000"/>
                </a:buClr>
                <a:buSzPct val="80000"/>
              </a:pPr>
              <a:r>
                <a:rPr lang="pt-BR" sz="37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Extra Light" panose="02000604030000020004" pitchFamily="50" charset="0"/>
                </a:rPr>
                <a:t>O sistema emitirá </a:t>
              </a:r>
              <a:r>
                <a:rPr lang="pt-BR" sz="3733" b="1" dirty="0">
                  <a:solidFill>
                    <a:schemeClr val="tx1"/>
                  </a:solidFill>
                  <a:latin typeface="Gotham Extra Light" panose="02000604030000020004" pitchFamily="50" charset="0"/>
                </a:rPr>
                <a:t>alertas semanais </a:t>
              </a:r>
              <a:r>
                <a:rPr lang="pt-BR" sz="37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Extra Light" panose="02000604030000020004" pitchFamily="50" charset="0"/>
                </a:rPr>
                <a:t>aos usuários sobre </a:t>
              </a:r>
              <a:r>
                <a:rPr lang="pt-BR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Extra Light" panose="02000604030000020004" pitchFamily="50" charset="0"/>
                </a:rPr>
                <a:t>oportunidades</a:t>
              </a:r>
              <a:r>
                <a:rPr lang="pt-BR" sz="37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Extra Light" panose="02000604030000020004" pitchFamily="50" charset="0"/>
                </a:rPr>
                <a:t> nas áreas em que tenha demonstrado interesse.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5882182" y="1367002"/>
              <a:ext cx="3157544" cy="29320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267"/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36" y="2397964"/>
            <a:ext cx="1717068" cy="1717068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6533130" y="1850696"/>
            <a:ext cx="2618833" cy="4800000"/>
            <a:chOff x="258412" y="3307985"/>
            <a:chExt cx="1964125" cy="3600000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412" y="3307985"/>
              <a:ext cx="1964125" cy="3600000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565" y="3696238"/>
              <a:ext cx="1460024" cy="2575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-384047" y="243295"/>
            <a:ext cx="13112672" cy="108604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4800" b="1" dirty="0" smtClean="0">
                <a:solidFill>
                  <a:schemeClr val="bg1"/>
                </a:solidFill>
                <a:latin typeface="Gotham Bold" pitchFamily="50" charset="0"/>
              </a:rPr>
              <a:t>Informação na medida certa 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5102352" y="7782712"/>
            <a:ext cx="6527234" cy="571954"/>
            <a:chOff x="731520" y="6860254"/>
            <a:chExt cx="11958770" cy="1047897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520" y="6860254"/>
              <a:ext cx="3820058" cy="1047896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0297" y="6860255"/>
              <a:ext cx="3209181" cy="1047896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58197" y="6860254"/>
              <a:ext cx="4032093" cy="1014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1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-1396" y="18288"/>
            <a:ext cx="16259832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" name="Grupo 18"/>
          <p:cNvGrpSpPr/>
          <p:nvPr/>
        </p:nvGrpSpPr>
        <p:grpSpPr>
          <a:xfrm>
            <a:off x="338278" y="2046317"/>
            <a:ext cx="2618833" cy="4800000"/>
            <a:chOff x="258412" y="3307985"/>
            <a:chExt cx="1964125" cy="3600000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412" y="3307985"/>
              <a:ext cx="1964125" cy="3600000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65" y="3696238"/>
              <a:ext cx="1460024" cy="2575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2" name="Grupo 21"/>
          <p:cNvGrpSpPr/>
          <p:nvPr/>
        </p:nvGrpSpPr>
        <p:grpSpPr>
          <a:xfrm>
            <a:off x="2934602" y="2037725"/>
            <a:ext cx="2618833" cy="4800000"/>
            <a:chOff x="2181432" y="3307985"/>
            <a:chExt cx="1964125" cy="3600000"/>
          </a:xfrm>
        </p:grpSpPr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1432" y="3307985"/>
              <a:ext cx="1964125" cy="3600000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4710" y="3671668"/>
              <a:ext cx="1455899" cy="26003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5" name="Grupo 24"/>
          <p:cNvGrpSpPr/>
          <p:nvPr/>
        </p:nvGrpSpPr>
        <p:grpSpPr>
          <a:xfrm>
            <a:off x="5504129" y="2046317"/>
            <a:ext cx="2618833" cy="4800000"/>
            <a:chOff x="4292454" y="3307985"/>
            <a:chExt cx="1964125" cy="3600000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2454" y="3307985"/>
              <a:ext cx="1964125" cy="3600000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16235" y="3696238"/>
              <a:ext cx="1476000" cy="2575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7" name="Grupo 36"/>
          <p:cNvGrpSpPr/>
          <p:nvPr/>
        </p:nvGrpSpPr>
        <p:grpSpPr>
          <a:xfrm>
            <a:off x="8073656" y="2046317"/>
            <a:ext cx="2618833" cy="4800000"/>
            <a:chOff x="6219599" y="3307985"/>
            <a:chExt cx="1964125" cy="3600000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9599" y="3307985"/>
              <a:ext cx="1964125" cy="3600000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45000" y="3696236"/>
              <a:ext cx="1474380" cy="25757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0" name="Grupo 39"/>
          <p:cNvGrpSpPr/>
          <p:nvPr/>
        </p:nvGrpSpPr>
        <p:grpSpPr>
          <a:xfrm>
            <a:off x="10692489" y="2046317"/>
            <a:ext cx="2618833" cy="4800000"/>
            <a:chOff x="8183724" y="3307985"/>
            <a:chExt cx="1964125" cy="3600000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83724" y="3307985"/>
              <a:ext cx="1964125" cy="3600000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04621" y="3682168"/>
              <a:ext cx="1476000" cy="25920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8" name="Grupo 7"/>
          <p:cNvGrpSpPr/>
          <p:nvPr/>
        </p:nvGrpSpPr>
        <p:grpSpPr>
          <a:xfrm>
            <a:off x="13314992" y="1979670"/>
            <a:ext cx="2618833" cy="4866647"/>
            <a:chOff x="10150601" y="2614057"/>
            <a:chExt cx="1964125" cy="3649985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50601" y="2614057"/>
              <a:ext cx="1964125" cy="3649985"/>
            </a:xfrm>
            <a:prstGeom prst="rect">
              <a:avLst/>
            </a:prstGeom>
          </p:spPr>
        </p:pic>
        <p:pic>
          <p:nvPicPr>
            <p:cNvPr id="45" name="Imagem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82813" y="2995818"/>
              <a:ext cx="1464685" cy="26830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9" name="Grupo 28"/>
          <p:cNvGrpSpPr/>
          <p:nvPr/>
        </p:nvGrpSpPr>
        <p:grpSpPr>
          <a:xfrm>
            <a:off x="4119315" y="7641123"/>
            <a:ext cx="7302377" cy="677995"/>
            <a:chOff x="3086220" y="1436419"/>
            <a:chExt cx="5476783" cy="508496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220" y="1436419"/>
              <a:ext cx="1612342" cy="508496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853" y="1436419"/>
              <a:ext cx="1621040" cy="508496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512" y="1436419"/>
              <a:ext cx="1653491" cy="508496"/>
            </a:xfrm>
            <a:prstGeom prst="rect">
              <a:avLst/>
            </a:prstGeom>
          </p:spPr>
        </p:pic>
      </p:grpSp>
      <p:pic>
        <p:nvPicPr>
          <p:cNvPr id="34" name="Imagem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0389" y="442515"/>
            <a:ext cx="792923" cy="792923"/>
          </a:xfrm>
          <a:prstGeom prst="rect">
            <a:avLst/>
          </a:prstGeom>
        </p:spPr>
      </p:pic>
      <p:sp>
        <p:nvSpPr>
          <p:cNvPr id="43" name="Espaço Reservado para Conteúdo 2"/>
          <p:cNvSpPr txBox="1">
            <a:spLocks/>
          </p:cNvSpPr>
          <p:nvPr/>
        </p:nvSpPr>
        <p:spPr>
          <a:xfrm>
            <a:off x="2246723" y="438117"/>
            <a:ext cx="10653209" cy="108604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6000" b="1" dirty="0" smtClean="0">
                <a:latin typeface="Gotham Bold" pitchFamily="50" charset="0"/>
              </a:rPr>
              <a:t>Aplicativo </a:t>
            </a:r>
          </a:p>
        </p:txBody>
      </p:sp>
      <p:sp>
        <p:nvSpPr>
          <p:cNvPr id="27" name="Espaço Reservado para Conteúdo 2"/>
          <p:cNvSpPr txBox="1">
            <a:spLocks/>
          </p:cNvSpPr>
          <p:nvPr/>
        </p:nvSpPr>
        <p:spPr>
          <a:xfrm>
            <a:off x="2395249" y="1223598"/>
            <a:ext cx="7747709" cy="1512144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None/>
            </a:pPr>
            <a:r>
              <a:rPr lang="pt-BR" sz="3600" b="1" dirty="0" smtClean="0">
                <a:solidFill>
                  <a:srgbClr val="737373"/>
                </a:solidFill>
                <a:latin typeface="Gotham Extra Light" panose="02000604030000020004" pitchFamily="50" charset="0"/>
              </a:rPr>
              <a:t> </a:t>
            </a:r>
            <a:endParaRPr lang="pt-BR" sz="3600" b="1" dirty="0">
              <a:solidFill>
                <a:srgbClr val="737373"/>
              </a:solidFill>
              <a:latin typeface="Gotham Extra Light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979613" y="5179057"/>
            <a:ext cx="12675035" cy="1522448"/>
            <a:chOff x="2439029" y="4385622"/>
            <a:chExt cx="8265741" cy="1141836"/>
          </a:xfrm>
          <a:noFill/>
        </p:grpSpPr>
        <p:sp>
          <p:nvSpPr>
            <p:cNvPr id="10" name="Retângulo 9"/>
            <p:cNvSpPr/>
            <p:nvPr/>
          </p:nvSpPr>
          <p:spPr>
            <a:xfrm>
              <a:off x="2439029" y="4519301"/>
              <a:ext cx="6579579" cy="9309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spcBef>
                  <a:spcPts val="1333"/>
                </a:spcBef>
                <a:buClr>
                  <a:srgbClr val="FF0000"/>
                </a:buClr>
                <a:buSzPct val="80000"/>
              </a:pPr>
              <a:r>
                <a:rPr lang="pt-BR" sz="37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Bold" pitchFamily="50" charset="0"/>
                </a:rPr>
                <a:t>Venha para o Ponte de Negócios e amplie seu mercado!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401113" y="4385622"/>
              <a:ext cx="6303657" cy="11418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4267" dirty="0"/>
            </a:p>
          </p:txBody>
        </p:sp>
      </p:grp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37" y="545703"/>
            <a:ext cx="4616577" cy="461657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4" y="249555"/>
            <a:ext cx="3645464" cy="122011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6432" y="-36576"/>
            <a:ext cx="1387855" cy="921681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62" y="7412712"/>
            <a:ext cx="16313162" cy="1756015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4466835" y="6689122"/>
            <a:ext cx="6981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600" b="1" dirty="0">
              <a:latin typeface="Gotham Light" pitchFamily="50" charset="0"/>
            </a:endParaRPr>
          </a:p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Gotham Light" pitchFamily="50" charset="0"/>
              </a:rPr>
              <a:t>www.pontenegocios.com.br</a:t>
            </a:r>
            <a:endParaRPr lang="pt-BR" b="1" dirty="0">
              <a:latin typeface="Gotham Light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53366" y="7305677"/>
            <a:ext cx="110631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00" dirty="0">
              <a:latin typeface="Gotham Light" pitchFamily="50" charset="0"/>
            </a:endParaRPr>
          </a:p>
          <a:p>
            <a:pPr algn="ctr"/>
            <a:endParaRPr lang="pt-BR" sz="2400" dirty="0" smtClean="0">
              <a:latin typeface="Gotham Light" pitchFamily="50" charset="0"/>
            </a:endParaRPr>
          </a:p>
          <a:p>
            <a:pPr algn="ctr"/>
            <a:r>
              <a:rPr lang="pt-BR" sz="2400" dirty="0" smtClean="0">
                <a:latin typeface="Gotham Light" pitchFamily="50" charset="0"/>
              </a:rPr>
              <a:t>Tel</a:t>
            </a:r>
            <a:r>
              <a:rPr lang="pt-BR" sz="2400" dirty="0">
                <a:latin typeface="Gotham Light" pitchFamily="50" charset="0"/>
              </a:rPr>
              <a:t>.: (11) 3549-4579</a:t>
            </a:r>
          </a:p>
          <a:p>
            <a:pPr algn="ctr"/>
            <a:r>
              <a:rPr lang="pt-BR" sz="2400" dirty="0">
                <a:latin typeface="Gotham Light" pitchFamily="50" charset="0"/>
              </a:rPr>
              <a:t>E-mail: pontedenegocios@fiesp.com.br</a:t>
            </a:r>
          </a:p>
        </p:txBody>
      </p:sp>
    </p:spTree>
    <p:extLst>
      <p:ext uri="{BB962C8B-B14F-4D97-AF65-F5344CB8AC3E}">
        <p14:creationId xmlns:p14="http://schemas.microsoft.com/office/powerpoint/2010/main" val="32665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25400" dist="127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191</Words>
  <Application>Microsoft Office PowerPoint</Application>
  <PresentationFormat>Personalizar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Avenir Roman</vt:lpstr>
      <vt:lpstr>Calibri</vt:lpstr>
      <vt:lpstr>Gotham Bold</vt:lpstr>
      <vt:lpstr>Gotham Extra Light</vt:lpstr>
      <vt:lpstr>Gotham Light</vt:lpstr>
      <vt:lpstr>Helvetica Light</vt:lpstr>
      <vt:lpstr>Wingdings</vt:lpstr>
      <vt:lpstr>Default</vt:lpstr>
      <vt:lpstr>2_Custom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R Figueiredo</dc:creator>
  <cp:lastModifiedBy>Denis R Coppa</cp:lastModifiedBy>
  <cp:revision>77</cp:revision>
  <cp:lastPrinted>2016-09-20T17:40:21Z</cp:lastPrinted>
  <dcterms:modified xsi:type="dcterms:W3CDTF">2016-09-20T17:45:55Z</dcterms:modified>
</cp:coreProperties>
</file>