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6304" y="6391655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562"/>
                </a:moveTo>
                <a:lnTo>
                  <a:pt x="8833104" y="309562"/>
                </a:lnTo>
                <a:lnTo>
                  <a:pt x="8833104" y="0"/>
                </a:lnTo>
                <a:lnTo>
                  <a:pt x="0" y="0"/>
                </a:lnTo>
                <a:lnTo>
                  <a:pt x="0" y="309562"/>
                </a:lnTo>
                <a:close/>
              </a:path>
            </a:pathLst>
          </a:custGeom>
          <a:solidFill>
            <a:srgbClr val="0AD0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2400" y="158495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9524">
            <a:solidFill>
              <a:srgbClr val="08B7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228975" y="632841"/>
            <a:ext cx="2694558" cy="3228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6304" y="6391655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562"/>
                </a:moveTo>
                <a:lnTo>
                  <a:pt x="8833104" y="309562"/>
                </a:lnTo>
                <a:lnTo>
                  <a:pt x="8833104" y="0"/>
                </a:lnTo>
                <a:lnTo>
                  <a:pt x="0" y="0"/>
                </a:lnTo>
                <a:lnTo>
                  <a:pt x="0" y="309562"/>
                </a:lnTo>
                <a:close/>
              </a:path>
            </a:pathLst>
          </a:custGeom>
          <a:solidFill>
            <a:srgbClr val="0AD0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2400" y="158495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9524">
            <a:solidFill>
              <a:srgbClr val="08B7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1436" y="300482"/>
            <a:ext cx="8501126" cy="1829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2282" y="2520441"/>
            <a:ext cx="8479434" cy="3654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aep.cecat@fab.mil.b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cat.aer.mil.br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mailto:.cecat@fab.mil.b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188595"/>
            <a:ext cx="1152131" cy="1380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681343" y="3240151"/>
            <a:ext cx="2131695" cy="429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80085" algn="l"/>
              </a:tabLst>
            </a:pPr>
            <a:r>
              <a:rPr sz="2800" spc="-5" dirty="0">
                <a:latin typeface="Verdana"/>
                <a:cs typeface="Verdana"/>
              </a:rPr>
              <a:t>do	Sistema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707" y="3880230"/>
            <a:ext cx="5424170" cy="429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28725" algn="l"/>
                <a:tab pos="1899285" algn="l"/>
                <a:tab pos="4318000" algn="l"/>
              </a:tabLst>
            </a:pPr>
            <a:r>
              <a:rPr sz="2800" spc="-65" dirty="0">
                <a:latin typeface="Verdana"/>
                <a:cs typeface="Verdana"/>
              </a:rPr>
              <a:t>OTAN	</a:t>
            </a:r>
            <a:r>
              <a:rPr sz="2800" dirty="0">
                <a:latin typeface="Verdana"/>
                <a:cs typeface="Verdana"/>
              </a:rPr>
              <a:t>de	</a:t>
            </a:r>
            <a:r>
              <a:rPr sz="2800" spc="-5" dirty="0">
                <a:latin typeface="Verdana"/>
                <a:cs typeface="Verdana"/>
              </a:rPr>
              <a:t>Catalogação	</a:t>
            </a:r>
            <a:r>
              <a:rPr sz="2800" spc="-10" dirty="0">
                <a:latin typeface="Verdana"/>
                <a:cs typeface="Verdana"/>
              </a:rPr>
              <a:t>(SOC)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86398" y="3880230"/>
            <a:ext cx="2827020" cy="1070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tabLst>
                <a:tab pos="1033144" algn="l"/>
              </a:tabLst>
            </a:pPr>
            <a:r>
              <a:rPr sz="2800" spc="-15" dirty="0">
                <a:latin typeface="Verdana"/>
                <a:cs typeface="Verdana"/>
              </a:rPr>
              <a:t>para	</a:t>
            </a:r>
            <a:r>
              <a:rPr sz="2800" spc="-5" dirty="0">
                <a:latin typeface="Verdana"/>
                <a:cs typeface="Verdana"/>
              </a:rPr>
              <a:t>identificar</a:t>
            </a:r>
            <a:endParaRPr sz="2800">
              <a:latin typeface="Verdana"/>
              <a:cs typeface="Verdana"/>
            </a:endParaRPr>
          </a:p>
          <a:p>
            <a:pPr marL="101600" algn="ctr">
              <a:lnSpc>
                <a:spcPct val="100000"/>
              </a:lnSpc>
              <a:spcBef>
                <a:spcPts val="1680"/>
              </a:spcBef>
              <a:tabLst>
                <a:tab pos="850265" algn="l"/>
              </a:tabLst>
            </a:pPr>
            <a:r>
              <a:rPr sz="2800" spc="-5" dirty="0">
                <a:latin typeface="Verdana"/>
                <a:cs typeface="Verdana"/>
              </a:rPr>
              <a:t>e	</a:t>
            </a:r>
            <a:r>
              <a:rPr sz="2800" spc="-10" dirty="0">
                <a:latin typeface="Verdana"/>
                <a:cs typeface="Verdana"/>
              </a:rPr>
              <a:t>Comer</a:t>
            </a:r>
            <a:r>
              <a:rPr sz="2800" spc="-5" dirty="0">
                <a:latin typeface="Verdana"/>
                <a:cs typeface="Verdana"/>
              </a:rPr>
              <a:t>ciais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9707" y="4520565"/>
            <a:ext cx="2288540" cy="1069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Verdana"/>
                <a:cs typeface="Verdana"/>
              </a:rPr>
              <a:t>Entidades</a:t>
            </a:r>
            <a:endParaRPr sz="2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800" spc="-5" dirty="0">
                <a:latin typeface="Verdana"/>
                <a:cs typeface="Verdana"/>
              </a:rPr>
              <a:t>(fabricantes,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28392" y="4520565"/>
            <a:ext cx="6184265" cy="1069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Verdana"/>
                <a:cs typeface="Verdana"/>
              </a:rPr>
              <a:t>Governamentais</a:t>
            </a:r>
            <a:endParaRPr sz="2800">
              <a:latin typeface="Verdana"/>
              <a:cs typeface="Verdana"/>
            </a:endParaRPr>
          </a:p>
          <a:p>
            <a:pPr marL="372110">
              <a:lnSpc>
                <a:spcPct val="100000"/>
              </a:lnSpc>
              <a:spcBef>
                <a:spcPts val="1680"/>
              </a:spcBef>
              <a:tabLst>
                <a:tab pos="3302000" algn="l"/>
                <a:tab pos="5739130" algn="l"/>
              </a:tabLst>
            </a:pPr>
            <a:r>
              <a:rPr sz="2800" dirty="0">
                <a:latin typeface="Verdana"/>
                <a:cs typeface="Verdana"/>
              </a:rPr>
              <a:t>d</a:t>
            </a:r>
            <a:r>
              <a:rPr sz="2800" spc="-10" dirty="0">
                <a:latin typeface="Verdana"/>
                <a:cs typeface="Verdana"/>
              </a:rPr>
              <a:t>istribu</a:t>
            </a:r>
            <a:r>
              <a:rPr sz="2800" spc="5" dirty="0">
                <a:latin typeface="Verdana"/>
                <a:cs typeface="Verdana"/>
              </a:rPr>
              <a:t>i</a:t>
            </a:r>
            <a:r>
              <a:rPr sz="2800" dirty="0">
                <a:latin typeface="Verdana"/>
                <a:cs typeface="Verdana"/>
              </a:rPr>
              <a:t>d</a:t>
            </a:r>
            <a:r>
              <a:rPr sz="2800" spc="-5" dirty="0">
                <a:latin typeface="Verdana"/>
                <a:cs typeface="Verdana"/>
              </a:rPr>
              <a:t>ores,</a:t>
            </a:r>
            <a:r>
              <a:rPr sz="2800" dirty="0">
                <a:latin typeface="Verdana"/>
                <a:cs typeface="Verdana"/>
              </a:rPr>
              <a:t>	</a:t>
            </a:r>
            <a:r>
              <a:rPr sz="2800" spc="-5" dirty="0">
                <a:latin typeface="Verdana"/>
                <a:cs typeface="Verdana"/>
              </a:rPr>
              <a:t>o</a:t>
            </a:r>
            <a:r>
              <a:rPr sz="2800" spc="0" dirty="0">
                <a:latin typeface="Verdana"/>
                <a:cs typeface="Verdana"/>
              </a:rPr>
              <a:t>r</a:t>
            </a:r>
            <a:r>
              <a:rPr sz="2800" spc="-10" dirty="0">
                <a:latin typeface="Verdana"/>
                <a:cs typeface="Verdana"/>
              </a:rPr>
              <a:t>g</a:t>
            </a:r>
            <a:r>
              <a:rPr sz="2800" dirty="0">
                <a:latin typeface="Verdana"/>
                <a:cs typeface="Verdana"/>
              </a:rPr>
              <a:t>a</a:t>
            </a:r>
            <a:r>
              <a:rPr sz="2800" spc="-5" dirty="0">
                <a:latin typeface="Verdana"/>
                <a:cs typeface="Verdana"/>
              </a:rPr>
              <a:t>nis</a:t>
            </a:r>
            <a:r>
              <a:rPr sz="2800" spc="5" dirty="0">
                <a:latin typeface="Verdana"/>
                <a:cs typeface="Verdana"/>
              </a:rPr>
              <a:t>m</a:t>
            </a:r>
            <a:r>
              <a:rPr sz="2800" spc="-5" dirty="0">
                <a:latin typeface="Verdana"/>
                <a:cs typeface="Verdana"/>
              </a:rPr>
              <a:t>os</a:t>
            </a:r>
            <a:r>
              <a:rPr sz="2800" dirty="0">
                <a:latin typeface="Verdana"/>
                <a:cs typeface="Verdana"/>
              </a:rPr>
              <a:t>	</a:t>
            </a:r>
            <a:r>
              <a:rPr sz="2800" spc="-10" dirty="0">
                <a:latin typeface="Verdana"/>
                <a:cs typeface="Verdana"/>
              </a:rPr>
              <a:t>de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9707" y="5801055"/>
            <a:ext cx="7983220" cy="429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Verdana"/>
                <a:cs typeface="Verdana"/>
              </a:rPr>
              <a:t>normalização e/ou prestadores de</a:t>
            </a:r>
            <a:r>
              <a:rPr sz="2800" spc="8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serviços).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52514" y="1268730"/>
            <a:ext cx="2023872" cy="19442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0330">
              <a:lnSpc>
                <a:spcPts val="7134"/>
              </a:lnSpc>
            </a:pPr>
            <a:r>
              <a:rPr sz="6000" dirty="0">
                <a:solidFill>
                  <a:srgbClr val="001F5F"/>
                </a:solidFill>
              </a:rPr>
              <a:t>O </a:t>
            </a:r>
            <a:r>
              <a:rPr sz="6000" spc="-5" dirty="0">
                <a:solidFill>
                  <a:srgbClr val="001F5F"/>
                </a:solidFill>
              </a:rPr>
              <a:t>que </a:t>
            </a:r>
            <a:r>
              <a:rPr sz="6000" dirty="0">
                <a:solidFill>
                  <a:srgbClr val="001F5F"/>
                </a:solidFill>
              </a:rPr>
              <a:t>é</a:t>
            </a:r>
            <a:r>
              <a:rPr sz="6000" spc="-100" dirty="0">
                <a:solidFill>
                  <a:srgbClr val="001F5F"/>
                </a:solidFill>
              </a:rPr>
              <a:t> </a:t>
            </a:r>
            <a:r>
              <a:rPr sz="6000" i="1" dirty="0">
                <a:solidFill>
                  <a:srgbClr val="001F5F"/>
                </a:solidFill>
                <a:latin typeface="Verdana"/>
                <a:cs typeface="Verdana"/>
              </a:rPr>
              <a:t>NCAGE</a:t>
            </a:r>
            <a:r>
              <a:rPr sz="6000" dirty="0">
                <a:solidFill>
                  <a:srgbClr val="001F5F"/>
                </a:solidFill>
              </a:rPr>
              <a:t>?</a:t>
            </a:r>
            <a:endParaRPr sz="6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6892" y="1961134"/>
            <a:ext cx="6088380" cy="1708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4700">
              <a:lnSpc>
                <a:spcPct val="100000"/>
              </a:lnSpc>
            </a:pPr>
            <a:r>
              <a:rPr sz="2800" b="1" i="1" spc="-5" dirty="0">
                <a:solidFill>
                  <a:srgbClr val="FF0000"/>
                </a:solidFill>
                <a:latin typeface="Verdana"/>
                <a:cs typeface="Verdana"/>
              </a:rPr>
              <a:t>NATO Commercial</a:t>
            </a:r>
            <a:r>
              <a:rPr sz="2800" b="1" i="1" spc="-3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i="1" spc="-5" dirty="0">
                <a:solidFill>
                  <a:srgbClr val="FF0000"/>
                </a:solidFill>
                <a:latin typeface="Verdana"/>
                <a:cs typeface="Verdana"/>
              </a:rPr>
              <a:t>and</a:t>
            </a:r>
            <a:endParaRPr sz="2800">
              <a:latin typeface="Verdana"/>
              <a:cs typeface="Verdana"/>
            </a:endParaRPr>
          </a:p>
          <a:p>
            <a:pPr marL="888365" indent="-876300">
              <a:lnSpc>
                <a:spcPct val="100000"/>
              </a:lnSpc>
            </a:pPr>
            <a:r>
              <a:rPr sz="2800" b="1" i="1" spc="-5" dirty="0">
                <a:solidFill>
                  <a:srgbClr val="FF0000"/>
                </a:solidFill>
                <a:latin typeface="Verdana"/>
                <a:cs typeface="Verdana"/>
              </a:rPr>
              <a:t>Governmental </a:t>
            </a:r>
            <a:r>
              <a:rPr sz="2800" b="1" i="1" spc="-10" dirty="0">
                <a:solidFill>
                  <a:srgbClr val="FF0000"/>
                </a:solidFill>
                <a:latin typeface="Verdana"/>
                <a:cs typeface="Verdana"/>
              </a:rPr>
              <a:t>Entity</a:t>
            </a:r>
            <a:r>
              <a:rPr sz="2800" b="1" i="1" spc="3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Verdana"/>
                <a:cs typeface="Verdana"/>
              </a:rPr>
              <a:t>(NCAGE)</a:t>
            </a:r>
            <a:endParaRPr sz="2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900">
              <a:latin typeface="Times New Roman"/>
              <a:cs typeface="Times New Roman"/>
            </a:endParaRPr>
          </a:p>
          <a:p>
            <a:pPr marL="888365">
              <a:lnSpc>
                <a:spcPct val="100000"/>
              </a:lnSpc>
              <a:tabLst>
                <a:tab pos="1344295" algn="l"/>
                <a:tab pos="1791970" algn="l"/>
                <a:tab pos="3181985" algn="l"/>
                <a:tab pos="4909185" algn="l"/>
              </a:tabLst>
            </a:pPr>
            <a:r>
              <a:rPr sz="2800" spc="-5" dirty="0">
                <a:latin typeface="Verdana"/>
                <a:cs typeface="Verdana"/>
              </a:rPr>
              <a:t>É	o	códi</a:t>
            </a:r>
            <a:r>
              <a:rPr sz="2800" spc="-10" dirty="0">
                <a:latin typeface="Verdana"/>
                <a:cs typeface="Verdana"/>
              </a:rPr>
              <a:t>g</a:t>
            </a:r>
            <a:r>
              <a:rPr sz="2800" spc="-5" dirty="0">
                <a:latin typeface="Verdana"/>
                <a:cs typeface="Verdana"/>
              </a:rPr>
              <a:t>o</a:t>
            </a:r>
            <a:r>
              <a:rPr sz="2800" dirty="0">
                <a:latin typeface="Verdana"/>
                <a:cs typeface="Verdana"/>
              </a:rPr>
              <a:t>	</a:t>
            </a:r>
            <a:r>
              <a:rPr sz="2800" spc="-5" dirty="0">
                <a:latin typeface="Verdana"/>
                <a:cs typeface="Verdana"/>
              </a:rPr>
              <a:t>util</a:t>
            </a:r>
            <a:r>
              <a:rPr sz="2800" spc="-25" dirty="0">
                <a:latin typeface="Verdana"/>
                <a:cs typeface="Verdana"/>
              </a:rPr>
              <a:t>i</a:t>
            </a:r>
            <a:r>
              <a:rPr sz="2800" spc="-10" dirty="0">
                <a:latin typeface="Verdana"/>
                <a:cs typeface="Verdana"/>
              </a:rPr>
              <a:t>za</a:t>
            </a:r>
            <a:r>
              <a:rPr sz="2800" spc="0" dirty="0">
                <a:latin typeface="Verdana"/>
                <a:cs typeface="Verdana"/>
              </a:rPr>
              <a:t>d</a:t>
            </a:r>
            <a:r>
              <a:rPr sz="2800" spc="-5" dirty="0">
                <a:latin typeface="Verdana"/>
                <a:cs typeface="Verdana"/>
              </a:rPr>
              <a:t>o</a:t>
            </a:r>
            <a:r>
              <a:rPr sz="2800" dirty="0">
                <a:latin typeface="Verdana"/>
                <a:cs typeface="Verdana"/>
              </a:rPr>
              <a:t>	</a:t>
            </a:r>
            <a:r>
              <a:rPr sz="2800" spc="-10" dirty="0">
                <a:latin typeface="Verdana"/>
                <a:cs typeface="Verdana"/>
              </a:rPr>
              <a:t>de</a:t>
            </a:r>
            <a:r>
              <a:rPr sz="2800" spc="-15" dirty="0">
                <a:latin typeface="Verdana"/>
                <a:cs typeface="Verdana"/>
              </a:rPr>
              <a:t>n</a:t>
            </a:r>
            <a:r>
              <a:rPr sz="2800" spc="0" dirty="0">
                <a:latin typeface="Verdana"/>
                <a:cs typeface="Verdana"/>
              </a:rPr>
              <a:t>t</a:t>
            </a:r>
            <a:r>
              <a:rPr sz="2800" spc="-5" dirty="0">
                <a:latin typeface="Verdana"/>
                <a:cs typeface="Verdana"/>
              </a:rPr>
              <a:t>ro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188595"/>
            <a:ext cx="1152131" cy="1380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9707" y="3240151"/>
            <a:ext cx="1699895" cy="1069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912494">
              <a:lnSpc>
                <a:spcPct val="100000"/>
              </a:lnSpc>
            </a:pPr>
            <a:r>
              <a:rPr sz="2800" spc="-10" dirty="0">
                <a:latin typeface="Verdana"/>
                <a:cs typeface="Verdana"/>
              </a:rPr>
              <a:t>Este</a:t>
            </a:r>
            <a:endParaRPr sz="2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  <a:tabLst>
                <a:tab pos="1236345" algn="l"/>
              </a:tabLst>
            </a:pPr>
            <a:r>
              <a:rPr sz="2800" spc="-5" dirty="0">
                <a:latin typeface="Verdana"/>
                <a:cs typeface="Verdana"/>
              </a:rPr>
              <a:t>todos	</a:t>
            </a:r>
            <a:r>
              <a:rPr sz="2800" dirty="0">
                <a:latin typeface="Verdana"/>
                <a:cs typeface="Verdana"/>
              </a:rPr>
              <a:t>os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19960" y="3240151"/>
            <a:ext cx="5564505" cy="1069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655">
              <a:lnSpc>
                <a:spcPct val="100000"/>
              </a:lnSpc>
              <a:tabLst>
                <a:tab pos="1407160" algn="l"/>
                <a:tab pos="1835150" algn="l"/>
              </a:tabLst>
            </a:pPr>
            <a:r>
              <a:rPr sz="2800" spc="-5" dirty="0">
                <a:latin typeface="Verdana"/>
                <a:cs typeface="Verdana"/>
              </a:rPr>
              <a:t>código	é	amplamente</a:t>
            </a:r>
            <a:endParaRPr sz="2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  <a:tabLst>
                <a:tab pos="1372235" algn="l"/>
                <a:tab pos="3296920" algn="l"/>
                <a:tab pos="3980179" algn="l"/>
                <a:tab pos="4993640" algn="l"/>
              </a:tabLst>
            </a:pPr>
            <a:r>
              <a:rPr sz="2800" dirty="0">
                <a:latin typeface="Verdana"/>
                <a:cs typeface="Verdana"/>
              </a:rPr>
              <a:t>p</a:t>
            </a:r>
            <a:r>
              <a:rPr sz="2800" spc="-5" dirty="0">
                <a:latin typeface="Verdana"/>
                <a:cs typeface="Verdana"/>
              </a:rPr>
              <a:t>aíses</a:t>
            </a:r>
            <a:r>
              <a:rPr sz="2800" dirty="0">
                <a:latin typeface="Verdana"/>
                <a:cs typeface="Verdana"/>
              </a:rPr>
              <a:t>	</a:t>
            </a:r>
            <a:r>
              <a:rPr sz="2800" spc="-5" dirty="0">
                <a:latin typeface="Verdana"/>
                <a:cs typeface="Verdana"/>
              </a:rPr>
              <a:t>me</a:t>
            </a:r>
            <a:r>
              <a:rPr sz="2800" dirty="0">
                <a:latin typeface="Verdana"/>
                <a:cs typeface="Verdana"/>
              </a:rPr>
              <a:t>mb</a:t>
            </a:r>
            <a:r>
              <a:rPr sz="2800" spc="-5" dirty="0">
                <a:latin typeface="Verdana"/>
                <a:cs typeface="Verdana"/>
              </a:rPr>
              <a:t>r</a:t>
            </a:r>
            <a:r>
              <a:rPr sz="2800" spc="0" dirty="0">
                <a:latin typeface="Verdana"/>
                <a:cs typeface="Verdana"/>
              </a:rPr>
              <a:t>o</a:t>
            </a:r>
            <a:r>
              <a:rPr sz="2800" spc="-5" dirty="0">
                <a:latin typeface="Verdana"/>
                <a:cs typeface="Verdana"/>
              </a:rPr>
              <a:t>s</a:t>
            </a:r>
            <a:r>
              <a:rPr sz="2800" dirty="0">
                <a:latin typeface="Verdana"/>
                <a:cs typeface="Verdana"/>
              </a:rPr>
              <a:t>	</a:t>
            </a:r>
            <a:r>
              <a:rPr sz="2800" spc="-10" dirty="0">
                <a:latin typeface="Verdana"/>
                <a:cs typeface="Verdana"/>
              </a:rPr>
              <a:t>d</a:t>
            </a:r>
            <a:r>
              <a:rPr sz="2800" spc="-5" dirty="0">
                <a:latin typeface="Verdana"/>
                <a:cs typeface="Verdana"/>
              </a:rPr>
              <a:t>o</a:t>
            </a:r>
            <a:r>
              <a:rPr sz="2800" dirty="0">
                <a:latin typeface="Verdana"/>
                <a:cs typeface="Verdana"/>
              </a:rPr>
              <a:t>	</a:t>
            </a:r>
            <a:r>
              <a:rPr sz="2800" spc="-10" dirty="0">
                <a:latin typeface="Verdana"/>
                <a:cs typeface="Verdana"/>
              </a:rPr>
              <a:t>SO</a:t>
            </a:r>
            <a:r>
              <a:rPr sz="2800" spc="-5" dirty="0">
                <a:latin typeface="Verdana"/>
                <a:cs typeface="Verdana"/>
              </a:rPr>
              <a:t>C</a:t>
            </a:r>
            <a:r>
              <a:rPr sz="2800" dirty="0">
                <a:latin typeface="Verdana"/>
                <a:cs typeface="Verdana"/>
              </a:rPr>
              <a:t>	</a:t>
            </a:r>
            <a:r>
              <a:rPr sz="2800" spc="-5" dirty="0">
                <a:latin typeface="Verdana"/>
                <a:cs typeface="Verdana"/>
              </a:rPr>
              <a:t>em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86271" y="3240151"/>
            <a:ext cx="2326640" cy="1069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24025" algn="l"/>
              </a:tabLst>
            </a:pPr>
            <a:r>
              <a:rPr sz="2800" spc="-5" dirty="0">
                <a:latin typeface="Verdana"/>
                <a:cs typeface="Verdana"/>
              </a:rPr>
              <a:t>utiliz</a:t>
            </a:r>
            <a:r>
              <a:rPr sz="2800" spc="-20" dirty="0">
                <a:latin typeface="Verdana"/>
                <a:cs typeface="Verdana"/>
              </a:rPr>
              <a:t>a</a:t>
            </a:r>
            <a:r>
              <a:rPr sz="2800" dirty="0">
                <a:latin typeface="Verdana"/>
                <a:cs typeface="Verdana"/>
              </a:rPr>
              <a:t>d</a:t>
            </a:r>
            <a:r>
              <a:rPr sz="2800" spc="-5" dirty="0">
                <a:latin typeface="Verdana"/>
                <a:cs typeface="Verdana"/>
              </a:rPr>
              <a:t>o</a:t>
            </a:r>
            <a:r>
              <a:rPr sz="2800" dirty="0">
                <a:latin typeface="Verdana"/>
                <a:cs typeface="Verdana"/>
              </a:rPr>
              <a:t>	p</a:t>
            </a:r>
            <a:r>
              <a:rPr sz="2800" spc="-5" dirty="0">
                <a:latin typeface="Verdana"/>
                <a:cs typeface="Verdana"/>
              </a:rPr>
              <a:t>or</a:t>
            </a:r>
            <a:endParaRPr sz="2800">
              <a:latin typeface="Verdana"/>
              <a:cs typeface="Verdana"/>
            </a:endParaRPr>
          </a:p>
          <a:p>
            <a:pPr marL="1529080">
              <a:lnSpc>
                <a:spcPct val="100000"/>
              </a:lnSpc>
              <a:spcBef>
                <a:spcPts val="1680"/>
              </a:spcBef>
            </a:pPr>
            <a:r>
              <a:rPr sz="2800" spc="-5" dirty="0">
                <a:latin typeface="Verdana"/>
                <a:cs typeface="Verdana"/>
              </a:rPr>
              <a:t>u</a:t>
            </a:r>
            <a:r>
              <a:rPr sz="2800" dirty="0">
                <a:latin typeface="Verdana"/>
                <a:cs typeface="Verdana"/>
              </a:rPr>
              <a:t>m</a:t>
            </a:r>
            <a:r>
              <a:rPr sz="2800" spc="-5" dirty="0">
                <a:latin typeface="Verdana"/>
                <a:cs typeface="Verdana"/>
              </a:rPr>
              <a:t>a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44308" y="5160645"/>
            <a:ext cx="1767205" cy="429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Verdana"/>
                <a:cs typeface="Verdana"/>
              </a:rPr>
              <a:t>Entidades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9707" y="4520565"/>
            <a:ext cx="6395720" cy="17106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Verdana"/>
                <a:cs typeface="Verdana"/>
              </a:rPr>
              <a:t>variedade </a:t>
            </a:r>
            <a:r>
              <a:rPr sz="2800" spc="-5" dirty="0">
                <a:latin typeface="Verdana"/>
                <a:cs typeface="Verdana"/>
              </a:rPr>
              <a:t>de processos</a:t>
            </a:r>
            <a:r>
              <a:rPr sz="2800" spc="7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logísticos.</a:t>
            </a:r>
            <a:endParaRPr sz="2800">
              <a:latin typeface="Verdana"/>
              <a:cs typeface="Verdana"/>
            </a:endParaRPr>
          </a:p>
          <a:p>
            <a:pPr marL="925194">
              <a:lnSpc>
                <a:spcPct val="100000"/>
              </a:lnSpc>
              <a:spcBef>
                <a:spcPts val="1680"/>
              </a:spcBef>
              <a:tabLst>
                <a:tab pos="3428365" algn="l"/>
                <a:tab pos="4594225" algn="l"/>
                <a:tab pos="5350510" algn="l"/>
              </a:tabLst>
            </a:pPr>
            <a:r>
              <a:rPr sz="2800" spc="-10" dirty="0">
                <a:latin typeface="Verdana"/>
                <a:cs typeface="Verdana"/>
              </a:rPr>
              <a:t>Atualmente,	</a:t>
            </a:r>
            <a:r>
              <a:rPr sz="2800" spc="-5" dirty="0">
                <a:latin typeface="Verdana"/>
                <a:cs typeface="Verdana"/>
              </a:rPr>
              <a:t>mais	de	</a:t>
            </a:r>
            <a:r>
              <a:rPr sz="2800" spc="-10" dirty="0">
                <a:latin typeface="Verdana"/>
                <a:cs typeface="Verdana"/>
              </a:rPr>
              <a:t>4.100</a:t>
            </a:r>
            <a:endParaRPr sz="2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800" spc="-10" dirty="0">
                <a:latin typeface="Verdana"/>
                <a:cs typeface="Verdana"/>
              </a:rPr>
              <a:t>Nacionais possuem</a:t>
            </a:r>
            <a:r>
              <a:rPr sz="2800" spc="8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NCAGE.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52514" y="1268730"/>
            <a:ext cx="2023872" cy="19442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0330">
              <a:lnSpc>
                <a:spcPts val="7134"/>
              </a:lnSpc>
            </a:pPr>
            <a:r>
              <a:rPr sz="6000" dirty="0">
                <a:solidFill>
                  <a:srgbClr val="001F5F"/>
                </a:solidFill>
              </a:rPr>
              <a:t>O </a:t>
            </a:r>
            <a:r>
              <a:rPr sz="6000" spc="-5" dirty="0">
                <a:solidFill>
                  <a:srgbClr val="001F5F"/>
                </a:solidFill>
              </a:rPr>
              <a:t>que </a:t>
            </a:r>
            <a:r>
              <a:rPr sz="6000" dirty="0">
                <a:solidFill>
                  <a:srgbClr val="001F5F"/>
                </a:solidFill>
              </a:rPr>
              <a:t>é</a:t>
            </a:r>
            <a:r>
              <a:rPr sz="6000" spc="-100" dirty="0">
                <a:solidFill>
                  <a:srgbClr val="001F5F"/>
                </a:solidFill>
              </a:rPr>
              <a:t> </a:t>
            </a:r>
            <a:r>
              <a:rPr sz="6000" i="1" dirty="0">
                <a:solidFill>
                  <a:srgbClr val="001F5F"/>
                </a:solidFill>
                <a:latin typeface="Verdana"/>
                <a:cs typeface="Verdana"/>
              </a:rPr>
              <a:t>NCAGE</a:t>
            </a:r>
            <a:r>
              <a:rPr sz="6000" dirty="0">
                <a:solidFill>
                  <a:srgbClr val="001F5F"/>
                </a:solidFill>
              </a:rPr>
              <a:t>?</a:t>
            </a:r>
            <a:endParaRPr sz="60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6892" y="1961134"/>
            <a:ext cx="6011545" cy="856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800" b="1" i="1" spc="-5" dirty="0">
                <a:solidFill>
                  <a:srgbClr val="FF0000"/>
                </a:solidFill>
                <a:latin typeface="Verdana"/>
                <a:cs typeface="Verdana"/>
              </a:rPr>
              <a:t>NATO Commercial</a:t>
            </a:r>
            <a:r>
              <a:rPr sz="2800" b="1" i="1" spc="-3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i="1" spc="-5" dirty="0">
                <a:solidFill>
                  <a:srgbClr val="FF0000"/>
                </a:solidFill>
                <a:latin typeface="Verdana"/>
                <a:cs typeface="Verdana"/>
              </a:rPr>
              <a:t>and</a:t>
            </a:r>
            <a:endParaRPr sz="28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2800" b="1" i="1" spc="-5" dirty="0">
                <a:solidFill>
                  <a:srgbClr val="FF0000"/>
                </a:solidFill>
                <a:latin typeface="Verdana"/>
                <a:cs typeface="Verdana"/>
              </a:rPr>
              <a:t>Governmental </a:t>
            </a:r>
            <a:r>
              <a:rPr sz="2800" b="1" i="1" spc="-10" dirty="0">
                <a:solidFill>
                  <a:srgbClr val="FF0000"/>
                </a:solidFill>
                <a:latin typeface="Verdana"/>
                <a:cs typeface="Verdana"/>
              </a:rPr>
              <a:t>Entity</a:t>
            </a:r>
            <a:r>
              <a:rPr sz="2800" b="1" i="1" spc="3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Verdana"/>
                <a:cs typeface="Verdana"/>
              </a:rPr>
              <a:t>(NCAGE)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188595"/>
            <a:ext cx="1152131" cy="1380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30195" marR="5080" indent="-1663064">
              <a:lnSpc>
                <a:spcPct val="100000"/>
              </a:lnSpc>
            </a:pPr>
            <a:r>
              <a:rPr sz="6000" dirty="0">
                <a:solidFill>
                  <a:srgbClr val="001F5F"/>
                </a:solidFill>
              </a:rPr>
              <a:t>Vantagens </a:t>
            </a:r>
            <a:r>
              <a:rPr sz="6000" spc="-5" dirty="0">
                <a:solidFill>
                  <a:srgbClr val="001F5F"/>
                </a:solidFill>
              </a:rPr>
              <a:t>de</a:t>
            </a:r>
            <a:r>
              <a:rPr sz="6000" spc="-110" dirty="0">
                <a:solidFill>
                  <a:srgbClr val="001F5F"/>
                </a:solidFill>
              </a:rPr>
              <a:t> </a:t>
            </a:r>
            <a:r>
              <a:rPr sz="6000" spc="5" dirty="0">
                <a:solidFill>
                  <a:srgbClr val="001F5F"/>
                </a:solidFill>
              </a:rPr>
              <a:t>ter  </a:t>
            </a:r>
            <a:r>
              <a:rPr sz="6000" spc="-5" dirty="0">
                <a:solidFill>
                  <a:srgbClr val="001F5F"/>
                </a:solidFill>
              </a:rPr>
              <a:t>um</a:t>
            </a:r>
            <a:r>
              <a:rPr sz="6000" spc="-85" dirty="0">
                <a:solidFill>
                  <a:srgbClr val="001F5F"/>
                </a:solidFill>
              </a:rPr>
              <a:t> </a:t>
            </a:r>
            <a:r>
              <a:rPr sz="6000" spc="-5" dirty="0">
                <a:solidFill>
                  <a:srgbClr val="001F5F"/>
                </a:solidFill>
              </a:rPr>
              <a:t>NCAGE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349707" y="2518028"/>
            <a:ext cx="8465185" cy="3291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5240" algn="ctr">
              <a:lnSpc>
                <a:spcPct val="100000"/>
              </a:lnSpc>
            </a:pPr>
            <a:r>
              <a:rPr sz="2800" b="1" i="1" spc="-5" dirty="0">
                <a:solidFill>
                  <a:srgbClr val="FF0000"/>
                </a:solidFill>
                <a:latin typeface="Verdana"/>
                <a:cs typeface="Verdana"/>
              </a:rPr>
              <a:t>A </a:t>
            </a:r>
            <a:r>
              <a:rPr sz="2800" b="1" i="1" spc="-10" dirty="0">
                <a:solidFill>
                  <a:srgbClr val="FF0000"/>
                </a:solidFill>
                <a:latin typeface="Verdana"/>
                <a:cs typeface="Verdana"/>
              </a:rPr>
              <a:t>empresa detentora de um </a:t>
            </a:r>
            <a:r>
              <a:rPr sz="2800" b="1" i="1" spc="-5" dirty="0">
                <a:solidFill>
                  <a:srgbClr val="FF0000"/>
                </a:solidFill>
                <a:latin typeface="Verdana"/>
                <a:cs typeface="Verdana"/>
              </a:rPr>
              <a:t>NCAGE</a:t>
            </a:r>
            <a:r>
              <a:rPr sz="2800" b="1" i="1" spc="15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b="1" i="1" spc="-5" dirty="0">
                <a:solidFill>
                  <a:srgbClr val="FF0000"/>
                </a:solidFill>
                <a:latin typeface="Verdana"/>
                <a:cs typeface="Verdana"/>
              </a:rPr>
              <a:t>terá:</a:t>
            </a:r>
            <a:endParaRPr sz="2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  <a:buSzPct val="80357"/>
              <a:buFont typeface="Wingdings"/>
              <a:buChar char=""/>
              <a:tabLst>
                <a:tab pos="361950" algn="l"/>
              </a:tabLst>
            </a:pPr>
            <a:r>
              <a:rPr sz="2800" spc="-5" dirty="0">
                <a:latin typeface="Verdana"/>
                <a:cs typeface="Verdana"/>
              </a:rPr>
              <a:t>Visibilidade  nacional,  possibilitando </a:t>
            </a:r>
            <a:r>
              <a:rPr sz="2800" spc="38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melhor</a:t>
            </a:r>
            <a:endParaRPr sz="28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</a:pPr>
            <a:r>
              <a:rPr sz="2800" spc="-5" dirty="0">
                <a:latin typeface="Verdana"/>
                <a:cs typeface="Verdana"/>
              </a:rPr>
              <a:t>relacionamento </a:t>
            </a:r>
            <a:r>
              <a:rPr sz="2800" spc="-15" dirty="0">
                <a:latin typeface="Verdana"/>
                <a:cs typeface="Verdana"/>
              </a:rPr>
              <a:t>Governo </a:t>
            </a:r>
            <a:r>
              <a:rPr sz="2800" spc="-25" dirty="0">
                <a:latin typeface="Verdana"/>
                <a:cs typeface="Verdana"/>
              </a:rPr>
              <a:t>Federal </a:t>
            </a:r>
            <a:r>
              <a:rPr sz="2800" spc="-5" dirty="0">
                <a:latin typeface="Verdana"/>
                <a:cs typeface="Verdana"/>
              </a:rPr>
              <a:t>e</a:t>
            </a:r>
            <a:r>
              <a:rPr sz="2800" spc="114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Indústria;</a:t>
            </a:r>
            <a:endParaRPr sz="2800">
              <a:latin typeface="Verdana"/>
              <a:cs typeface="Verdana"/>
            </a:endParaRPr>
          </a:p>
          <a:p>
            <a:pPr marL="12700" marR="5080" algn="just">
              <a:lnSpc>
                <a:spcPct val="100000"/>
              </a:lnSpc>
              <a:spcBef>
                <a:spcPts val="2400"/>
              </a:spcBef>
              <a:buSzPct val="80357"/>
              <a:buFont typeface="Wingdings"/>
              <a:buChar char=""/>
              <a:tabLst>
                <a:tab pos="361950" algn="l"/>
              </a:tabLst>
            </a:pPr>
            <a:r>
              <a:rPr sz="2800" spc="-5" dirty="0">
                <a:latin typeface="Verdana"/>
                <a:cs typeface="Verdana"/>
              </a:rPr>
              <a:t>Visibilidade internacional em todos </a:t>
            </a:r>
            <a:r>
              <a:rPr sz="2800" dirty="0">
                <a:latin typeface="Verdana"/>
                <a:cs typeface="Verdana"/>
              </a:rPr>
              <a:t>os </a:t>
            </a:r>
            <a:r>
              <a:rPr sz="2800" spc="-5" dirty="0">
                <a:latin typeface="Verdana"/>
                <a:cs typeface="Verdana"/>
              </a:rPr>
              <a:t>países  membros do </a:t>
            </a:r>
            <a:r>
              <a:rPr sz="2800" spc="-10" dirty="0">
                <a:latin typeface="Verdana"/>
                <a:cs typeface="Verdana"/>
              </a:rPr>
              <a:t>SOC, </a:t>
            </a:r>
            <a:r>
              <a:rPr sz="2800" spc="-5" dirty="0">
                <a:latin typeface="Verdana"/>
                <a:cs typeface="Verdana"/>
              </a:rPr>
              <a:t>podendo ampliar seu  ambiente de oportunidades</a:t>
            </a:r>
            <a:r>
              <a:rPr sz="2800" spc="1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comerciais;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188595"/>
            <a:ext cx="1152131" cy="1380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9707" y="2270505"/>
            <a:ext cx="8465185" cy="1280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buSzPct val="80357"/>
              <a:buFont typeface="Wingdings"/>
              <a:buChar char=""/>
              <a:tabLst>
                <a:tab pos="361950" algn="l"/>
              </a:tabLst>
            </a:pPr>
            <a:r>
              <a:rPr sz="2800" spc="-5" dirty="0">
                <a:latin typeface="Verdana"/>
                <a:cs typeface="Verdana"/>
              </a:rPr>
              <a:t>Seus dados comerciais, </a:t>
            </a:r>
            <a:r>
              <a:rPr sz="2800" spc="-10" dirty="0">
                <a:latin typeface="Verdana"/>
                <a:cs typeface="Verdana"/>
              </a:rPr>
              <a:t>tais </a:t>
            </a:r>
            <a:r>
              <a:rPr sz="2800" spc="-5" dirty="0">
                <a:latin typeface="Verdana"/>
                <a:cs typeface="Verdana"/>
              </a:rPr>
              <a:t>como </a:t>
            </a:r>
            <a:r>
              <a:rPr sz="2800" spc="-10" dirty="0">
                <a:latin typeface="Verdana"/>
                <a:cs typeface="Verdana"/>
              </a:rPr>
              <a:t>telefones,  </a:t>
            </a:r>
            <a:r>
              <a:rPr sz="2800" spc="-5" dirty="0">
                <a:latin typeface="Verdana"/>
                <a:cs typeface="Verdana"/>
              </a:rPr>
              <a:t>endereços, </a:t>
            </a:r>
            <a:r>
              <a:rPr sz="2800" i="1" spc="-10" dirty="0">
                <a:latin typeface="Verdana"/>
                <a:cs typeface="Verdana"/>
              </a:rPr>
              <a:t>website </a:t>
            </a:r>
            <a:r>
              <a:rPr sz="2800" spc="-5" dirty="0">
                <a:latin typeface="Verdana"/>
                <a:cs typeface="Verdana"/>
              </a:rPr>
              <a:t>e e-mail </a:t>
            </a:r>
            <a:r>
              <a:rPr sz="2800" dirty="0">
                <a:latin typeface="Verdana"/>
                <a:cs typeface="Verdana"/>
              </a:rPr>
              <a:t>divulgados nos  </a:t>
            </a:r>
            <a:r>
              <a:rPr sz="2800" spc="-5" dirty="0">
                <a:latin typeface="Verdana"/>
                <a:cs typeface="Verdana"/>
              </a:rPr>
              <a:t>principais </a:t>
            </a:r>
            <a:r>
              <a:rPr sz="2800" spc="-10" dirty="0">
                <a:latin typeface="Verdana"/>
                <a:cs typeface="Verdana"/>
              </a:rPr>
              <a:t>Catálogos </a:t>
            </a:r>
            <a:r>
              <a:rPr sz="2800" spc="-20" dirty="0">
                <a:latin typeface="Verdana"/>
                <a:cs typeface="Verdana"/>
              </a:rPr>
              <a:t>Federais </a:t>
            </a:r>
            <a:r>
              <a:rPr sz="2800" spc="-5" dirty="0">
                <a:latin typeface="Verdana"/>
                <a:cs typeface="Verdana"/>
              </a:rPr>
              <a:t>do</a:t>
            </a:r>
            <a:r>
              <a:rPr sz="2800" spc="11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SOC;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707" y="5319471"/>
            <a:ext cx="8462645" cy="974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ts val="3354"/>
              </a:lnSpc>
              <a:buSzPct val="80357"/>
              <a:buFont typeface="Wingdings"/>
              <a:buChar char=""/>
              <a:tabLst>
                <a:tab pos="361950" algn="l"/>
              </a:tabLst>
            </a:pPr>
            <a:r>
              <a:rPr sz="2800" spc="-60" dirty="0">
                <a:latin typeface="Verdana"/>
                <a:cs typeface="Verdana"/>
              </a:rPr>
              <a:t>Todas  </a:t>
            </a:r>
            <a:r>
              <a:rPr sz="2800" dirty="0">
                <a:latin typeface="Verdana"/>
                <a:cs typeface="Verdana"/>
              </a:rPr>
              <a:t>essas </a:t>
            </a:r>
            <a:r>
              <a:rPr sz="2800" spc="-5" dirty="0">
                <a:latin typeface="Verdana"/>
                <a:cs typeface="Verdana"/>
              </a:rPr>
              <a:t>informações </a:t>
            </a:r>
            <a:r>
              <a:rPr sz="2800" dirty="0">
                <a:latin typeface="Verdana"/>
                <a:cs typeface="Verdana"/>
              </a:rPr>
              <a:t>agrupadas em </a:t>
            </a:r>
            <a:r>
              <a:rPr sz="2800" spc="37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um</a:t>
            </a:r>
            <a:endParaRPr sz="2800">
              <a:latin typeface="Verdana"/>
              <a:cs typeface="Verdana"/>
            </a:endParaRPr>
          </a:p>
          <a:p>
            <a:pPr marL="12700">
              <a:lnSpc>
                <a:spcPts val="4315"/>
              </a:lnSpc>
            </a:pPr>
            <a:r>
              <a:rPr sz="2800" spc="-10" dirty="0">
                <a:latin typeface="Verdana"/>
                <a:cs typeface="Verdana"/>
              </a:rPr>
              <a:t>único código: </a:t>
            </a:r>
            <a:r>
              <a:rPr sz="2800" spc="-5" dirty="0">
                <a:latin typeface="Verdana"/>
                <a:cs typeface="Verdana"/>
              </a:rPr>
              <a:t>o</a:t>
            </a:r>
            <a:r>
              <a:rPr sz="2800" spc="40" dirty="0">
                <a:latin typeface="Verdana"/>
                <a:cs typeface="Verdana"/>
              </a:rPr>
              <a:t> </a:t>
            </a:r>
            <a:r>
              <a:rPr sz="3600" b="1" spc="-5" dirty="0">
                <a:solidFill>
                  <a:srgbClr val="FF0000"/>
                </a:solidFill>
                <a:latin typeface="Verdana"/>
                <a:cs typeface="Verdana"/>
              </a:rPr>
              <a:t>NCAGE</a:t>
            </a:r>
            <a:r>
              <a:rPr sz="2800" spc="-5" dirty="0">
                <a:latin typeface="Verdana"/>
                <a:cs typeface="Verdana"/>
              </a:rPr>
              <a:t>.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30195" marR="5080" indent="-1663064">
              <a:lnSpc>
                <a:spcPct val="100000"/>
              </a:lnSpc>
            </a:pPr>
            <a:r>
              <a:rPr sz="6000" dirty="0">
                <a:solidFill>
                  <a:srgbClr val="001F5F"/>
                </a:solidFill>
              </a:rPr>
              <a:t>Vantagens </a:t>
            </a:r>
            <a:r>
              <a:rPr sz="6000" spc="-5" dirty="0">
                <a:solidFill>
                  <a:srgbClr val="001F5F"/>
                </a:solidFill>
              </a:rPr>
              <a:t>de</a:t>
            </a:r>
            <a:r>
              <a:rPr sz="6000" spc="-110" dirty="0">
                <a:solidFill>
                  <a:srgbClr val="001F5F"/>
                </a:solidFill>
              </a:rPr>
              <a:t> </a:t>
            </a:r>
            <a:r>
              <a:rPr sz="6000" spc="5" dirty="0">
                <a:solidFill>
                  <a:srgbClr val="001F5F"/>
                </a:solidFill>
              </a:rPr>
              <a:t>ter  </a:t>
            </a:r>
            <a:r>
              <a:rPr sz="6000" spc="-5" dirty="0">
                <a:solidFill>
                  <a:srgbClr val="001F5F"/>
                </a:solidFill>
              </a:rPr>
              <a:t>um</a:t>
            </a:r>
            <a:r>
              <a:rPr sz="6000" spc="-85" dirty="0">
                <a:solidFill>
                  <a:srgbClr val="001F5F"/>
                </a:solidFill>
              </a:rPr>
              <a:t> </a:t>
            </a:r>
            <a:r>
              <a:rPr sz="6000" spc="-5" dirty="0">
                <a:solidFill>
                  <a:srgbClr val="001F5F"/>
                </a:solidFill>
              </a:rPr>
              <a:t>NCAGE</a:t>
            </a:r>
            <a:endParaRPr sz="6000"/>
          </a:p>
        </p:txBody>
      </p:sp>
      <p:sp>
        <p:nvSpPr>
          <p:cNvPr id="6" name="object 6"/>
          <p:cNvSpPr/>
          <p:nvPr/>
        </p:nvSpPr>
        <p:spPr>
          <a:xfrm>
            <a:off x="1044003" y="3981881"/>
            <a:ext cx="3599941" cy="899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19369" y="3674745"/>
            <a:ext cx="1905000" cy="15286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188595"/>
            <a:ext cx="1152131" cy="1380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" marR="49530" indent="1905" algn="ctr">
              <a:lnSpc>
                <a:spcPct val="100000"/>
              </a:lnSpc>
            </a:pPr>
            <a:r>
              <a:rPr spc="-5" dirty="0"/>
              <a:t>A </a:t>
            </a:r>
            <a:r>
              <a:rPr spc="-10" dirty="0"/>
              <a:t>empresa poderá </a:t>
            </a:r>
            <a:r>
              <a:rPr spc="-5" dirty="0"/>
              <a:t>solicitar </a:t>
            </a:r>
            <a:r>
              <a:rPr spc="-10" dirty="0"/>
              <a:t>seu </a:t>
            </a:r>
            <a:r>
              <a:rPr spc="-5" dirty="0"/>
              <a:t>NCAGE  diretamente ao </a:t>
            </a:r>
            <a:r>
              <a:rPr spc="-10" dirty="0"/>
              <a:t>CECAT, desde que cumpra  </a:t>
            </a:r>
            <a:r>
              <a:rPr spc="-5" dirty="0"/>
              <a:t>uma das </a:t>
            </a:r>
            <a:r>
              <a:rPr spc="-10" dirty="0"/>
              <a:t>seguintes</a:t>
            </a:r>
            <a:r>
              <a:rPr spc="65" dirty="0"/>
              <a:t> </a:t>
            </a:r>
            <a:r>
              <a:rPr spc="-10" dirty="0"/>
              <a:t>condições:</a:t>
            </a:r>
          </a:p>
          <a:p>
            <a:pPr marL="17145">
              <a:lnSpc>
                <a:spcPct val="100000"/>
              </a:lnSpc>
              <a:spcBef>
                <a:spcPts val="45"/>
              </a:spcBef>
            </a:pPr>
            <a:endParaRPr sz="3250">
              <a:latin typeface="Times New Roman"/>
              <a:cs typeface="Times New Roman"/>
            </a:endParaRPr>
          </a:p>
          <a:p>
            <a:pPr marL="377190" indent="-347345">
              <a:lnSpc>
                <a:spcPct val="100000"/>
              </a:lnSpc>
              <a:buSzPct val="80357"/>
              <a:buFont typeface="Wingdings"/>
              <a:buChar char=""/>
              <a:tabLst>
                <a:tab pos="377825" algn="l"/>
              </a:tabLst>
            </a:pPr>
            <a:r>
              <a:rPr b="0" spc="-105" dirty="0">
                <a:solidFill>
                  <a:srgbClr val="000000"/>
                </a:solidFill>
                <a:latin typeface="Verdana"/>
                <a:cs typeface="Verdana"/>
              </a:rPr>
              <a:t>Ter </a:t>
            </a:r>
            <a:r>
              <a:rPr b="0" spc="-5" dirty="0">
                <a:solidFill>
                  <a:srgbClr val="000000"/>
                </a:solidFill>
                <a:latin typeface="Verdana"/>
                <a:cs typeface="Verdana"/>
              </a:rPr>
              <a:t>comercializado </a:t>
            </a:r>
            <a:r>
              <a:rPr b="0" spc="-10" dirty="0">
                <a:solidFill>
                  <a:srgbClr val="000000"/>
                </a:solidFill>
                <a:latin typeface="Verdana"/>
                <a:cs typeface="Verdana"/>
              </a:rPr>
              <a:t>com</a:t>
            </a:r>
            <a:r>
              <a:rPr b="0" spc="14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b="0" spc="-5" dirty="0">
                <a:solidFill>
                  <a:srgbClr val="000000"/>
                </a:solidFill>
                <a:latin typeface="Verdana"/>
                <a:cs typeface="Verdana"/>
              </a:rPr>
              <a:t>Aeronáutica;</a:t>
            </a:r>
          </a:p>
          <a:p>
            <a:pPr marL="377190" indent="-347345">
              <a:lnSpc>
                <a:spcPct val="100000"/>
              </a:lnSpc>
              <a:spcBef>
                <a:spcPts val="2400"/>
              </a:spcBef>
              <a:buSzPct val="80357"/>
              <a:buFont typeface="Wingdings"/>
              <a:buChar char=""/>
              <a:tabLst>
                <a:tab pos="377825" algn="l"/>
              </a:tabLst>
            </a:pPr>
            <a:r>
              <a:rPr b="0" spc="-5" dirty="0">
                <a:solidFill>
                  <a:srgbClr val="000000"/>
                </a:solidFill>
                <a:latin typeface="Verdana"/>
                <a:cs typeface="Verdana"/>
              </a:rPr>
              <a:t>Ser fabricante de item </a:t>
            </a:r>
            <a:r>
              <a:rPr b="0" spc="-10" dirty="0">
                <a:solidFill>
                  <a:srgbClr val="000000"/>
                </a:solidFill>
                <a:latin typeface="Verdana"/>
                <a:cs typeface="Verdana"/>
              </a:rPr>
              <a:t>bélico;</a:t>
            </a:r>
            <a:r>
              <a:rPr b="0" spc="6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b="0" spc="-5" dirty="0">
                <a:solidFill>
                  <a:srgbClr val="000000"/>
                </a:solidFill>
                <a:latin typeface="Verdana"/>
                <a:cs typeface="Verdana"/>
              </a:rPr>
              <a:t>e/ou</a:t>
            </a:r>
          </a:p>
          <a:p>
            <a:pPr marL="377190" indent="-347345">
              <a:lnSpc>
                <a:spcPct val="100000"/>
              </a:lnSpc>
              <a:spcBef>
                <a:spcPts val="2400"/>
              </a:spcBef>
              <a:buSzPct val="80357"/>
              <a:buFont typeface="Wingdings"/>
              <a:buChar char=""/>
              <a:tabLst>
                <a:tab pos="377825" algn="l"/>
              </a:tabLst>
            </a:pPr>
            <a:r>
              <a:rPr b="0" spc="-5" dirty="0">
                <a:solidFill>
                  <a:srgbClr val="000000"/>
                </a:solidFill>
                <a:latin typeface="Verdana"/>
                <a:cs typeface="Verdana"/>
              </a:rPr>
              <a:t>Seu item ser de </a:t>
            </a:r>
            <a:r>
              <a:rPr b="0" spc="-10" dirty="0">
                <a:solidFill>
                  <a:srgbClr val="000000"/>
                </a:solidFill>
                <a:latin typeface="Verdana"/>
                <a:cs typeface="Verdana"/>
              </a:rPr>
              <a:t>potencial </a:t>
            </a:r>
            <a:r>
              <a:rPr b="0" spc="-5" dirty="0">
                <a:solidFill>
                  <a:srgbClr val="000000"/>
                </a:solidFill>
                <a:latin typeface="Verdana"/>
                <a:cs typeface="Verdana"/>
              </a:rPr>
              <a:t>consumo </a:t>
            </a:r>
            <a:r>
              <a:rPr b="0" spc="-10" dirty="0">
                <a:solidFill>
                  <a:srgbClr val="000000"/>
                </a:solidFill>
                <a:latin typeface="Verdana"/>
                <a:cs typeface="Verdana"/>
              </a:rPr>
              <a:t>pela</a:t>
            </a:r>
            <a:r>
              <a:rPr b="0" spc="13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b="0" spc="-45" dirty="0">
                <a:solidFill>
                  <a:srgbClr val="000000"/>
                </a:solidFill>
                <a:latin typeface="Verdana"/>
                <a:cs typeface="Verdana"/>
              </a:rPr>
              <a:t>FAB.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20136" y="300482"/>
            <a:ext cx="5055235" cy="182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78765">
              <a:lnSpc>
                <a:spcPct val="100000"/>
              </a:lnSpc>
            </a:pPr>
            <a:r>
              <a:rPr sz="6000" spc="-5" dirty="0">
                <a:solidFill>
                  <a:srgbClr val="001F5F"/>
                </a:solidFill>
              </a:rPr>
              <a:t>Requisitos  necessários</a:t>
            </a:r>
            <a:endParaRPr sz="6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188595"/>
            <a:ext cx="1152131" cy="1380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34489">
              <a:lnSpc>
                <a:spcPct val="100000"/>
              </a:lnSpc>
            </a:pPr>
            <a:r>
              <a:rPr sz="6000" spc="-5" dirty="0">
                <a:solidFill>
                  <a:srgbClr val="001F5F"/>
                </a:solidFill>
              </a:rPr>
              <a:t>Procedimentos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316788" y="1672844"/>
            <a:ext cx="8511540" cy="4401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085" marR="19050" algn="just">
              <a:lnSpc>
                <a:spcPct val="100000"/>
              </a:lnSpc>
              <a:buSzPct val="80357"/>
              <a:buFont typeface="Wingdings"/>
              <a:buChar char=""/>
              <a:tabLst>
                <a:tab pos="394970" algn="l"/>
              </a:tabLst>
            </a:pPr>
            <a:r>
              <a:rPr sz="2800" spc="-5" dirty="0">
                <a:latin typeface="Verdana"/>
                <a:cs typeface="Verdana"/>
              </a:rPr>
              <a:t>A empresa </a:t>
            </a:r>
            <a:r>
              <a:rPr sz="2800" spc="-10" dirty="0">
                <a:latin typeface="Verdana"/>
                <a:cs typeface="Verdana"/>
              </a:rPr>
              <a:t>deverá </a:t>
            </a:r>
            <a:r>
              <a:rPr sz="2800" dirty="0">
                <a:latin typeface="Verdana"/>
                <a:cs typeface="Verdana"/>
              </a:rPr>
              <a:t>encaminhar </a:t>
            </a:r>
            <a:r>
              <a:rPr sz="2800" spc="-5" dirty="0">
                <a:latin typeface="Verdana"/>
                <a:cs typeface="Verdana"/>
              </a:rPr>
              <a:t>a Ficha </a:t>
            </a:r>
            <a:r>
              <a:rPr sz="2800" spc="-10" dirty="0">
                <a:latin typeface="Verdana"/>
                <a:cs typeface="Verdana"/>
              </a:rPr>
              <a:t>de  </a:t>
            </a:r>
            <a:r>
              <a:rPr sz="2800" spc="-5" dirty="0">
                <a:latin typeface="Verdana"/>
                <a:cs typeface="Verdana"/>
              </a:rPr>
              <a:t>Informações </a:t>
            </a:r>
            <a:r>
              <a:rPr sz="2800" dirty="0">
                <a:latin typeface="Verdana"/>
                <a:cs typeface="Verdana"/>
              </a:rPr>
              <a:t>Empresariais ao </a:t>
            </a:r>
            <a:r>
              <a:rPr sz="2800" spc="-100" dirty="0">
                <a:latin typeface="Verdana"/>
                <a:cs typeface="Verdana"/>
              </a:rPr>
              <a:t>CECAT, </a:t>
            </a:r>
            <a:r>
              <a:rPr sz="2800" spc="-5" dirty="0">
                <a:latin typeface="Verdana"/>
                <a:cs typeface="Verdana"/>
              </a:rPr>
              <a:t>seguindo  atentamente </a:t>
            </a:r>
            <a:r>
              <a:rPr sz="2800" dirty="0">
                <a:latin typeface="Verdana"/>
                <a:cs typeface="Verdana"/>
              </a:rPr>
              <a:t>as </a:t>
            </a:r>
            <a:r>
              <a:rPr sz="2800" spc="-5" dirty="0">
                <a:latin typeface="Verdana"/>
                <a:cs typeface="Verdana"/>
              </a:rPr>
              <a:t>orientação de </a:t>
            </a:r>
            <a:r>
              <a:rPr sz="2800" spc="-10" dirty="0">
                <a:latin typeface="Verdana"/>
                <a:cs typeface="Verdana"/>
              </a:rPr>
              <a:t>preenchimento,  </a:t>
            </a:r>
            <a:r>
              <a:rPr sz="2800" spc="-15" dirty="0">
                <a:latin typeface="Verdana"/>
                <a:cs typeface="Verdana"/>
              </a:rPr>
              <a:t>através </a:t>
            </a:r>
            <a:r>
              <a:rPr sz="2800" spc="-5" dirty="0">
                <a:latin typeface="Verdana"/>
                <a:cs typeface="Verdana"/>
              </a:rPr>
              <a:t>do</a:t>
            </a:r>
            <a:r>
              <a:rPr sz="2800" spc="-1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e-mail:</a:t>
            </a:r>
            <a:endParaRPr sz="2800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lang="pt-BR" sz="2800" b="1" spc="-5" dirty="0" smtClean="0">
                <a:solidFill>
                  <a:srgbClr val="FF0000"/>
                </a:solidFill>
                <a:latin typeface="Verdana"/>
                <a:cs typeface="Verdana"/>
                <a:hlinkClick r:id="rId3"/>
              </a:rPr>
              <a:t>ssco</a:t>
            </a:r>
            <a:r>
              <a:rPr sz="2800" b="1" spc="-5" dirty="0" smtClean="0">
                <a:solidFill>
                  <a:srgbClr val="FF0000"/>
                </a:solidFill>
                <a:latin typeface="Verdana"/>
                <a:cs typeface="Verdana"/>
                <a:hlinkClick r:id="rId3"/>
              </a:rPr>
              <a:t>.cecat@fab.mil.br</a:t>
            </a:r>
            <a:endParaRPr sz="2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 dirty="0">
              <a:latin typeface="Times New Roman"/>
              <a:cs typeface="Times New Roman"/>
            </a:endParaRPr>
          </a:p>
          <a:p>
            <a:pPr marL="394335" indent="-349250" algn="just">
              <a:lnSpc>
                <a:spcPct val="100000"/>
              </a:lnSpc>
              <a:spcBef>
                <a:spcPts val="5"/>
              </a:spcBef>
              <a:buSzPct val="80357"/>
              <a:buFont typeface="Wingdings"/>
              <a:buChar char=""/>
              <a:tabLst>
                <a:tab pos="394970" algn="l"/>
              </a:tabLst>
            </a:pPr>
            <a:r>
              <a:rPr sz="2800" spc="-5" dirty="0">
                <a:latin typeface="Verdana"/>
                <a:cs typeface="Verdana"/>
              </a:rPr>
              <a:t>A </a:t>
            </a:r>
            <a:r>
              <a:rPr sz="2800" dirty="0">
                <a:latin typeface="Verdana"/>
                <a:cs typeface="Verdana"/>
              </a:rPr>
              <a:t>Ficha </a:t>
            </a:r>
            <a:r>
              <a:rPr sz="2800" spc="-5" dirty="0">
                <a:latin typeface="Verdana"/>
                <a:cs typeface="Verdana"/>
              </a:rPr>
              <a:t>e as orientações </a:t>
            </a:r>
            <a:r>
              <a:rPr sz="2800" spc="-5" dirty="0" smtClean="0">
                <a:latin typeface="Verdana"/>
                <a:cs typeface="Verdana"/>
              </a:rPr>
              <a:t>de</a:t>
            </a:r>
            <a:r>
              <a:rPr sz="2800" spc="229" dirty="0" smtClean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preenchimento</a:t>
            </a:r>
            <a:endParaRPr sz="2800" dirty="0">
              <a:latin typeface="Verdana"/>
              <a:cs typeface="Verdana"/>
            </a:endParaRPr>
          </a:p>
          <a:p>
            <a:pPr marL="12700" indent="32384" algn="just">
              <a:lnSpc>
                <a:spcPct val="100000"/>
              </a:lnSpc>
            </a:pPr>
            <a:r>
              <a:rPr sz="2800" spc="-5" dirty="0">
                <a:latin typeface="Verdana"/>
                <a:cs typeface="Verdana"/>
              </a:rPr>
              <a:t>estão </a:t>
            </a:r>
            <a:r>
              <a:rPr sz="2800" spc="-10" dirty="0">
                <a:latin typeface="Verdana"/>
                <a:cs typeface="Verdana"/>
              </a:rPr>
              <a:t>disponíveis </a:t>
            </a:r>
            <a:r>
              <a:rPr sz="2800" spc="-20" dirty="0">
                <a:latin typeface="Verdana"/>
                <a:cs typeface="Verdana"/>
              </a:rPr>
              <a:t>para </a:t>
            </a:r>
            <a:r>
              <a:rPr sz="2800" i="1" spc="-10" dirty="0">
                <a:latin typeface="Verdana"/>
                <a:cs typeface="Verdana"/>
              </a:rPr>
              <a:t>download</a:t>
            </a:r>
            <a:r>
              <a:rPr sz="2800" spc="-10" dirty="0">
                <a:latin typeface="Verdana"/>
                <a:cs typeface="Verdana"/>
              </a:rPr>
              <a:t>, no</a:t>
            </a:r>
            <a:r>
              <a:rPr sz="2800" spc="16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endereço:</a:t>
            </a:r>
            <a:endParaRPr sz="2800" dirty="0">
              <a:latin typeface="Verdana"/>
              <a:cs typeface="Verdana"/>
            </a:endParaRPr>
          </a:p>
          <a:p>
            <a:pPr marR="5080" indent="-10795" algn="ctr">
              <a:spcBef>
                <a:spcPts val="735"/>
              </a:spcBef>
            </a:pPr>
            <a:r>
              <a:rPr lang="pt-BR" sz="2400" b="1" spc="-5" dirty="0" smtClean="0">
                <a:solidFill>
                  <a:srgbClr val="FF0000"/>
                </a:solidFill>
                <a:latin typeface="Verdana"/>
                <a:cs typeface="Verdana"/>
                <a:hlinkClick r:id="rId3"/>
              </a:rPr>
              <a:t>https://www2.fab.mil.br/cecat/index.php/downloads/category/3-cadastro-de-empresas</a:t>
            </a:r>
            <a:endParaRPr lang="pt-BR" sz="2400" b="1" spc="-5" dirty="0">
              <a:solidFill>
                <a:srgbClr val="FF0000"/>
              </a:solidFill>
              <a:latin typeface="Verdana"/>
              <a:cs typeface="Verdana"/>
              <a:hlinkClick r:id="rId3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188595"/>
            <a:ext cx="1152131" cy="1380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4610">
              <a:lnSpc>
                <a:spcPts val="6434"/>
              </a:lnSpc>
            </a:pPr>
            <a:r>
              <a:rPr dirty="0"/>
              <a:t>Mais</a:t>
            </a:r>
            <a:r>
              <a:rPr spc="-105" dirty="0"/>
              <a:t> </a:t>
            </a:r>
            <a:r>
              <a:rPr dirty="0"/>
              <a:t>informações: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35122" y="2309748"/>
            <a:ext cx="5823077" cy="3202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5" dirty="0">
                <a:latin typeface="Verdana"/>
                <a:cs typeface="Verdana"/>
              </a:rPr>
              <a:t>55 (11)</a:t>
            </a:r>
            <a:r>
              <a:rPr sz="3600" b="1" spc="-45" dirty="0">
                <a:latin typeface="Verdana"/>
                <a:cs typeface="Verdana"/>
              </a:rPr>
              <a:t> </a:t>
            </a:r>
            <a:r>
              <a:rPr lang="en-US" sz="3600" b="1" spc="-5" dirty="0" smtClean="0">
                <a:latin typeface="Verdana"/>
                <a:cs typeface="Verdana"/>
              </a:rPr>
              <a:t>3382</a:t>
            </a:r>
            <a:r>
              <a:rPr sz="3600" b="1" spc="-5" dirty="0" smtClean="0">
                <a:latin typeface="Verdana"/>
                <a:cs typeface="Verdana"/>
              </a:rPr>
              <a:t>-</a:t>
            </a:r>
            <a:r>
              <a:rPr lang="en-US" sz="3600" b="1" spc="-5" dirty="0" smtClean="0">
                <a:latin typeface="Verdana"/>
                <a:cs typeface="Verdana"/>
              </a:rPr>
              <a:t>5219</a:t>
            </a:r>
            <a:endParaRPr sz="3600" dirty="0">
              <a:latin typeface="Verdana"/>
              <a:cs typeface="Verdana"/>
            </a:endParaRPr>
          </a:p>
          <a:p>
            <a:pPr marL="12700" marR="5080">
              <a:lnSpc>
                <a:spcPct val="238899"/>
              </a:lnSpc>
            </a:pPr>
            <a:r>
              <a:rPr sz="3600" b="1" spc="-5" dirty="0">
                <a:latin typeface="Verdana"/>
                <a:cs typeface="Verdana"/>
                <a:hlinkClick r:id="rId3"/>
              </a:rPr>
              <a:t>www.cecat.aer.mil.br </a:t>
            </a:r>
            <a:r>
              <a:rPr lang="pt-BR" sz="3600" b="1" spc="-5" dirty="0" smtClean="0">
                <a:latin typeface="Verdana"/>
                <a:cs typeface="Verdana"/>
                <a:hlinkClick r:id="rId4"/>
              </a:rPr>
              <a:t>ssco</a:t>
            </a:r>
            <a:r>
              <a:rPr sz="3600" b="1" spc="-5" dirty="0" smtClean="0">
                <a:latin typeface="Verdana"/>
                <a:cs typeface="Verdana"/>
                <a:hlinkClick r:id="rId4"/>
              </a:rPr>
              <a:t>.cecat@fab.mil.br</a:t>
            </a:r>
            <a:endParaRPr sz="3600" b="1" spc="-5" dirty="0">
              <a:latin typeface="Verdana"/>
              <a:cs typeface="Verdana"/>
              <a:hlinkClick r:id="rId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31594" y="3357130"/>
            <a:ext cx="1077683" cy="10799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31594" y="4687163"/>
            <a:ext cx="1079995" cy="10799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31594" y="2041791"/>
            <a:ext cx="1079995" cy="10799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572" y="4147057"/>
            <a:ext cx="8157845" cy="155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600" b="1" i="1" spc="-5" dirty="0">
                <a:solidFill>
                  <a:srgbClr val="001F5F"/>
                </a:solidFill>
                <a:latin typeface="Verdana"/>
                <a:cs typeface="Verdana"/>
              </a:rPr>
              <a:t>Coordenar, </a:t>
            </a:r>
            <a:r>
              <a:rPr sz="3600" b="1" i="1" dirty="0">
                <a:solidFill>
                  <a:srgbClr val="001F5F"/>
                </a:solidFill>
                <a:latin typeface="Verdana"/>
                <a:cs typeface="Verdana"/>
              </a:rPr>
              <a:t>Instruir,</a:t>
            </a:r>
            <a:r>
              <a:rPr sz="3600" b="1" i="1" spc="-100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3600" b="1" i="1" spc="-5" dirty="0">
                <a:solidFill>
                  <a:srgbClr val="001F5F"/>
                </a:solidFill>
                <a:latin typeface="Verdana"/>
                <a:cs typeface="Verdana"/>
              </a:rPr>
              <a:t>Catalogar!!</a:t>
            </a:r>
            <a:endParaRPr sz="3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3600" b="1" i="1" spc="-5" dirty="0">
                <a:solidFill>
                  <a:srgbClr val="001F5F"/>
                </a:solidFill>
                <a:latin typeface="Verdana"/>
                <a:cs typeface="Verdana"/>
              </a:rPr>
              <a:t>Avante, </a:t>
            </a:r>
            <a:r>
              <a:rPr sz="3600" b="1" i="1" dirty="0">
                <a:solidFill>
                  <a:srgbClr val="001F5F"/>
                </a:solidFill>
                <a:latin typeface="Verdana"/>
                <a:cs typeface="Verdana"/>
              </a:rPr>
              <a:t>CECAT,</a:t>
            </a:r>
            <a:r>
              <a:rPr sz="3600" b="1" i="1" spc="-114" dirty="0">
                <a:solidFill>
                  <a:srgbClr val="001F5F"/>
                </a:solidFill>
                <a:latin typeface="Verdana"/>
                <a:cs typeface="Verdana"/>
              </a:rPr>
              <a:t> </a:t>
            </a:r>
            <a:r>
              <a:rPr sz="3600" b="1" i="1" dirty="0">
                <a:solidFill>
                  <a:srgbClr val="001F5F"/>
                </a:solidFill>
                <a:latin typeface="Verdana"/>
                <a:cs typeface="Verdana"/>
              </a:rPr>
              <a:t>Brasil!!</a:t>
            </a:r>
            <a:endParaRPr sz="3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245</Words>
  <Application>Microsoft Office PowerPoint</Application>
  <PresentationFormat>Apresentação na tela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Office Theme</vt:lpstr>
      <vt:lpstr>O que é NCAGE?</vt:lpstr>
      <vt:lpstr>O que é NCAGE?</vt:lpstr>
      <vt:lpstr>Vantagens de ter  um NCAGE</vt:lpstr>
      <vt:lpstr>Vantagens de ter  um NCAGE</vt:lpstr>
      <vt:lpstr>Requisitos  necessários</vt:lpstr>
      <vt:lpstr>Procedimentos</vt:lpstr>
      <vt:lpstr>Mais informações: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5</dc:title>
  <dc:creator>Rosa</dc:creator>
  <cp:lastModifiedBy>fernandapatriotapfsp</cp:lastModifiedBy>
  <cp:revision>5</cp:revision>
  <dcterms:created xsi:type="dcterms:W3CDTF">2017-09-06T18:00:54Z</dcterms:created>
  <dcterms:modified xsi:type="dcterms:W3CDTF">2020-09-17T12:22:51Z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2017-09-06T00:00:00Z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2017-09-06T00:00:00Z</vt:filetime>
  </property>
</Properties>
</file>