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890" r:id="rId2"/>
  </p:sldMasterIdLst>
  <p:notesMasterIdLst>
    <p:notesMasterId r:id="rId41"/>
  </p:notesMasterIdLst>
  <p:sldIdLst>
    <p:sldId id="362" r:id="rId3"/>
    <p:sldId id="361" r:id="rId4"/>
    <p:sldId id="451" r:id="rId5"/>
    <p:sldId id="452" r:id="rId6"/>
    <p:sldId id="488" r:id="rId7"/>
    <p:sldId id="453" r:id="rId8"/>
    <p:sldId id="473" r:id="rId9"/>
    <p:sldId id="474" r:id="rId10"/>
    <p:sldId id="476" r:id="rId11"/>
    <p:sldId id="483" r:id="rId12"/>
    <p:sldId id="484" r:id="rId13"/>
    <p:sldId id="485" r:id="rId14"/>
    <p:sldId id="489" r:id="rId15"/>
    <p:sldId id="490" r:id="rId16"/>
    <p:sldId id="491" r:id="rId17"/>
    <p:sldId id="478" r:id="rId18"/>
    <p:sldId id="486" r:id="rId19"/>
    <p:sldId id="479" r:id="rId20"/>
    <p:sldId id="477" r:id="rId21"/>
    <p:sldId id="475" r:id="rId22"/>
    <p:sldId id="470" r:id="rId23"/>
    <p:sldId id="471" r:id="rId24"/>
    <p:sldId id="505" r:id="rId25"/>
    <p:sldId id="507" r:id="rId26"/>
    <p:sldId id="506" r:id="rId27"/>
    <p:sldId id="508" r:id="rId28"/>
    <p:sldId id="509" r:id="rId29"/>
    <p:sldId id="472" r:id="rId30"/>
    <p:sldId id="510" r:id="rId31"/>
    <p:sldId id="512" r:id="rId32"/>
    <p:sldId id="513" r:id="rId33"/>
    <p:sldId id="514" r:id="rId34"/>
    <p:sldId id="515" r:id="rId35"/>
    <p:sldId id="516" r:id="rId36"/>
    <p:sldId id="487" r:id="rId37"/>
    <p:sldId id="517" r:id="rId38"/>
    <p:sldId id="480" r:id="rId39"/>
    <p:sldId id="440" r:id="rId40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1100" b="1" kern="1200">
        <a:solidFill>
          <a:srgbClr val="FFFFFF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100" b="1" kern="1200">
        <a:solidFill>
          <a:srgbClr val="FFFFFF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100" b="1" kern="1200">
        <a:solidFill>
          <a:srgbClr val="FFFFFF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100" b="1" kern="1200">
        <a:solidFill>
          <a:srgbClr val="FFFFFF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100" b="1" kern="1200">
        <a:solidFill>
          <a:srgbClr val="FFFFFF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100" b="1" kern="1200">
        <a:solidFill>
          <a:srgbClr val="FFFFFF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100" b="1" kern="1200">
        <a:solidFill>
          <a:srgbClr val="FFFFFF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100" b="1" kern="1200">
        <a:solidFill>
          <a:srgbClr val="FFFFFF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100" b="1" kern="1200">
        <a:solidFill>
          <a:srgbClr val="FFFFFF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90000"/>
    <a:srgbClr val="CC3300"/>
    <a:srgbClr val="008000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164" autoAdjust="0"/>
    <p:restoredTop sz="84977" autoAdjust="0"/>
  </p:normalViewPr>
  <p:slideViewPr>
    <p:cSldViewPr>
      <p:cViewPr varScale="1">
        <p:scale>
          <a:sx n="72" d="100"/>
          <a:sy n="72" d="100"/>
        </p:scale>
        <p:origin x="85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1FC342CC-5866-4F40-8C11-4E33B772A6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0122950-9EDD-48DA-897E-2B8FD2EFB51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9A64D5B-87E1-4221-96D6-AC7B262BE8D3}" type="datetimeFigureOut">
              <a:rPr lang="pt-BR"/>
              <a:pPr>
                <a:defRPr/>
              </a:pPr>
              <a:t>01/10/2024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02033B66-40ED-4117-BF04-2B1B1BF4AF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CB66CC1E-B44A-42B5-A7CB-99E2F1193A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03BF737-C91B-4F5E-B551-553067EDB4E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AF9E161-83D3-4250-A444-363AACAD61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57A38F3-059B-415A-89F6-3B9B9875167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402536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>
            <a:extLst>
              <a:ext uri="{FF2B5EF4-FFF2-40B4-BE49-F238E27FC236}">
                <a16:creationId xmlns:a16="http://schemas.microsoft.com/office/drawing/2014/main" id="{BEAA8832-3FC3-4F0B-9CE4-D139583F85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Espaço Reservado para Anotações 2">
            <a:extLst>
              <a:ext uri="{FF2B5EF4-FFF2-40B4-BE49-F238E27FC236}">
                <a16:creationId xmlns:a16="http://schemas.microsoft.com/office/drawing/2014/main" id="{37006489-6C24-4E3E-8CA0-1B4D3B0F3D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5865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>
            <a:extLst>
              <a:ext uri="{FF2B5EF4-FFF2-40B4-BE49-F238E27FC236}">
                <a16:creationId xmlns:a16="http://schemas.microsoft.com/office/drawing/2014/main" id="{335BFEC0-2724-44D2-854C-FC39BB6F12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ço Reservado para Anotações 2">
            <a:extLst>
              <a:ext uri="{FF2B5EF4-FFF2-40B4-BE49-F238E27FC236}">
                <a16:creationId xmlns:a16="http://schemas.microsoft.com/office/drawing/2014/main" id="{5BC3B15B-01A7-4324-8DD8-98E514BA02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1349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>
            <a:extLst>
              <a:ext uri="{FF2B5EF4-FFF2-40B4-BE49-F238E27FC236}">
                <a16:creationId xmlns:a16="http://schemas.microsoft.com/office/drawing/2014/main" id="{335BFEC0-2724-44D2-854C-FC39BB6F12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ço Reservado para Anotações 2">
            <a:extLst>
              <a:ext uri="{FF2B5EF4-FFF2-40B4-BE49-F238E27FC236}">
                <a16:creationId xmlns:a16="http://schemas.microsoft.com/office/drawing/2014/main" id="{5BC3B15B-01A7-4324-8DD8-98E514BA02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1160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>
            <a:extLst>
              <a:ext uri="{FF2B5EF4-FFF2-40B4-BE49-F238E27FC236}">
                <a16:creationId xmlns:a16="http://schemas.microsoft.com/office/drawing/2014/main" id="{335BFEC0-2724-44D2-854C-FC39BB6F12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ço Reservado para Anotações 2">
            <a:extLst>
              <a:ext uri="{FF2B5EF4-FFF2-40B4-BE49-F238E27FC236}">
                <a16:creationId xmlns:a16="http://schemas.microsoft.com/office/drawing/2014/main" id="{5BC3B15B-01A7-4324-8DD8-98E514BA02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0928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>
            <a:extLst>
              <a:ext uri="{FF2B5EF4-FFF2-40B4-BE49-F238E27FC236}">
                <a16:creationId xmlns:a16="http://schemas.microsoft.com/office/drawing/2014/main" id="{335BFEC0-2724-44D2-854C-FC39BB6F12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ço Reservado para Anotações 2">
            <a:extLst>
              <a:ext uri="{FF2B5EF4-FFF2-40B4-BE49-F238E27FC236}">
                <a16:creationId xmlns:a16="http://schemas.microsoft.com/office/drawing/2014/main" id="{5BC3B15B-01A7-4324-8DD8-98E514BA02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2705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>
            <a:extLst>
              <a:ext uri="{FF2B5EF4-FFF2-40B4-BE49-F238E27FC236}">
                <a16:creationId xmlns:a16="http://schemas.microsoft.com/office/drawing/2014/main" id="{335BFEC0-2724-44D2-854C-FC39BB6F12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ço Reservado para Anotações 2">
            <a:extLst>
              <a:ext uri="{FF2B5EF4-FFF2-40B4-BE49-F238E27FC236}">
                <a16:creationId xmlns:a16="http://schemas.microsoft.com/office/drawing/2014/main" id="{5BC3B15B-01A7-4324-8DD8-98E514BA02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5728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>
            <a:extLst>
              <a:ext uri="{FF2B5EF4-FFF2-40B4-BE49-F238E27FC236}">
                <a16:creationId xmlns:a16="http://schemas.microsoft.com/office/drawing/2014/main" id="{335BFEC0-2724-44D2-854C-FC39BB6F12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ço Reservado para Anotações 2">
            <a:extLst>
              <a:ext uri="{FF2B5EF4-FFF2-40B4-BE49-F238E27FC236}">
                <a16:creationId xmlns:a16="http://schemas.microsoft.com/office/drawing/2014/main" id="{5BC3B15B-01A7-4324-8DD8-98E514BA02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1735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>
            <a:extLst>
              <a:ext uri="{FF2B5EF4-FFF2-40B4-BE49-F238E27FC236}">
                <a16:creationId xmlns:a16="http://schemas.microsoft.com/office/drawing/2014/main" id="{61989119-1E5F-4E14-A1C1-1BF948BC5B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ço Reservado para Anotações 2">
            <a:extLst>
              <a:ext uri="{FF2B5EF4-FFF2-40B4-BE49-F238E27FC236}">
                <a16:creationId xmlns:a16="http://schemas.microsoft.com/office/drawing/2014/main" id="{8371187F-F9EE-482F-A79B-3D8EBBB3A1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52736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>
            <a:extLst>
              <a:ext uri="{FF2B5EF4-FFF2-40B4-BE49-F238E27FC236}">
                <a16:creationId xmlns:a16="http://schemas.microsoft.com/office/drawing/2014/main" id="{61989119-1E5F-4E14-A1C1-1BF948BC5B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ço Reservado para Anotações 2">
            <a:extLst>
              <a:ext uri="{FF2B5EF4-FFF2-40B4-BE49-F238E27FC236}">
                <a16:creationId xmlns:a16="http://schemas.microsoft.com/office/drawing/2014/main" id="{8371187F-F9EE-482F-A79B-3D8EBBB3A1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72599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>
            <a:extLst>
              <a:ext uri="{FF2B5EF4-FFF2-40B4-BE49-F238E27FC236}">
                <a16:creationId xmlns:a16="http://schemas.microsoft.com/office/drawing/2014/main" id="{8AD36774-6F5B-4592-B965-7AF01FE040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ço Reservado para Anotações 2">
            <a:extLst>
              <a:ext uri="{FF2B5EF4-FFF2-40B4-BE49-F238E27FC236}">
                <a16:creationId xmlns:a16="http://schemas.microsoft.com/office/drawing/2014/main" id="{4B09FA90-FD40-495B-9D32-9AEB7C0902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6275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>
            <a:extLst>
              <a:ext uri="{FF2B5EF4-FFF2-40B4-BE49-F238E27FC236}">
                <a16:creationId xmlns:a16="http://schemas.microsoft.com/office/drawing/2014/main" id="{A6A46A94-7B0D-49EF-BE4D-08EFAFE335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ço Reservado para Anotações 2">
            <a:extLst>
              <a:ext uri="{FF2B5EF4-FFF2-40B4-BE49-F238E27FC236}">
                <a16:creationId xmlns:a16="http://schemas.microsoft.com/office/drawing/2014/main" id="{CECD0854-78D1-4091-A042-011AD6078F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9579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>
            <a:extLst>
              <a:ext uri="{FF2B5EF4-FFF2-40B4-BE49-F238E27FC236}">
                <a16:creationId xmlns:a16="http://schemas.microsoft.com/office/drawing/2014/main" id="{AADF62C2-4BAB-477D-B534-5CEB5E55D3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ço Reservado para Anotações 2">
            <a:extLst>
              <a:ext uri="{FF2B5EF4-FFF2-40B4-BE49-F238E27FC236}">
                <a16:creationId xmlns:a16="http://schemas.microsoft.com/office/drawing/2014/main" id="{90EDF1E8-D583-47EF-9D69-A67B51FAF8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53335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>
            <a:extLst>
              <a:ext uri="{FF2B5EF4-FFF2-40B4-BE49-F238E27FC236}">
                <a16:creationId xmlns:a16="http://schemas.microsoft.com/office/drawing/2014/main" id="{7806D017-8825-42EB-87EC-2528D0B9AE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>
            <a:extLst>
              <a:ext uri="{FF2B5EF4-FFF2-40B4-BE49-F238E27FC236}">
                <a16:creationId xmlns:a16="http://schemas.microsoft.com/office/drawing/2014/main" id="{2F7B5EA2-3150-4739-9A74-5692D2867F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43561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>
            <a:extLst>
              <a:ext uri="{FF2B5EF4-FFF2-40B4-BE49-F238E27FC236}">
                <a16:creationId xmlns:a16="http://schemas.microsoft.com/office/drawing/2014/main" id="{60CA68A1-B219-4CE0-A50D-8F861C8A98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ço Reservado para Anotações 2">
            <a:extLst>
              <a:ext uri="{FF2B5EF4-FFF2-40B4-BE49-F238E27FC236}">
                <a16:creationId xmlns:a16="http://schemas.microsoft.com/office/drawing/2014/main" id="{3CBF16CD-360C-495F-BA1C-41FBF23ED3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1766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>
            <a:extLst>
              <a:ext uri="{FF2B5EF4-FFF2-40B4-BE49-F238E27FC236}">
                <a16:creationId xmlns:a16="http://schemas.microsoft.com/office/drawing/2014/main" id="{E06626EF-BF51-4021-B64E-F75E8DDC7F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ço Reservado para Anotações 2">
            <a:extLst>
              <a:ext uri="{FF2B5EF4-FFF2-40B4-BE49-F238E27FC236}">
                <a16:creationId xmlns:a16="http://schemas.microsoft.com/office/drawing/2014/main" id="{58D950F2-DEFB-426B-A1D5-19575BAB26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08740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39116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61416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6421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78661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70679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>
            <a:extLst>
              <a:ext uri="{FF2B5EF4-FFF2-40B4-BE49-F238E27FC236}">
                <a16:creationId xmlns:a16="http://schemas.microsoft.com/office/drawing/2014/main" id="{2ADEAAA3-3265-4B62-87A7-750F62E709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ço Reservado para Anotações 2">
            <a:extLst>
              <a:ext uri="{FF2B5EF4-FFF2-40B4-BE49-F238E27FC236}">
                <a16:creationId xmlns:a16="http://schemas.microsoft.com/office/drawing/2014/main" id="{6DF44AB1-0113-4D15-96B0-8F5715B411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16484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9014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>
            <a:extLst>
              <a:ext uri="{FF2B5EF4-FFF2-40B4-BE49-F238E27FC236}">
                <a16:creationId xmlns:a16="http://schemas.microsoft.com/office/drawing/2014/main" id="{F49A83CB-22DD-4AB5-AB92-CD97B92521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>
            <a:extLst>
              <a:ext uri="{FF2B5EF4-FFF2-40B4-BE49-F238E27FC236}">
                <a16:creationId xmlns:a16="http://schemas.microsoft.com/office/drawing/2014/main" id="{8F9D5A71-B4CF-44C7-93A6-1EDDBB1624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33937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78549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73751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53105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23378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38649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>
            <a:extLst>
              <a:ext uri="{FF2B5EF4-FFF2-40B4-BE49-F238E27FC236}">
                <a16:creationId xmlns:a16="http://schemas.microsoft.com/office/drawing/2014/main" id="{2ADEAAA3-3265-4B62-87A7-750F62E709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ço Reservado para Anotações 2">
            <a:extLst>
              <a:ext uri="{FF2B5EF4-FFF2-40B4-BE49-F238E27FC236}">
                <a16:creationId xmlns:a16="http://schemas.microsoft.com/office/drawing/2014/main" id="{6DF44AB1-0113-4D15-96B0-8F5715B411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52726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>
            <a:extLst>
              <a:ext uri="{FF2B5EF4-FFF2-40B4-BE49-F238E27FC236}">
                <a16:creationId xmlns:a16="http://schemas.microsoft.com/office/drawing/2014/main" id="{F49A83CB-22DD-4AB5-AB92-CD97B92521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>
            <a:extLst>
              <a:ext uri="{FF2B5EF4-FFF2-40B4-BE49-F238E27FC236}">
                <a16:creationId xmlns:a16="http://schemas.microsoft.com/office/drawing/2014/main" id="{8F9D5A71-B4CF-44C7-93A6-1EDDBB1624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31830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>
            <a:extLst>
              <a:ext uri="{FF2B5EF4-FFF2-40B4-BE49-F238E27FC236}">
                <a16:creationId xmlns:a16="http://schemas.microsoft.com/office/drawing/2014/main" id="{799D04E7-3EB5-4B11-A5E6-1347666D14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ço Reservado para Anotações 2">
            <a:extLst>
              <a:ext uri="{FF2B5EF4-FFF2-40B4-BE49-F238E27FC236}">
                <a16:creationId xmlns:a16="http://schemas.microsoft.com/office/drawing/2014/main" id="{82995FAC-94A0-4B71-BAB9-917E7CDDD4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04089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>
            <a:extLst>
              <a:ext uri="{FF2B5EF4-FFF2-40B4-BE49-F238E27FC236}">
                <a16:creationId xmlns:a16="http://schemas.microsoft.com/office/drawing/2014/main" id="{EB90C7C2-0A5E-4C51-800C-DAF282BA09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ço Reservado para Anotações 2">
            <a:extLst>
              <a:ext uri="{FF2B5EF4-FFF2-40B4-BE49-F238E27FC236}">
                <a16:creationId xmlns:a16="http://schemas.microsoft.com/office/drawing/2014/main" id="{8ADADCE1-9C19-4261-A857-4D53AABC1D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0449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>
            <a:extLst>
              <a:ext uri="{FF2B5EF4-FFF2-40B4-BE49-F238E27FC236}">
                <a16:creationId xmlns:a16="http://schemas.microsoft.com/office/drawing/2014/main" id="{C5054A5E-333B-418E-A050-E572C56BC9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ço Reservado para Anotações 2">
            <a:extLst>
              <a:ext uri="{FF2B5EF4-FFF2-40B4-BE49-F238E27FC236}">
                <a16:creationId xmlns:a16="http://schemas.microsoft.com/office/drawing/2014/main" id="{F2CF2447-CDFB-42D7-AA6A-EB282CEEF9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0134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>
            <a:extLst>
              <a:ext uri="{FF2B5EF4-FFF2-40B4-BE49-F238E27FC236}">
                <a16:creationId xmlns:a16="http://schemas.microsoft.com/office/drawing/2014/main" id="{C5054A5E-333B-418E-A050-E572C56BC9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ço Reservado para Anotações 2">
            <a:extLst>
              <a:ext uri="{FF2B5EF4-FFF2-40B4-BE49-F238E27FC236}">
                <a16:creationId xmlns:a16="http://schemas.microsoft.com/office/drawing/2014/main" id="{F2CF2447-CDFB-42D7-AA6A-EB282CEEF9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8222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>
            <a:extLst>
              <a:ext uri="{FF2B5EF4-FFF2-40B4-BE49-F238E27FC236}">
                <a16:creationId xmlns:a16="http://schemas.microsoft.com/office/drawing/2014/main" id="{CC95A7C1-602C-40A3-8F22-8541208948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ço Reservado para Anotações 2">
            <a:extLst>
              <a:ext uri="{FF2B5EF4-FFF2-40B4-BE49-F238E27FC236}">
                <a16:creationId xmlns:a16="http://schemas.microsoft.com/office/drawing/2014/main" id="{B0EA9106-F547-4B0F-9269-98FBD05BA5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7575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>
            <a:extLst>
              <a:ext uri="{FF2B5EF4-FFF2-40B4-BE49-F238E27FC236}">
                <a16:creationId xmlns:a16="http://schemas.microsoft.com/office/drawing/2014/main" id="{CABE0C44-ADDD-4672-8C49-F48C0E641E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ço Reservado para Anotações 2">
            <a:extLst>
              <a:ext uri="{FF2B5EF4-FFF2-40B4-BE49-F238E27FC236}">
                <a16:creationId xmlns:a16="http://schemas.microsoft.com/office/drawing/2014/main" id="{5C435D93-C03E-4DBD-B4E3-B69DBC5DFB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2187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>
            <a:extLst>
              <a:ext uri="{FF2B5EF4-FFF2-40B4-BE49-F238E27FC236}">
                <a16:creationId xmlns:a16="http://schemas.microsoft.com/office/drawing/2014/main" id="{0381FA2F-8E3C-4960-9724-38D0E9D8E7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ço Reservado para Anotações 2">
            <a:extLst>
              <a:ext uri="{FF2B5EF4-FFF2-40B4-BE49-F238E27FC236}">
                <a16:creationId xmlns:a16="http://schemas.microsoft.com/office/drawing/2014/main" id="{40657214-AB69-49C7-B740-E6F1238AB0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4511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>
            <a:extLst>
              <a:ext uri="{FF2B5EF4-FFF2-40B4-BE49-F238E27FC236}">
                <a16:creationId xmlns:a16="http://schemas.microsoft.com/office/drawing/2014/main" id="{335BFEC0-2724-44D2-854C-FC39BB6F12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ço Reservado para Anotações 2">
            <a:extLst>
              <a:ext uri="{FF2B5EF4-FFF2-40B4-BE49-F238E27FC236}">
                <a16:creationId xmlns:a16="http://schemas.microsoft.com/office/drawing/2014/main" id="{5BC3B15B-01A7-4324-8DD8-98E514BA02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7488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C365A3-9167-43A3-B8B7-F40449C3A4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5" name="Picture 3" descr="DOM ASOCEA SEM BORDAS">
            <a:extLst>
              <a:ext uri="{FF2B5EF4-FFF2-40B4-BE49-F238E27FC236}">
                <a16:creationId xmlns:a16="http://schemas.microsoft.com/office/drawing/2014/main" id="{F7691623-5DC0-4A85-B21F-04DE4F4D08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21266344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4581B7-5054-4DA2-9CB5-CACBE8C3D88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5" name="Picture 3" descr="DOM ASOCEA SEM BORDAS">
            <a:extLst>
              <a:ext uri="{FF2B5EF4-FFF2-40B4-BE49-F238E27FC236}">
                <a16:creationId xmlns:a16="http://schemas.microsoft.com/office/drawing/2014/main" id="{FEDBD741-8F14-4CB0-A4B8-4B747B4640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8968027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1F0C6E-84CF-4565-B160-F4A156D547E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5" name="Picture 3" descr="DOM ASOCEA SEM BORDAS">
            <a:extLst>
              <a:ext uri="{FF2B5EF4-FFF2-40B4-BE49-F238E27FC236}">
                <a16:creationId xmlns:a16="http://schemas.microsoft.com/office/drawing/2014/main" id="{F314105D-BE0B-4D6E-B46B-8287A44E92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9789054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93C176A-AA31-4BF0-9610-AD178942F84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3" name="Picture 4" descr="emblema ASOCEA - COR">
            <a:extLst>
              <a:ext uri="{FF2B5EF4-FFF2-40B4-BE49-F238E27FC236}">
                <a16:creationId xmlns:a16="http://schemas.microsoft.com/office/drawing/2014/main" id="{9F084719-629F-49B4-8C38-BFAA6D22A6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7488"/>
            <a:ext cx="11017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823854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37325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E8D5C-7964-4FCB-929B-FCED446D7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CB45F-0BC0-4440-9BD9-ECAC27E06BB2}" type="datetimeFigureOut">
              <a:rPr lang="pt-BR"/>
              <a:pPr>
                <a:defRPr/>
              </a:pPr>
              <a:t>01/10/2024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B787A-B913-4700-96E1-FFD0C2DF6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D2DD-57EF-4C20-91D1-87CFF5D80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ABD0F-23AC-4834-9B2F-43D093B0AB5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2629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FCBA8-5957-49F5-9B39-930E2F49F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863C4-8F69-4C3E-B38B-C825A30E687F}" type="datetimeFigureOut">
              <a:rPr lang="pt-BR"/>
              <a:pPr>
                <a:defRPr/>
              </a:pPr>
              <a:t>01/10/2024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5FAB7-F67B-4AD2-A398-DCE9356E1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43A64-0F52-4942-9E33-E5CFCDC49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A7FF6-26C3-4099-9FE4-3EBA2B08E8C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1260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7FAD3-F58A-4CB4-8BF4-BB5360082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6C17A-8549-4106-88C7-5BE2FD585181}" type="datetimeFigureOut">
              <a:rPr lang="pt-BR"/>
              <a:pPr>
                <a:defRPr/>
              </a:pPr>
              <a:t>01/10/2024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F478B-2241-4668-B0B6-2A1642C3E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9B59F-D7DA-47D7-A3BB-6F69CF8D5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772E7-4EC7-419F-8CC7-53204B0C647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53675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BA8EC6-2873-45B6-B5B2-A28525F3E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3696C-520A-4B6C-AF02-88B829CC7A69}" type="datetimeFigureOut">
              <a:rPr lang="pt-BR"/>
              <a:pPr>
                <a:defRPr/>
              </a:pPr>
              <a:t>01/10/2024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CE7A26E-3C1F-49DE-8C4A-B659A3FCA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8584A7-213E-457C-B728-E92333A25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363C9-FC19-4D6F-9C97-AACF0A754CB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70128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666E82A-ED7F-45EF-A035-983FC8EBF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D1CCF-8F0A-415C-BFD3-FC7F44F0A309}" type="datetimeFigureOut">
              <a:rPr lang="pt-BR"/>
              <a:pPr>
                <a:defRPr/>
              </a:pPr>
              <a:t>01/10/2024</a:t>
            </a:fld>
            <a:endParaRPr 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A332F1A-2AE1-49AF-B8DC-72E682F8B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284708-F3E9-42CD-99AA-7AEE19ADE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BC79A-4749-4917-966E-5CA6B304FCE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95795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D5F1622-0B85-4FC1-ACEA-B7019E935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699DE-A758-4F34-B854-76BE5416624A}" type="datetimeFigureOut">
              <a:rPr lang="pt-BR"/>
              <a:pPr>
                <a:defRPr/>
              </a:pPr>
              <a:t>01/10/2024</a:t>
            </a:fld>
            <a:endParaRPr 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0DC1C50-4690-42E8-BBA0-E0F328F3A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2F222F-DFD2-40B4-A804-AA0ABD0EC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E469D-2977-4F1A-A1B5-AC67FEF8756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41551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46E1D3-3CE8-46D2-9CA2-3B27EC6EEA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5" name="Picture 3" descr="DOM ASOCEA SEM BORDAS">
            <a:extLst>
              <a:ext uri="{FF2B5EF4-FFF2-40B4-BE49-F238E27FC236}">
                <a16:creationId xmlns:a16="http://schemas.microsoft.com/office/drawing/2014/main" id="{9F9E9D07-A8EB-4C68-8D8E-1985E3A952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8120900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047842D-FDED-4BAA-A050-E7B095404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85A0D-6038-4956-BECD-3C757EACD703}" type="datetimeFigureOut">
              <a:rPr lang="pt-BR"/>
              <a:pPr>
                <a:defRPr/>
              </a:pPr>
              <a:t>01/10/2024</a:t>
            </a:fld>
            <a:endParaRPr lang="pt-B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565E0A5-A9BE-42D6-9A6A-B2A86963D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2F94603-C170-4B47-B7C9-115398F19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7DA01-307B-4671-9385-0DD0CED8A28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7995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E701218-57AC-482E-896C-44EC036D5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6201E-F993-4A38-ACF2-846B8A029B9A}" type="datetimeFigureOut">
              <a:rPr lang="pt-BR"/>
              <a:pPr>
                <a:defRPr/>
              </a:pPr>
              <a:t>01/10/2024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1D9929F-B33E-4162-974B-9949D5CCD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C5B631-B258-4CAC-B7E3-999F2C89C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70E2E-2680-40B9-84E3-D577E19A648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96078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452DA8F-7F96-4D68-9FFE-6BB3B71A3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CD1F0-3E0C-4549-B41B-A2BF06DD7E33}" type="datetimeFigureOut">
              <a:rPr lang="pt-BR"/>
              <a:pPr>
                <a:defRPr/>
              </a:pPr>
              <a:t>01/10/2024</a:t>
            </a:fld>
            <a:endParaRPr 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65ED1FA-9DD8-4203-9752-2F3FB39C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9C2E592-F802-4B73-A7F3-1D56705E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3896D-2DEB-457C-8E21-35A795A423F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73056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1309ABB-A73C-434B-AF2D-710A18FF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699C1-9824-4662-BD30-D5EFE440309F}" type="datetimeFigureOut">
              <a:rPr lang="pt-BR"/>
              <a:pPr>
                <a:defRPr/>
              </a:pPr>
              <a:t>01/10/2024</a:t>
            </a:fld>
            <a:endParaRPr 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B1F0839-BFB2-475D-9C69-A7FC83562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84A92E3-187B-42D7-9B6A-F3C040FD1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7DC50-9B08-4210-8088-0E01CDF71C9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97744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B0D199A-A14D-4DEB-A91B-B1523D446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0BA3-4C21-46C3-8782-832CB637CC49}" type="datetimeFigureOut">
              <a:rPr lang="pt-BR"/>
              <a:pPr>
                <a:defRPr/>
              </a:pPr>
              <a:t>01/10/2024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B02919-3382-42C5-9A75-709B9F81F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9A48E7-19E6-44D5-9BD1-94749EAD5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A6DFE-A114-4BDF-97FD-8DF2C8528B3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282135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592F6-5772-4C8C-8053-0B8B6EF16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02070-2915-49FA-B6EF-F532F8D4BEFC}" type="datetimeFigureOut">
              <a:rPr lang="pt-BR"/>
              <a:pPr>
                <a:defRPr/>
              </a:pPr>
              <a:t>01/10/2024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02509-EEF8-4EB1-A8D8-D68357058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ACAD0-36C0-4871-8A23-B2CE58E8C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AB20F-35EE-45B7-B483-689D278B223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275032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483ED-440D-4AC6-B8D1-272FC72F3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69096-8CE9-4C64-A61C-AB8BE0F19BF6}" type="datetimeFigureOut">
              <a:rPr lang="pt-BR"/>
              <a:pPr>
                <a:defRPr/>
              </a:pPr>
              <a:t>01/10/2024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22E38-CD3A-4FEB-9AAE-6D16C0FF6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419C1-8924-4E77-9C99-43183D245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4B92A-96B4-4E95-9F05-DC6BC8AC833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32006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A760B3-6C87-45FD-84C5-9877489D34A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5" name="Picture 3" descr="DOM ASOCEA SEM BORDAS">
            <a:extLst>
              <a:ext uri="{FF2B5EF4-FFF2-40B4-BE49-F238E27FC236}">
                <a16:creationId xmlns:a16="http://schemas.microsoft.com/office/drawing/2014/main" id="{53A45297-6A91-41EE-8479-240866ED00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1527029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36D0E33-E40A-48AD-8293-823FBD4B8F7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6" name="Picture 3" descr="DOM ASOCEA SEM BORDAS">
            <a:extLst>
              <a:ext uri="{FF2B5EF4-FFF2-40B4-BE49-F238E27FC236}">
                <a16:creationId xmlns:a16="http://schemas.microsoft.com/office/drawing/2014/main" id="{7895CDF3-A2FB-4461-B127-7C92084BB7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414567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73C93594-349B-41E2-A42D-CEFEE01216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8" name="Picture 3" descr="DOM ASOCEA SEM BORDAS">
            <a:extLst>
              <a:ext uri="{FF2B5EF4-FFF2-40B4-BE49-F238E27FC236}">
                <a16:creationId xmlns:a16="http://schemas.microsoft.com/office/drawing/2014/main" id="{3A328B3D-16E4-4B9B-A7E4-8D8834AEE2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505690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E7474E5A-C318-48EB-AD87-FF873AC4B98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4" name="Picture 4" descr="DOM ASOCEA SEM BORDAS">
            <a:extLst>
              <a:ext uri="{FF2B5EF4-FFF2-40B4-BE49-F238E27FC236}">
                <a16:creationId xmlns:a16="http://schemas.microsoft.com/office/drawing/2014/main" id="{A880EAE1-1416-49BF-A62D-49A76B7F40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00053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F4512A1-8B46-458B-AC4B-5E33B20F3F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3" name="Picture 4" descr="emblema ASOCEA - COR">
            <a:extLst>
              <a:ext uri="{FF2B5EF4-FFF2-40B4-BE49-F238E27FC236}">
                <a16:creationId xmlns:a16="http://schemas.microsoft.com/office/drawing/2014/main" id="{8B507AED-F7D4-4EA1-BDF0-B7968C70DC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7488"/>
            <a:ext cx="11017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74491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01769412-F007-4BFA-9B06-9C10414703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6" name="Picture 3" descr="DOM ASOCEA SEM BORDAS">
            <a:extLst>
              <a:ext uri="{FF2B5EF4-FFF2-40B4-BE49-F238E27FC236}">
                <a16:creationId xmlns:a16="http://schemas.microsoft.com/office/drawing/2014/main" id="{62646EB7-D81F-424D-AFE0-2F557BE4FB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4549455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A956E0F-E31A-4CE5-9D5C-9F31DE554A6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6" name="Picture 3" descr="DOM ASOCEA SEM BORDAS">
            <a:extLst>
              <a:ext uri="{FF2B5EF4-FFF2-40B4-BE49-F238E27FC236}">
                <a16:creationId xmlns:a16="http://schemas.microsoft.com/office/drawing/2014/main" id="{AD6F2619-DB81-4536-81D9-A5318E6A0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709507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>
            <a:extLst>
              <a:ext uri="{FF2B5EF4-FFF2-40B4-BE49-F238E27FC236}">
                <a16:creationId xmlns:a16="http://schemas.microsoft.com/office/drawing/2014/main" id="{1263FC8A-5FE0-40D2-9589-24BE8BF82C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1027" name="Picture 4" descr="emblema ASOCEA - COR">
            <a:extLst>
              <a:ext uri="{FF2B5EF4-FFF2-40B4-BE49-F238E27FC236}">
                <a16:creationId xmlns:a16="http://schemas.microsoft.com/office/drawing/2014/main" id="{C751426A-AD9A-4DEB-8B7D-33A4A56001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7488"/>
            <a:ext cx="11017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38" r:id="rId1"/>
    <p:sldLayoutId id="2147484539" r:id="rId2"/>
    <p:sldLayoutId id="2147484540" r:id="rId3"/>
    <p:sldLayoutId id="2147484541" r:id="rId4"/>
    <p:sldLayoutId id="2147484542" r:id="rId5"/>
    <p:sldLayoutId id="2147484543" r:id="rId6"/>
    <p:sldLayoutId id="2147484544" r:id="rId7"/>
    <p:sldLayoutId id="2147484545" r:id="rId8"/>
    <p:sldLayoutId id="2147484546" r:id="rId9"/>
    <p:sldLayoutId id="2147484547" r:id="rId10"/>
    <p:sldLayoutId id="2147484548" r:id="rId11"/>
    <p:sldLayoutId id="2147484549" r:id="rId12"/>
    <p:sldLayoutId id="2147484524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AA9D4AB2-5173-4827-9143-8092B7597F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8AC33714-645D-48E3-9991-20E32C5E69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7BB00-9B5C-4A44-968D-9CF8FCED8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CC7F2AB-136E-4117-8561-083058A093EA}" type="datetimeFigureOut">
              <a:rPr lang="pt-BR"/>
              <a:pPr>
                <a:defRPr/>
              </a:pPr>
              <a:t>01/10/2024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46B34-F0DF-4BBD-9743-44057C545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A1B8B-1C0A-40C4-8E39-F080EB599B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F110862-A057-4871-8F92-DF3A928ADC9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  <p:sldLayoutId id="2147484536" r:id="rId12"/>
    <p:sldLayoutId id="2147484537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geop.com.br/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geop.com.br/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geop.com.br/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>
            <a:extLst>
              <a:ext uri="{FF2B5EF4-FFF2-40B4-BE49-F238E27FC236}">
                <a16:creationId xmlns:a16="http://schemas.microsoft.com/office/drawing/2014/main" id="{1169D5BF-4C1F-46F6-9C85-52E4A35B4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7" name="Espaço Reservado para Número de Slide 1">
            <a:extLst>
              <a:ext uri="{FF2B5EF4-FFF2-40B4-BE49-F238E27FC236}">
                <a16:creationId xmlns:a16="http://schemas.microsoft.com/office/drawing/2014/main" id="{3B0444B1-45FE-4EEA-8ACC-BC524E1EF41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3642855-4B76-409B-8AD1-1975D776FA2F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C67DDF0E-1507-432C-BBCD-4B46455B7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338" y="5710238"/>
            <a:ext cx="6791325" cy="523220"/>
          </a:xfrm>
          <a:prstGeom prst="rect">
            <a:avLst/>
          </a:prstGeom>
          <a:solidFill>
            <a:srgbClr val="0070C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ORGANIZAÇÃO INSPECIONADA: DTCEA-XX(EPTA A XX)</a:t>
            </a:r>
          </a:p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XX A XX DE XXXX DE 20XX</a:t>
            </a:r>
            <a:endParaRPr lang="pt-BR" altLang="pt-BR" sz="1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6389" name="Picture 4" descr="DOM ASOCEA NOVO FINAL">
            <a:extLst>
              <a:ext uri="{FF2B5EF4-FFF2-40B4-BE49-F238E27FC236}">
                <a16:creationId xmlns:a16="http://schemas.microsoft.com/office/drawing/2014/main" id="{156377F3-FD4A-4004-B75F-9E76C88E9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1220788"/>
            <a:ext cx="4133850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 descr="DOM ASOCEA NOVO FINAL">
            <a:extLst>
              <a:ext uri="{FF2B5EF4-FFF2-40B4-BE49-F238E27FC236}">
                <a16:creationId xmlns:a16="http://schemas.microsoft.com/office/drawing/2014/main" id="{17FAF5C4-14C1-4A45-9AFF-3EAA3169B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3">
            <a:extLst>
              <a:ext uri="{FF2B5EF4-FFF2-40B4-BE49-F238E27FC236}">
                <a16:creationId xmlns:a16="http://schemas.microsoft.com/office/drawing/2014/main" id="{A545FA0C-14B9-46AB-B3B5-094C3CBCF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31453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6392" name="Imagem 8">
            <a:extLst>
              <a:ext uri="{FF2B5EF4-FFF2-40B4-BE49-F238E27FC236}">
                <a16:creationId xmlns:a16="http://schemas.microsoft.com/office/drawing/2014/main" id="{9CC1FEFE-76DB-4650-B519-440B0BC99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Número de Slide 1">
            <a:extLst>
              <a:ext uri="{FF2B5EF4-FFF2-40B4-BE49-F238E27FC236}">
                <a16:creationId xmlns:a16="http://schemas.microsoft.com/office/drawing/2014/main" id="{C1AAD2B8-6E4E-4BF6-893E-9D4D99257EB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6818A62-7585-4144-BE88-F9B011E24C87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7F51D1F-28EC-48D2-827B-11C9E42FF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EFB1D98B-C98D-4C35-B1FC-5C85C528E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938" y="2141538"/>
            <a:ext cx="7096125" cy="369887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265113" algn="ctr">
              <a:spcAft>
                <a:spcPts val="600"/>
              </a:spcAft>
              <a:tabLst>
                <a:tab pos="5740400" algn="l"/>
              </a:tabLst>
              <a:defRPr/>
            </a:pPr>
            <a:r>
              <a:rPr lang="pt-BR" sz="1800" b="1" dirty="0">
                <a:solidFill>
                  <a:srgbClr val="FFFF00"/>
                </a:solidFill>
                <a:latin typeface="Arial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MEMBROS DA EQUIPE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7767C0CC-5A40-4679-99C7-447612A61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570" y="2658896"/>
            <a:ext cx="7364486" cy="395446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26511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ESTAR DE POSSE 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de todo material.</a:t>
            </a:r>
            <a:endParaRPr lang="pt-BR" sz="1800" b="0" u="sng" dirty="0">
              <a:solidFill>
                <a:prstClr val="white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indent="26511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INTEIRAR-SE 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dos protocolos.</a:t>
            </a:r>
          </a:p>
          <a:p>
            <a:pPr indent="26511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PLANEJAR 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toda a inspeção de acordo com a contraparte.</a:t>
            </a:r>
            <a:endParaRPr lang="pt-BR" sz="1800" b="0" dirty="0">
              <a:solidFill>
                <a:srgbClr val="FFFF00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indent="26511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COMPARECER 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a todas as reuniões.</a:t>
            </a:r>
            <a:endParaRPr lang="pt-BR" sz="1800" b="0" dirty="0">
              <a:solidFill>
                <a:prstClr val="white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indent="26511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CUMPRIR </a:t>
            </a:r>
            <a:r>
              <a:rPr lang="pt-BR" sz="1800" b="0" dirty="0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os prazos.</a:t>
            </a:r>
          </a:p>
          <a:p>
            <a:pPr indent="26511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ELABORAR </a:t>
            </a:r>
            <a:r>
              <a:rPr lang="pt-BR" sz="1800" b="0" dirty="0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o material que lhe corresponda na inspeção.</a:t>
            </a:r>
          </a:p>
          <a:p>
            <a:pPr indent="26511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COMUNICAR 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qualquer alteração que comprometa os trabalhos.</a:t>
            </a:r>
          </a:p>
          <a:p>
            <a:pPr indent="26511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TRANSMITIR 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qualquer necessidade de contato com a ASOCEA</a:t>
            </a: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.</a:t>
            </a:r>
            <a:endParaRPr lang="pt-BR" sz="1800" b="0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</p:txBody>
      </p:sp>
      <p:pic>
        <p:nvPicPr>
          <p:cNvPr id="2" name="Picture 4" descr="DOM ASOCEA NOVO FINAL">
            <a:extLst>
              <a:ext uri="{FF2B5EF4-FFF2-40B4-BE49-F238E27FC236}">
                <a16:creationId xmlns:a16="http://schemas.microsoft.com/office/drawing/2014/main" id="{3E934BED-87E5-4503-8A5F-4082B735B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13">
            <a:extLst>
              <a:ext uri="{FF2B5EF4-FFF2-40B4-BE49-F238E27FC236}">
                <a16:creationId xmlns:a16="http://schemas.microsoft.com/office/drawing/2014/main" id="{FBD22DA8-95B5-2D3A-E5FE-9DB8ABAA2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31453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8">
            <a:extLst>
              <a:ext uri="{FF2B5EF4-FFF2-40B4-BE49-F238E27FC236}">
                <a16:creationId xmlns:a16="http://schemas.microsoft.com/office/drawing/2014/main" id="{8F814D22-4247-EB0A-8FAC-185434355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8EFD70C-56FE-EF4B-2CF3-DE05BD67C80A}"/>
              </a:ext>
            </a:extLst>
          </p:cNvPr>
          <p:cNvSpPr txBox="1"/>
          <p:nvPr/>
        </p:nvSpPr>
        <p:spPr>
          <a:xfrm>
            <a:off x="1020127" y="1556792"/>
            <a:ext cx="7096124" cy="46166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RESPONSABILIDADE DO INSPETOR</a:t>
            </a:r>
          </a:p>
        </p:txBody>
      </p:sp>
    </p:spTree>
    <p:extLst>
      <p:ext uri="{BB962C8B-B14F-4D97-AF65-F5344CB8AC3E}">
        <p14:creationId xmlns:p14="http://schemas.microsoft.com/office/powerpoint/2010/main" val="15341029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D7F51D1F-28EC-48D2-827B-11C9E42FF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064B85B0-1E06-4BF0-BADD-6667FB83A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012321"/>
            <a:ext cx="8229600" cy="475514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265113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800" b="1" u="sng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Padronização da inserção dos nomes das contrapartes</a:t>
            </a:r>
          </a:p>
          <a:p>
            <a:pPr algn="just">
              <a:spcAft>
                <a:spcPts val="0"/>
              </a:spcAft>
              <a:tabLst>
                <a:tab pos="5740400" algn="l"/>
              </a:tabLst>
              <a:defRPr/>
            </a:pPr>
            <a:r>
              <a:rPr lang="pt-BR" sz="16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A padronização dos nomes das contrapartes seguirá o previsto na NSCA 10-2, conforme identificação de signatário.</a:t>
            </a:r>
          </a:p>
          <a:p>
            <a:pPr algn="just">
              <a:spcAft>
                <a:spcPts val="0"/>
              </a:spcAft>
              <a:tabLst>
                <a:tab pos="5740400" algn="l"/>
              </a:tabLst>
              <a:defRPr/>
            </a:pPr>
            <a:endParaRPr lang="en-US" sz="1600" dirty="0">
              <a:solidFill>
                <a:srgbClr val="FFFF00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indent="265113" algn="just">
              <a:spcAft>
                <a:spcPts val="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600" b="1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EX. MILITAR – NOME COMPLETO (CAIXA ALTA)  </a:t>
            </a:r>
            <a:r>
              <a:rPr lang="pt-BR" sz="1600" b="1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- </a:t>
            </a:r>
            <a:r>
              <a:rPr lang="pt-BR" sz="160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Posto/</a:t>
            </a:r>
            <a:r>
              <a:rPr lang="pt-BR" sz="160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Grad</a:t>
            </a:r>
            <a:r>
              <a:rPr lang="pt-BR" sz="160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e Quadro/</a:t>
            </a:r>
            <a:r>
              <a:rPr lang="pt-BR" sz="160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Esp</a:t>
            </a:r>
            <a:r>
              <a:rPr lang="pt-BR" sz="160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:</a:t>
            </a:r>
          </a:p>
          <a:p>
            <a:pPr lvl="1" indent="265113" algn="just">
              <a:spcAft>
                <a:spcPts val="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6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Brig</a:t>
            </a:r>
            <a:r>
              <a:rPr lang="pt-BR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do Ar FULANO DE TAL</a:t>
            </a:r>
          </a:p>
          <a:p>
            <a:pPr lvl="1" indent="265113" algn="just">
              <a:spcAft>
                <a:spcPts val="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FULANO DE TAL  </a:t>
            </a:r>
            <a:r>
              <a:rPr lang="pt-BR" sz="16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Ten</a:t>
            </a:r>
            <a:r>
              <a:rPr lang="pt-BR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pt-BR" sz="16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Cel</a:t>
            </a:r>
            <a:r>
              <a:rPr lang="pt-BR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pt-BR" sz="16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Av</a:t>
            </a:r>
            <a:endParaRPr lang="pt-BR" sz="1600" b="0" dirty="0">
              <a:solidFill>
                <a:schemeClr val="bg1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lvl="1" indent="265113" algn="just">
              <a:spcAft>
                <a:spcPts val="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FULANO DE TAL Cap </a:t>
            </a:r>
            <a:r>
              <a:rPr lang="pt-BR" sz="16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Esp</a:t>
            </a:r>
            <a:r>
              <a:rPr lang="pt-BR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pt-BR" sz="16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Aer</a:t>
            </a:r>
            <a:r>
              <a:rPr lang="pt-BR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pt-BR" sz="16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Met</a:t>
            </a:r>
            <a:r>
              <a:rPr lang="pt-BR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R/1</a:t>
            </a:r>
          </a:p>
          <a:p>
            <a:pPr lvl="1" indent="265113" algn="just">
              <a:spcAft>
                <a:spcPts val="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FULANO DE TAL 1º </a:t>
            </a:r>
            <a:r>
              <a:rPr lang="pt-BR" sz="16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Ten</a:t>
            </a:r>
            <a:r>
              <a:rPr lang="pt-BR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pt-BR" sz="16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QOCon</a:t>
            </a:r>
            <a:r>
              <a:rPr lang="pt-BR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Med</a:t>
            </a:r>
          </a:p>
          <a:p>
            <a:pPr lvl="1" indent="265113" algn="just">
              <a:spcAft>
                <a:spcPts val="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FULANO DE TAL 2º </a:t>
            </a:r>
            <a:r>
              <a:rPr lang="pt-BR" sz="16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Ten</a:t>
            </a:r>
            <a:r>
              <a:rPr lang="pt-BR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pt-BR" sz="16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Esp</a:t>
            </a:r>
            <a:r>
              <a:rPr lang="pt-BR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pt-BR" sz="16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Aer</a:t>
            </a:r>
            <a:r>
              <a:rPr lang="pt-BR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CTA</a:t>
            </a:r>
          </a:p>
          <a:p>
            <a:pPr lvl="1" indent="265113" algn="just">
              <a:spcAft>
                <a:spcPts val="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FULANO DE TAL 2º </a:t>
            </a:r>
            <a:r>
              <a:rPr lang="pt-BR" sz="16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Ten</a:t>
            </a:r>
            <a:r>
              <a:rPr lang="pt-BR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pt-BR" sz="16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Esp</a:t>
            </a:r>
            <a:r>
              <a:rPr lang="pt-BR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pt-BR" sz="16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Aer</a:t>
            </a:r>
            <a:r>
              <a:rPr lang="pt-BR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Com</a:t>
            </a:r>
          </a:p>
          <a:p>
            <a:pPr lvl="1" indent="265113" algn="just">
              <a:spcAft>
                <a:spcPts val="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FULANO DE TAL SO BCT R/1</a:t>
            </a:r>
          </a:p>
          <a:p>
            <a:pPr lvl="1" indent="265113" algn="just">
              <a:spcAft>
                <a:spcPts val="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FULANO DE TAL 1S BCO</a:t>
            </a:r>
          </a:p>
          <a:p>
            <a:pPr lvl="1" indent="265113" algn="just">
              <a:spcAft>
                <a:spcPts val="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FULANO DE TAL  2S SAI</a:t>
            </a:r>
          </a:p>
          <a:p>
            <a:pPr lvl="1" indent="265113" algn="just">
              <a:spcAft>
                <a:spcPts val="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FULANO DE TAL 2S BMT</a:t>
            </a:r>
          </a:p>
          <a:p>
            <a:pPr lvl="1" algn="just">
              <a:spcAft>
                <a:spcPts val="0"/>
              </a:spcAft>
              <a:tabLst>
                <a:tab pos="5740400" algn="l"/>
              </a:tabLst>
              <a:defRPr/>
            </a:pPr>
            <a:endParaRPr lang="en-US" sz="1600" b="1" dirty="0">
              <a:solidFill>
                <a:schemeClr val="bg1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indent="265113" algn="just">
              <a:spcAft>
                <a:spcPts val="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600" b="1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EX. CIVIL – NOME COMPLETO (CAIXA ALTA):</a:t>
            </a:r>
          </a:p>
          <a:p>
            <a:pPr lvl="1" indent="265113" algn="just">
              <a:spcAft>
                <a:spcPts val="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600" b="1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en-US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FULANO DE TAL</a:t>
            </a:r>
          </a:p>
        </p:txBody>
      </p:sp>
      <p:sp>
        <p:nvSpPr>
          <p:cNvPr id="32770" name="Espaço Reservado para Número de Slide 1">
            <a:extLst>
              <a:ext uri="{FF2B5EF4-FFF2-40B4-BE49-F238E27FC236}">
                <a16:creationId xmlns:a16="http://schemas.microsoft.com/office/drawing/2014/main" id="{C1AAD2B8-6E4E-4BF6-893E-9D4D99257EB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6818A62-7585-4144-BE88-F9B011E24C87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4" descr="DOM ASOCEA NOVO FINAL">
            <a:extLst>
              <a:ext uri="{FF2B5EF4-FFF2-40B4-BE49-F238E27FC236}">
                <a16:creationId xmlns:a16="http://schemas.microsoft.com/office/drawing/2014/main" id="{85ACE82D-A9FD-4A04-8574-D6A99A41C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13">
            <a:extLst>
              <a:ext uri="{FF2B5EF4-FFF2-40B4-BE49-F238E27FC236}">
                <a16:creationId xmlns:a16="http://schemas.microsoft.com/office/drawing/2014/main" id="{295B6545-A5B2-EAAA-CF2D-25E5DFCCE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31453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8">
            <a:extLst>
              <a:ext uri="{FF2B5EF4-FFF2-40B4-BE49-F238E27FC236}">
                <a16:creationId xmlns:a16="http://schemas.microsoft.com/office/drawing/2014/main" id="{AED03BD6-4A65-4DFF-3366-F65B4BBEB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15FB5F9-3856-519C-C4D5-F2A9503C6951}"/>
              </a:ext>
            </a:extLst>
          </p:cNvPr>
          <p:cNvSpPr txBox="1"/>
          <p:nvPr/>
        </p:nvSpPr>
        <p:spPr>
          <a:xfrm>
            <a:off x="1020127" y="1412776"/>
            <a:ext cx="7096124" cy="46166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RESPONSABILIDADE DO INSPETOR</a:t>
            </a:r>
          </a:p>
        </p:txBody>
      </p:sp>
    </p:spTree>
    <p:extLst>
      <p:ext uri="{BB962C8B-B14F-4D97-AF65-F5344CB8AC3E}">
        <p14:creationId xmlns:p14="http://schemas.microsoft.com/office/powerpoint/2010/main" val="1481805492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Número de Slide 1">
            <a:extLst>
              <a:ext uri="{FF2B5EF4-FFF2-40B4-BE49-F238E27FC236}">
                <a16:creationId xmlns:a16="http://schemas.microsoft.com/office/drawing/2014/main" id="{C1AAD2B8-6E4E-4BF6-893E-9D4D99257EB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6818A62-7585-4144-BE88-F9B011E24C87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7F51D1F-28EC-48D2-827B-11C9E42FF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9" name="CaixaDeTexto 39">
            <a:extLst>
              <a:ext uri="{FF2B5EF4-FFF2-40B4-BE49-F238E27FC236}">
                <a16:creationId xmlns:a16="http://schemas.microsoft.com/office/drawing/2014/main" id="{44F8FE7E-C3F6-4A50-A2CB-7FE89FD0A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2171700"/>
            <a:ext cx="8629650" cy="347787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pt-BR" altLang="pt-BR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Situações que devem ser relatadas ao Chefe de Equipe para inclusão no Relatório de Inspeção</a:t>
            </a:r>
          </a:p>
          <a:p>
            <a:pPr algn="ctr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endParaRPr lang="pt-BR" altLang="pt-BR" sz="1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conformidade(s) identificada(s) e solucionada(s) no decorrer da </a:t>
            </a:r>
            <a:r>
              <a:rPr lang="pt-BR" altLang="pt-BR" sz="20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</a:t>
            </a:r>
            <a:r>
              <a:rPr lang="pt-BR" altLang="pt-BR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-inspeção.</a:t>
            </a:r>
          </a:p>
          <a:p>
            <a:pPr marL="285750" indent="-285750" algn="just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conformidade(s) identificada(s) e solucionada(s) no decorrer da inspeção local.</a:t>
            </a:r>
          </a:p>
          <a:p>
            <a:pPr marL="285750" indent="-285750" algn="just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 do Nível de Maturidade das questões correspondentes de cada área (PIC ou PGR) do Protocolo AVSEC.</a:t>
            </a:r>
          </a:p>
        </p:txBody>
      </p:sp>
      <p:pic>
        <p:nvPicPr>
          <p:cNvPr id="2" name="Picture 4" descr="DOM ASOCEA NOVO FINAL">
            <a:extLst>
              <a:ext uri="{FF2B5EF4-FFF2-40B4-BE49-F238E27FC236}">
                <a16:creationId xmlns:a16="http://schemas.microsoft.com/office/drawing/2014/main" id="{5AA564E1-A7E3-40A2-42F3-078F555AE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13">
            <a:extLst>
              <a:ext uri="{FF2B5EF4-FFF2-40B4-BE49-F238E27FC236}">
                <a16:creationId xmlns:a16="http://schemas.microsoft.com/office/drawing/2014/main" id="{D170E726-E55C-6B09-7135-2D5AC5E96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31453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8">
            <a:extLst>
              <a:ext uri="{FF2B5EF4-FFF2-40B4-BE49-F238E27FC236}">
                <a16:creationId xmlns:a16="http://schemas.microsoft.com/office/drawing/2014/main" id="{EE16DDF2-9290-3850-1683-0F2F33052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4E034A8-7C62-4706-D5EE-F36C1784107F}"/>
              </a:ext>
            </a:extLst>
          </p:cNvPr>
          <p:cNvSpPr txBox="1"/>
          <p:nvPr/>
        </p:nvSpPr>
        <p:spPr>
          <a:xfrm>
            <a:off x="1076276" y="1556792"/>
            <a:ext cx="7096124" cy="46166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RESPONSABILIDADE DO INSPETOR</a:t>
            </a:r>
          </a:p>
        </p:txBody>
      </p:sp>
    </p:spTree>
    <p:extLst>
      <p:ext uri="{BB962C8B-B14F-4D97-AF65-F5344CB8AC3E}">
        <p14:creationId xmlns:p14="http://schemas.microsoft.com/office/powerpoint/2010/main" val="1713014589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Número de Slide 1">
            <a:extLst>
              <a:ext uri="{FF2B5EF4-FFF2-40B4-BE49-F238E27FC236}">
                <a16:creationId xmlns:a16="http://schemas.microsoft.com/office/drawing/2014/main" id="{C1AAD2B8-6E4E-4BF6-893E-9D4D99257EB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6818A62-7585-4144-BE88-F9B011E24C87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7F51D1F-28EC-48D2-827B-11C9E42FF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9" name="CaixaDeTexto 39">
            <a:extLst>
              <a:ext uri="{FF2B5EF4-FFF2-40B4-BE49-F238E27FC236}">
                <a16:creationId xmlns:a16="http://schemas.microsoft.com/office/drawing/2014/main" id="{44F8FE7E-C3F6-4A50-A2CB-7FE89FD0A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2171700"/>
            <a:ext cx="8784976" cy="395492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pt-BR" altLang="pt-BR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Situações que devem ser relatadas ao Chefe de Equipe para inclusão no Relatório de Inspeção</a:t>
            </a:r>
          </a:p>
          <a:p>
            <a:pPr algn="ctr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endParaRPr lang="pt-BR" altLang="pt-BR" sz="1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sz="1800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Conformidades que permanecem </a:t>
            </a:r>
            <a:r>
              <a:rPr lang="pt-BR" altLang="pt-BR" sz="1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(Carta nº 4/DINSP/261, de 19 MAR 2024)</a:t>
            </a:r>
            <a:r>
              <a:rPr lang="pt-BR" altLang="pt-BR" sz="1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0"/>
              </a:spcBef>
              <a:spcAft>
                <a:spcPts val="1800"/>
              </a:spcAft>
              <a:buNone/>
              <a:defRPr/>
            </a:pPr>
            <a:r>
              <a:rPr lang="pt-BR" altLang="pt-BR" sz="1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o preenchimento do Protocolo de Inspeção</a:t>
            </a:r>
          </a:p>
          <a:p>
            <a:pPr algn="just">
              <a:spcBef>
                <a:spcPct val="0"/>
              </a:spcBef>
              <a:spcAft>
                <a:spcPts val="1800"/>
              </a:spcAft>
              <a:buNone/>
              <a:defRPr/>
            </a:pPr>
            <a:r>
              <a:rPr lang="pt-BR" altLang="pt-BR" sz="1800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Coluna 5: “não satisfatório”</a:t>
            </a:r>
          </a:p>
          <a:p>
            <a:pPr algn="just">
              <a:spcBef>
                <a:spcPct val="0"/>
              </a:spcBef>
              <a:spcAft>
                <a:spcPts val="1800"/>
              </a:spcAft>
              <a:buNone/>
              <a:defRPr/>
            </a:pPr>
            <a:r>
              <a:rPr lang="pt-BR" altLang="pt-BR" sz="1800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Coluna  6: </a:t>
            </a:r>
            <a:r>
              <a:rPr lang="pt-BR" altLang="pt-BR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“Resposta não satisfatória na inspeção anterior (identificar a inspeção anterior),  gerando a Não Conformidade </a:t>
            </a:r>
            <a:r>
              <a:rPr lang="pt-BR" altLang="pt-BR" sz="1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(pergunta nº/versão </a:t>
            </a:r>
            <a:r>
              <a:rPr lang="pt-BR" altLang="pt-BR" sz="1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)”, em seguida registrar as evidências que levaram a permanência da não conformidade</a:t>
            </a:r>
            <a:r>
              <a:rPr lang="pt-BR" altLang="pt-B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4" descr="DOM ASOCEA NOVO FINAL">
            <a:extLst>
              <a:ext uri="{FF2B5EF4-FFF2-40B4-BE49-F238E27FC236}">
                <a16:creationId xmlns:a16="http://schemas.microsoft.com/office/drawing/2014/main" id="{5AA564E1-A7E3-40A2-42F3-078F555AE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13">
            <a:extLst>
              <a:ext uri="{FF2B5EF4-FFF2-40B4-BE49-F238E27FC236}">
                <a16:creationId xmlns:a16="http://schemas.microsoft.com/office/drawing/2014/main" id="{D170E726-E55C-6B09-7135-2D5AC5E96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31453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8">
            <a:extLst>
              <a:ext uri="{FF2B5EF4-FFF2-40B4-BE49-F238E27FC236}">
                <a16:creationId xmlns:a16="http://schemas.microsoft.com/office/drawing/2014/main" id="{EE16DDF2-9290-3850-1683-0F2F33052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43EE27E-2654-7BBA-0CB2-E4A3996B925A}"/>
              </a:ext>
            </a:extLst>
          </p:cNvPr>
          <p:cNvSpPr txBox="1"/>
          <p:nvPr/>
        </p:nvSpPr>
        <p:spPr>
          <a:xfrm>
            <a:off x="1076276" y="1484784"/>
            <a:ext cx="7096124" cy="46166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RESPONSABILIDADE DO INSPETOR</a:t>
            </a:r>
          </a:p>
        </p:txBody>
      </p:sp>
    </p:spTree>
    <p:extLst>
      <p:ext uri="{BB962C8B-B14F-4D97-AF65-F5344CB8AC3E}">
        <p14:creationId xmlns:p14="http://schemas.microsoft.com/office/powerpoint/2010/main" val="808399090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Número de Slide 1">
            <a:extLst>
              <a:ext uri="{FF2B5EF4-FFF2-40B4-BE49-F238E27FC236}">
                <a16:creationId xmlns:a16="http://schemas.microsoft.com/office/drawing/2014/main" id="{C1AAD2B8-6E4E-4BF6-893E-9D4D99257EB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6818A62-7585-4144-BE88-F9B011E24C87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7F51D1F-28EC-48D2-827B-11C9E42FF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9" name="CaixaDeTexto 39">
            <a:extLst>
              <a:ext uri="{FF2B5EF4-FFF2-40B4-BE49-F238E27FC236}">
                <a16:creationId xmlns:a16="http://schemas.microsoft.com/office/drawing/2014/main" id="{44F8FE7E-C3F6-4A50-A2CB-7FE89FD0A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2171700"/>
            <a:ext cx="8784976" cy="367793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pt-BR" altLang="pt-BR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Situações que devem ser relatadas ao Chefe de Equipe para inclusão no Relatório de Inspeção</a:t>
            </a:r>
          </a:p>
          <a:p>
            <a:pPr algn="ctr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endParaRPr lang="pt-BR" altLang="pt-BR" sz="1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sz="1800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Conformidades que permanecem </a:t>
            </a:r>
            <a:r>
              <a:rPr lang="pt-BR" altLang="pt-BR" sz="1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(Carta nº 4/DINSP/261, de 19 MAR 2024)</a:t>
            </a:r>
            <a:r>
              <a:rPr lang="pt-BR" altLang="pt-BR" sz="1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None/>
              <a:defRPr/>
            </a:pPr>
            <a:r>
              <a:rPr lang="pt-BR" altLang="pt-BR" sz="1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o preenchimento da Ficha de Não Conformidade:</a:t>
            </a:r>
          </a:p>
          <a:p>
            <a:pPr algn="just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None/>
              <a:defRPr/>
            </a:pPr>
            <a:r>
              <a:rPr lang="pt-BR" altLang="pt-BR" sz="18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Descrição da Não Conformidade: </a:t>
            </a:r>
            <a:r>
              <a:rPr lang="pt-BR" altLang="pt-BR" sz="18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“Resposta não satisfatória na inspeção anterior (identificar a inspeção  anterior), gerando a Não Conformidade </a:t>
            </a:r>
            <a:r>
              <a:rPr lang="pt-BR" altLang="pt-BR" sz="1800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xxx</a:t>
            </a:r>
            <a:r>
              <a:rPr lang="pt-BR" altLang="pt-BR" sz="18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(pergunta nº/versão </a:t>
            </a:r>
            <a:r>
              <a:rPr lang="pt-BR" altLang="pt-BR" sz="1800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xx</a:t>
            </a:r>
            <a:r>
              <a:rPr lang="pt-BR" altLang="pt-BR" sz="18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).”</a:t>
            </a:r>
          </a:p>
          <a:p>
            <a:pPr algn="just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None/>
              <a:defRPr/>
            </a:pPr>
            <a:r>
              <a:rPr lang="pt-BR" altLang="pt-BR" sz="18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Recomendações do Inspetor: </a:t>
            </a:r>
            <a:r>
              <a:rPr lang="pt-BR" altLang="pt-BR" sz="1800" b="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“Prazo não aplicável”</a:t>
            </a:r>
          </a:p>
        </p:txBody>
      </p:sp>
      <p:pic>
        <p:nvPicPr>
          <p:cNvPr id="2" name="Picture 4" descr="DOM ASOCEA NOVO FINAL">
            <a:extLst>
              <a:ext uri="{FF2B5EF4-FFF2-40B4-BE49-F238E27FC236}">
                <a16:creationId xmlns:a16="http://schemas.microsoft.com/office/drawing/2014/main" id="{5AA564E1-A7E3-40A2-42F3-078F555AE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13">
            <a:extLst>
              <a:ext uri="{FF2B5EF4-FFF2-40B4-BE49-F238E27FC236}">
                <a16:creationId xmlns:a16="http://schemas.microsoft.com/office/drawing/2014/main" id="{D170E726-E55C-6B09-7135-2D5AC5E96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31453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8">
            <a:extLst>
              <a:ext uri="{FF2B5EF4-FFF2-40B4-BE49-F238E27FC236}">
                <a16:creationId xmlns:a16="http://schemas.microsoft.com/office/drawing/2014/main" id="{EE16DDF2-9290-3850-1683-0F2F33052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063B09B-6555-8347-AA2F-91E6BDB5D47E}"/>
              </a:ext>
            </a:extLst>
          </p:cNvPr>
          <p:cNvSpPr txBox="1"/>
          <p:nvPr/>
        </p:nvSpPr>
        <p:spPr>
          <a:xfrm>
            <a:off x="1020127" y="1556792"/>
            <a:ext cx="7096124" cy="46166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RESPONSABILIDADE DO INSPETOR</a:t>
            </a:r>
          </a:p>
        </p:txBody>
      </p:sp>
    </p:spTree>
    <p:extLst>
      <p:ext uri="{BB962C8B-B14F-4D97-AF65-F5344CB8AC3E}">
        <p14:creationId xmlns:p14="http://schemas.microsoft.com/office/powerpoint/2010/main" val="3251217057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Número de Slide 1">
            <a:extLst>
              <a:ext uri="{FF2B5EF4-FFF2-40B4-BE49-F238E27FC236}">
                <a16:creationId xmlns:a16="http://schemas.microsoft.com/office/drawing/2014/main" id="{C1AAD2B8-6E4E-4BF6-893E-9D4D99257EB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6818A62-7585-4144-BE88-F9B011E24C87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7F51D1F-28EC-48D2-827B-11C9E42FF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9" name="CaixaDeTexto 39">
            <a:extLst>
              <a:ext uri="{FF2B5EF4-FFF2-40B4-BE49-F238E27FC236}">
                <a16:creationId xmlns:a16="http://schemas.microsoft.com/office/drawing/2014/main" id="{44F8FE7E-C3F6-4A50-A2CB-7FE89FD0A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2171700"/>
            <a:ext cx="8784976" cy="455509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pt-BR" altLang="pt-BR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Situações que devem ser relatadas ao Chefe de Equipe para inclusão no Relatório de Inspeção</a:t>
            </a:r>
          </a:p>
          <a:p>
            <a:pPr algn="ctr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endParaRPr lang="pt-BR" altLang="pt-BR" sz="1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sz="1800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Conformidades que permanecem </a:t>
            </a:r>
            <a:r>
              <a:rPr lang="pt-BR" altLang="pt-BR" sz="1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(Carta nº 4/DINSP/261, de 19 MAR 2024)</a:t>
            </a:r>
            <a:r>
              <a:rPr lang="pt-BR" altLang="pt-BR" sz="1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34988" indent="-261938" algn="just" rtl="0" eaLnBrk="0" fontAlgn="base" hangingPunct="0">
              <a:spcBef>
                <a:spcPts val="0"/>
              </a:spcBef>
              <a:spcAft>
                <a:spcPts val="600"/>
              </a:spcAft>
              <a:buClrTx/>
              <a:buSzPts val="1800"/>
            </a:pPr>
            <a:r>
              <a:rPr lang="pt-BR" sz="1800" b="0" kern="12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Não  entregar  ao  PSNA  a  ficha  em  questão  para  ser  assinada;  (Ficha  gerada  pela  falta  dos dados da inspeção anterior no banco de dados do Vigilante II);</a:t>
            </a:r>
            <a:endParaRPr lang="pt-BR" sz="1800" dirty="0">
              <a:effectLst/>
            </a:endParaRPr>
          </a:p>
          <a:p>
            <a:pPr marL="534988" indent="-261938" algn="just" rtl="0" eaLnBrk="0" fontAlgn="base" hangingPunct="0">
              <a:spcBef>
                <a:spcPts val="0"/>
              </a:spcBef>
              <a:spcAft>
                <a:spcPts val="600"/>
              </a:spcAft>
            </a:pPr>
            <a:r>
              <a:rPr lang="pt-BR" sz="1800" b="0" kern="12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Orientar o PSNA quanto ao não preenchimento da FAC, para essa ficha; (PAC já gerado no Vigilante I);</a:t>
            </a:r>
            <a:endParaRPr lang="pt-BR" sz="1100" dirty="0">
              <a:effectLst/>
            </a:endParaRPr>
          </a:p>
          <a:p>
            <a:pPr marL="534988" indent="-261938" algn="just" rtl="0" eaLnBrk="0" fontAlgn="base" hangingPunct="0">
              <a:spcBef>
                <a:spcPts val="0"/>
              </a:spcBef>
              <a:spcAft>
                <a:spcPts val="600"/>
              </a:spcAft>
            </a:pPr>
            <a:r>
              <a:rPr lang="pt-BR" sz="1800" b="0" kern="12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Não constar do Relatório da Inspeção; (considerando que a Ficha só foi gerada por “bug” do Vigilante II, pela falta dos dados da inspeção anterior, no seu banco de dados); e</a:t>
            </a:r>
            <a:endParaRPr lang="pt-BR" sz="1100" dirty="0">
              <a:effectLst/>
            </a:endParaRPr>
          </a:p>
          <a:p>
            <a:pPr marL="534988" indent="-261938" algn="just" rtl="0" eaLnBrk="0" fontAlgn="base" hangingPunct="0">
              <a:spcBef>
                <a:spcPts val="0"/>
              </a:spcBef>
              <a:spcAft>
                <a:spcPts val="600"/>
              </a:spcAft>
            </a:pPr>
            <a:r>
              <a:rPr lang="pt-BR" sz="1800" b="0" kern="12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Confeccionar o RPI e proceder de acordo com o normatizado.</a:t>
            </a:r>
            <a:endParaRPr lang="pt-BR" altLang="pt-BR" sz="1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4" descr="DOM ASOCEA NOVO FINAL">
            <a:extLst>
              <a:ext uri="{FF2B5EF4-FFF2-40B4-BE49-F238E27FC236}">
                <a16:creationId xmlns:a16="http://schemas.microsoft.com/office/drawing/2014/main" id="{5AA564E1-A7E3-40A2-42F3-078F555AE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13">
            <a:extLst>
              <a:ext uri="{FF2B5EF4-FFF2-40B4-BE49-F238E27FC236}">
                <a16:creationId xmlns:a16="http://schemas.microsoft.com/office/drawing/2014/main" id="{D170E726-E55C-6B09-7135-2D5AC5E96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31453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8">
            <a:extLst>
              <a:ext uri="{FF2B5EF4-FFF2-40B4-BE49-F238E27FC236}">
                <a16:creationId xmlns:a16="http://schemas.microsoft.com/office/drawing/2014/main" id="{EE16DDF2-9290-3850-1683-0F2F33052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64109B5-8EC4-BEBC-AB9B-F86CDB1CE7C3}"/>
              </a:ext>
            </a:extLst>
          </p:cNvPr>
          <p:cNvSpPr txBox="1"/>
          <p:nvPr/>
        </p:nvSpPr>
        <p:spPr>
          <a:xfrm>
            <a:off x="1020127" y="1484784"/>
            <a:ext cx="7096124" cy="46166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RESPONSABILIDADE DO INSPETOR</a:t>
            </a:r>
          </a:p>
        </p:txBody>
      </p:sp>
    </p:spTree>
    <p:extLst>
      <p:ext uri="{BB962C8B-B14F-4D97-AF65-F5344CB8AC3E}">
        <p14:creationId xmlns:p14="http://schemas.microsoft.com/office/powerpoint/2010/main" val="1399097435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Número de Slide 1">
            <a:extLst>
              <a:ext uri="{FF2B5EF4-FFF2-40B4-BE49-F238E27FC236}">
                <a16:creationId xmlns:a16="http://schemas.microsoft.com/office/drawing/2014/main" id="{610C7812-EBF7-44AC-B033-70EDF8E7B9D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5BD73F0-FD9B-4457-A4CB-662FB558F70B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DF28215-2532-482A-85B5-1E5F8DCA0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graphicFrame>
        <p:nvGraphicFramePr>
          <p:cNvPr id="9" name="Group 3">
            <a:extLst>
              <a:ext uri="{FF2B5EF4-FFF2-40B4-BE49-F238E27FC236}">
                <a16:creationId xmlns:a16="http://schemas.microsoft.com/office/drawing/2014/main" id="{867806B3-CCD3-4A79-816A-8A3682B357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316010"/>
              </p:ext>
            </p:extLst>
          </p:nvPr>
        </p:nvGraphicFramePr>
        <p:xfrm>
          <a:off x="251520" y="2143126"/>
          <a:ext cx="8640960" cy="4320842"/>
        </p:xfrm>
        <a:graphic>
          <a:graphicData uri="http://schemas.openxmlformats.org/drawingml/2006/table">
            <a:tbl>
              <a:tblPr/>
              <a:tblGrid>
                <a:gridCol w="1234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7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7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HORA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ATIVIDADE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RESPONSÁVEL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18.03.2024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13h às 14h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Reunião de Coordenação Inicial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Membros da Equipe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19.03.2024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9h às  10h 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Reunião de Abertura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TODOS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19.03.2024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10h às 11:30h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13h às 14:30h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Aplicação dos Protocolos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Membros da Equipe e Contrapartes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20.03.2024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h às 11:30h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h às 14:30h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Aplicação dos Protocolos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Membros da Equipe e Contrapartes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0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21.03.2024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9h às 12h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13h às 14h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Aplicação dos Protocolos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Membros da Equipe e Contrapartes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0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21.03.2024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Até 14h 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Prazo para apresentação de evidências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Organização Inspecionada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21.03.2023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14h às 15h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Reunião de Coordenação Final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Membros da Equipe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22.03.2023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9h às 10h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Reunião de Encerramento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TODOS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" name="Picture 4" descr="DOM ASOCEA NOVO FINAL">
            <a:extLst>
              <a:ext uri="{FF2B5EF4-FFF2-40B4-BE49-F238E27FC236}">
                <a16:creationId xmlns:a16="http://schemas.microsoft.com/office/drawing/2014/main" id="{9B9671E7-7430-022C-A2F1-E9BFC729E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13">
            <a:extLst>
              <a:ext uri="{FF2B5EF4-FFF2-40B4-BE49-F238E27FC236}">
                <a16:creationId xmlns:a16="http://schemas.microsoft.com/office/drawing/2014/main" id="{040501D8-EB23-FA1C-8F79-2BE069874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31453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8">
            <a:extLst>
              <a:ext uri="{FF2B5EF4-FFF2-40B4-BE49-F238E27FC236}">
                <a16:creationId xmlns:a16="http://schemas.microsoft.com/office/drawing/2014/main" id="{AD590C61-257D-7269-0A79-5BEB40F63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1DAB50A1-F79B-9312-9E67-F53DFE2E7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0634" y="1428736"/>
            <a:ext cx="6643734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PLANEJAMENTO DA INSPEÇÃO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Número de Slide 1">
            <a:extLst>
              <a:ext uri="{FF2B5EF4-FFF2-40B4-BE49-F238E27FC236}">
                <a16:creationId xmlns:a16="http://schemas.microsoft.com/office/drawing/2014/main" id="{610C7812-EBF7-44AC-B033-70EDF8E7B9D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5BD73F0-FD9B-4457-A4CB-662FB558F70B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DF28215-2532-482A-85B5-1E5F8DCA0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0DECD8EE-4AB4-4142-AA6C-28DB7C144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63" y="2708920"/>
            <a:ext cx="8632825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Realizar tantos questionamentos quanto julguem necessários.</a:t>
            </a:r>
            <a:endParaRPr lang="en-US" sz="1800" b="0" dirty="0">
              <a:solidFill>
                <a:schemeClr val="bg1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18AFF03F-646F-4A6C-A0B4-E047DF08F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8" y="2204864"/>
            <a:ext cx="8632825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5113" algn="ctr">
              <a:spcAft>
                <a:spcPts val="600"/>
              </a:spcAft>
              <a:buFont typeface="Wingdings" pitchFamily="2" charset="2"/>
              <a:buNone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Cobrir todo o escopo do protocolo.</a:t>
            </a:r>
            <a:endParaRPr lang="en-US" sz="1800" b="0" dirty="0">
              <a:solidFill>
                <a:srgbClr val="FFFF00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0308F180-C6C9-497D-B33E-163FFD90B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63" y="3212976"/>
            <a:ext cx="8632825" cy="72327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5113" algn="ctr">
              <a:spcAft>
                <a:spcPts val="600"/>
              </a:spcAft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Preencher todas as perguntas (</a:t>
            </a:r>
            <a:r>
              <a:rPr lang="pt-BR" sz="1800" b="0" dirty="0" err="1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satisf</a:t>
            </a: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., não </a:t>
            </a:r>
            <a:r>
              <a:rPr lang="pt-BR" sz="1800" b="0" dirty="0" err="1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satisf</a:t>
            </a: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. e não </a:t>
            </a:r>
            <a:r>
              <a:rPr lang="pt-BR" sz="1800" b="0" dirty="0" err="1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aplic</a:t>
            </a: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.) com os motivos.</a:t>
            </a:r>
          </a:p>
          <a:p>
            <a:pPr indent="265113" algn="ctr">
              <a:spcAft>
                <a:spcPts val="600"/>
              </a:spcAft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Detalhar com evidências concretas no campo 6 Resposta/Observações.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CD16CDB0-A848-4D99-84AA-34A904C32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63" y="5435932"/>
            <a:ext cx="8632825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Medidas corretivas e mitigadoras são </a:t>
            </a:r>
            <a:r>
              <a:rPr lang="pt-BR" sz="1800" b="0" u="sng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responsabilidade da OI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. </a:t>
            </a:r>
            <a:endParaRPr lang="pt-BR" sz="1800" b="0" dirty="0">
              <a:solidFill>
                <a:schemeClr val="bg1"/>
              </a:solidFill>
              <a:ea typeface="ＭＳ Ｐゴシック" panose="020B0600070205080204" pitchFamily="34" charset="-128"/>
              <a:cs typeface="Arial" charset="0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89976B65-5C8B-4A28-B5B5-24DA5D46D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8" y="4628455"/>
            <a:ext cx="8632825" cy="646331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5113" algn="ctr">
              <a:spcAft>
                <a:spcPts val="600"/>
              </a:spcAft>
              <a:buFont typeface="Wingdings" pitchFamily="2" charset="2"/>
              <a:buNone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Inserir o nível de maturidade das questões que requerem evidenciar a “efetiva implementação” no final do campo 6 “Respostas/Observações.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21621EC2-0021-410D-BEE3-A8FB9CB5E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63" y="5939988"/>
            <a:ext cx="8632825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t-BR" sz="1800" b="0" u="sng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Não fornecer cópias das anotações do Inspetor.</a:t>
            </a:r>
            <a:r>
              <a:rPr lang="pt-BR" sz="1800" b="0" u="sng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endParaRPr lang="pt-BR" sz="1800" b="0" u="sng" dirty="0">
              <a:solidFill>
                <a:schemeClr val="bg1"/>
              </a:solidFill>
              <a:ea typeface="ＭＳ Ｐゴシック" panose="020B0600070205080204" pitchFamily="34" charset="-128"/>
              <a:cs typeface="Arial" charset="0"/>
            </a:endParaRPr>
          </a:p>
        </p:txBody>
      </p:sp>
      <p:pic>
        <p:nvPicPr>
          <p:cNvPr id="2" name="Picture 4" descr="DOM ASOCEA NOVO FINAL">
            <a:extLst>
              <a:ext uri="{FF2B5EF4-FFF2-40B4-BE49-F238E27FC236}">
                <a16:creationId xmlns:a16="http://schemas.microsoft.com/office/drawing/2014/main" id="{C5EC81EE-8F58-37BC-21A2-AA3B469DB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13">
            <a:extLst>
              <a:ext uri="{FF2B5EF4-FFF2-40B4-BE49-F238E27FC236}">
                <a16:creationId xmlns:a16="http://schemas.microsoft.com/office/drawing/2014/main" id="{42FBA211-A040-8F43-010A-4FC0D0401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31453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8">
            <a:extLst>
              <a:ext uri="{FF2B5EF4-FFF2-40B4-BE49-F238E27FC236}">
                <a16:creationId xmlns:a16="http://schemas.microsoft.com/office/drawing/2014/main" id="{FB70033B-5982-9662-8EB7-30C0F72A1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9DC816CF-C6FB-A3F6-DF09-193B81416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2642" y="1428736"/>
            <a:ext cx="6643734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PLANEJAMENTO DA INSPEÇÃO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8A151D2-68C7-44BC-4E03-CCCE3CE70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" y="4067780"/>
            <a:ext cx="8632825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5113" algn="ctr">
              <a:spcAft>
                <a:spcPts val="600"/>
              </a:spcAft>
              <a:buFont typeface="Wingdings" pitchFamily="2" charset="2"/>
              <a:buNone/>
              <a:tabLst>
                <a:tab pos="5740400" algn="l"/>
              </a:tabLst>
              <a:defRPr/>
            </a:pPr>
            <a:r>
              <a:rPr lang="pt-BR" sz="1800" b="0" dirty="0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O nível de segurança é medido pelo cumprimento dos protocolos aplicáveis.</a:t>
            </a:r>
            <a:endParaRPr lang="pt-BR" sz="1800" b="0" dirty="0">
              <a:solidFill>
                <a:srgbClr val="FFFF00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335201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Número de Slide 1">
            <a:extLst>
              <a:ext uri="{FF2B5EF4-FFF2-40B4-BE49-F238E27FC236}">
                <a16:creationId xmlns:a16="http://schemas.microsoft.com/office/drawing/2014/main" id="{A94B84F0-1ABB-4DDB-B11A-C80698EBDC7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30DB29C-B73F-43A6-9ECE-8CDB021AC7D4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91BA3C2D-2C0E-4767-A5C6-5739B7ED2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E1682B8-7C25-4110-A3FD-B0C027784393}"/>
              </a:ext>
            </a:extLst>
          </p:cNvPr>
          <p:cNvSpPr txBox="1"/>
          <p:nvPr/>
        </p:nvSpPr>
        <p:spPr>
          <a:xfrm>
            <a:off x="1547664" y="1380046"/>
            <a:ext cx="5904656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NÍVEL DE MATURIDADE</a:t>
            </a:r>
          </a:p>
        </p:txBody>
      </p:sp>
      <p:sp>
        <p:nvSpPr>
          <p:cNvPr id="9" name="CaixaDeTexto 1">
            <a:extLst>
              <a:ext uri="{FF2B5EF4-FFF2-40B4-BE49-F238E27FC236}">
                <a16:creationId xmlns:a16="http://schemas.microsoft.com/office/drawing/2014/main" id="{703516C3-8EAB-4C76-89C0-2FF9251D2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8" y="2060848"/>
            <a:ext cx="8907462" cy="308451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pt-BR" altLang="pt-BR" sz="1400" b="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Carta nº 2/DINSP/100, de 8 fev. 2024 - Para as Questões de Protocolo (PQ) que requerem a verificação de “efetiva implementação”, durante a fase de inspeção local, será determinado o </a:t>
            </a:r>
            <a:r>
              <a:rPr lang="pt-BR" altLang="pt-BR" sz="14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Nível de Maturidade (NM)</a:t>
            </a:r>
            <a:r>
              <a:rPr lang="pt-BR" altLang="pt-BR" sz="1400" b="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conforme especificado abaixo: </a:t>
            </a:r>
          </a:p>
          <a:p>
            <a:pPr algn="just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pt-BR" altLang="pt-BR" sz="14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0 -</a:t>
            </a:r>
            <a:r>
              <a:rPr lang="pt-BR" altLang="pt-BR" sz="1400" b="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Evidência considerada como não satisfatória. </a:t>
            </a:r>
          </a:p>
          <a:p>
            <a:pPr algn="just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pt-BR" altLang="pt-BR" sz="14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1 -</a:t>
            </a:r>
            <a:r>
              <a:rPr lang="pt-BR" altLang="pt-BR" sz="1400" b="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Evidência satisfatória, mas ainda sem o respaldo  em documentação  interna, expedida </a:t>
            </a:r>
            <a:r>
              <a:rPr lang="pt-BR" altLang="pt-BR" sz="14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oportunamente</a:t>
            </a:r>
            <a:r>
              <a:rPr lang="pt-BR" altLang="pt-BR" sz="1400" b="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do PSNA . </a:t>
            </a:r>
          </a:p>
          <a:p>
            <a:pPr algn="just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pt-BR" altLang="pt-BR" sz="14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altLang="pt-BR" sz="1400" b="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4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altLang="pt-BR" sz="1400" b="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Evidência satisfatória e com respaldo relacionado em documentação interna, expedida </a:t>
            </a:r>
            <a:r>
              <a:rPr lang="pt-BR" altLang="pt-BR" sz="14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oportunamente</a:t>
            </a:r>
            <a:r>
              <a:rPr lang="pt-BR" altLang="pt-BR" sz="1400" b="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do PSNA. </a:t>
            </a:r>
          </a:p>
          <a:p>
            <a:pPr algn="just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pt-BR" altLang="pt-BR" sz="14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3 -</a:t>
            </a:r>
            <a:r>
              <a:rPr lang="pt-BR" altLang="pt-BR" sz="1400" b="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Evidência satisfatória com respaldo relacionado em documentação interna, classificada como 2 anterior, que demonstre o </a:t>
            </a:r>
            <a:r>
              <a:rPr lang="pt-BR" altLang="pt-BR" sz="14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oportuno</a:t>
            </a:r>
            <a:r>
              <a:rPr lang="pt-BR" altLang="pt-BR" sz="1400" b="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desenvolvimento de habilidade. correspondente para sua consecução pelo pessoal envolvido. </a:t>
            </a:r>
          </a:p>
          <a:p>
            <a:pPr algn="just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pt-BR" altLang="pt-BR" sz="14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4 -</a:t>
            </a:r>
            <a:r>
              <a:rPr lang="pt-BR" altLang="pt-BR" sz="1400" b="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Evidência satisfatória, classificada como 3 anterior, que demonstre a </a:t>
            </a:r>
            <a:r>
              <a:rPr lang="pt-BR" altLang="pt-BR" sz="14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oportuna</a:t>
            </a:r>
            <a:r>
              <a:rPr lang="pt-BR" altLang="pt-BR" sz="1400" b="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aplicação de monitoramento do requisito. </a:t>
            </a: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338E2003-65E2-4D4B-86A9-2B1FE2A7C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6" y="5226980"/>
            <a:ext cx="8569325" cy="34925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pt-BR" altLang="pt-BR" sz="1400" dirty="0">
                <a:solidFill>
                  <a:schemeClr val="bg1"/>
                </a:solidFill>
                <a:cs typeface="Arial" panose="020B0604020202020204" pitchFamily="34" charset="0"/>
              </a:rPr>
              <a:t>QUADRO RESUMO DE EFETIVA IMPLEMENTAÇÃO DA  FASE DE INSPEÇÃO LOCAL</a:t>
            </a:r>
          </a:p>
        </p:txBody>
      </p:sp>
      <p:graphicFrame>
        <p:nvGraphicFramePr>
          <p:cNvPr id="13" name="Tabela 4">
            <a:extLst>
              <a:ext uri="{FF2B5EF4-FFF2-40B4-BE49-F238E27FC236}">
                <a16:creationId xmlns:a16="http://schemas.microsoft.com/office/drawing/2014/main" id="{9846130B-C6A0-481A-ACA0-AA94ABDF61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816480"/>
              </p:ext>
            </p:extLst>
          </p:nvPr>
        </p:nvGraphicFramePr>
        <p:xfrm>
          <a:off x="1844675" y="5665778"/>
          <a:ext cx="5487987" cy="1121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7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69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7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78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4219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FFFF00"/>
                          </a:solidFill>
                        </a:rPr>
                        <a:t>TIPO DE REQUISITO</a:t>
                      </a:r>
                    </a:p>
                  </a:txBody>
                  <a:tcPr marL="91466" marR="9146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FFFF00"/>
                          </a:solidFill>
                        </a:rPr>
                        <a:t>NM - 0</a:t>
                      </a:r>
                    </a:p>
                  </a:txBody>
                  <a:tcPr marL="91466" marR="9146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FFFF00"/>
                          </a:solidFill>
                        </a:rPr>
                        <a:t>NM - 1</a:t>
                      </a:r>
                    </a:p>
                  </a:txBody>
                  <a:tcPr marL="91466" marR="9146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FFFF00"/>
                          </a:solidFill>
                        </a:rPr>
                        <a:t>NM - 2</a:t>
                      </a:r>
                    </a:p>
                  </a:txBody>
                  <a:tcPr marL="91466" marR="9146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FFFF00"/>
                          </a:solidFill>
                        </a:rPr>
                        <a:t>NM - 3</a:t>
                      </a:r>
                    </a:p>
                  </a:txBody>
                  <a:tcPr marL="91466" marR="9146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FFFF00"/>
                          </a:solidFill>
                        </a:rPr>
                        <a:t>NM - 4</a:t>
                      </a:r>
                    </a:p>
                  </a:txBody>
                  <a:tcPr marL="91466" marR="91466" marT="45708" marB="4570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19">
                <a:tc>
                  <a:txBody>
                    <a:bodyPr/>
                    <a:lstStyle/>
                    <a:p>
                      <a:r>
                        <a:rPr lang="pt-BR" sz="12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Proteção de Infraestrutura Crítica</a:t>
                      </a:r>
                    </a:p>
                  </a:txBody>
                  <a:tcPr marL="91466" marR="91466" marT="45708" marB="45708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1466" marR="91466" marT="45708" marB="45708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1466" marR="91466" marT="45708" marB="45708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1466" marR="91466" marT="45708" marB="45708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1466" marR="91466" marT="45708" marB="45708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1466" marR="91466" marT="45708" marB="457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19">
                <a:tc>
                  <a:txBody>
                    <a:bodyPr/>
                    <a:lstStyle/>
                    <a:p>
                      <a:r>
                        <a:rPr lang="pt-BR" sz="12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Processo Gerencial</a:t>
                      </a:r>
                    </a:p>
                  </a:txBody>
                  <a:tcPr marL="91466" marR="91466" marT="45708" marB="45708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91466" marR="91466" marT="45708" marB="45708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1466" marR="91466" marT="45708" marB="45708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1466" marR="91466" marT="45708" marB="45708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1466" marR="91466" marT="45708" marB="45708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1466" marR="91466" marT="45708" marB="4570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118">
                <a:tc>
                  <a:txBody>
                    <a:bodyPr/>
                    <a:lstStyle/>
                    <a:p>
                      <a:r>
                        <a:rPr lang="pt-BR" sz="12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Total por NM</a:t>
                      </a:r>
                    </a:p>
                  </a:txBody>
                  <a:tcPr marL="91466" marR="91466" marT="45708" marB="45708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1466" marR="91466" marT="45708" marB="45708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1466" marR="91466" marT="45708" marB="45708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1466" marR="91466" marT="45708" marB="45708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1466" marR="91466" marT="45708" marB="45708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1466" marR="91466" marT="45708" marB="4570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4" descr="DOM ASOCEA NOVO FINAL">
            <a:extLst>
              <a:ext uri="{FF2B5EF4-FFF2-40B4-BE49-F238E27FC236}">
                <a16:creationId xmlns:a16="http://schemas.microsoft.com/office/drawing/2014/main" id="{1D912A50-4B54-C382-FADE-366A22C57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13">
            <a:extLst>
              <a:ext uri="{FF2B5EF4-FFF2-40B4-BE49-F238E27FC236}">
                <a16:creationId xmlns:a16="http://schemas.microsoft.com/office/drawing/2014/main" id="{6840D764-7D2F-2224-086B-B28633E0D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31453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8">
            <a:extLst>
              <a:ext uri="{FF2B5EF4-FFF2-40B4-BE49-F238E27FC236}">
                <a16:creationId xmlns:a16="http://schemas.microsoft.com/office/drawing/2014/main" id="{31783C6B-12E7-016B-9F17-86980742F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Número de Slide 1">
            <a:extLst>
              <a:ext uri="{FF2B5EF4-FFF2-40B4-BE49-F238E27FC236}">
                <a16:creationId xmlns:a16="http://schemas.microsoft.com/office/drawing/2014/main" id="{4959C1A9-9056-426B-BE42-B05F4BB4D19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E08FE31-01E4-427F-93E6-9B73EB84A3BE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5C2DBEF-F319-42BC-A101-D106BF277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3426330-0373-45C8-AF60-8973FCA7A14B}"/>
              </a:ext>
            </a:extLst>
          </p:cNvPr>
          <p:cNvSpPr txBox="1"/>
          <p:nvPr/>
        </p:nvSpPr>
        <p:spPr>
          <a:xfrm>
            <a:off x="1331641" y="1373188"/>
            <a:ext cx="6734036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PROTOCOLO DE INSPEÇÃO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7C98D87B-5B18-4ADA-BCA9-72097AC8B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193" y="1916832"/>
            <a:ext cx="6037807" cy="40011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265113" algn="ctr">
              <a:spcAft>
                <a:spcPts val="600"/>
              </a:spcAft>
              <a:tabLst>
                <a:tab pos="5740400" algn="l"/>
              </a:tabLst>
              <a:defRPr/>
            </a:pPr>
            <a:r>
              <a:rPr lang="pt-BR" sz="2000" b="0" dirty="0">
                <a:solidFill>
                  <a:srgbClr val="FFFF00"/>
                </a:solidFill>
                <a:latin typeface="Arial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INSPETORES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C9741713-82ED-4154-A676-2598A99AB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027" y="2348880"/>
            <a:ext cx="8720138" cy="409342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5113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INSPEÇÃO ANTERIOR 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relatório, protocolos e PAC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.</a:t>
            </a:r>
            <a:endParaRPr lang="en-US" sz="1800" b="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indent="265113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REVISAR </a:t>
            </a: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requisitos e familiarizar-se com todos os documentos</a:t>
            </a:r>
            <a:r>
              <a:rPr lang="en-US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.</a:t>
            </a:r>
          </a:p>
          <a:p>
            <a:pPr indent="265113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PROVIDENCIAR </a:t>
            </a: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Protocolo</a:t>
            </a:r>
            <a:r>
              <a:rPr lang="pt-BR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 </a:t>
            </a: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preenchido, upload das evidências e documentos disponíveis para consulta.</a:t>
            </a:r>
            <a:endParaRPr lang="pt-BR" sz="1800" b="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indent="265113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COORDENAÇÃO FINAL</a:t>
            </a:r>
          </a:p>
          <a:p>
            <a:pPr marL="72000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5740400" algn="l"/>
              </a:tabLst>
              <a:defRPr/>
            </a:pP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Vigilante preenchido (Protocolo e ficha de crítica).</a:t>
            </a:r>
          </a:p>
          <a:p>
            <a:pPr marL="72000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5740400" algn="l"/>
              </a:tabLst>
              <a:defRPr/>
            </a:pP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Informações de preenchimento do relatório 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e RPI (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se for o caso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)</a:t>
            </a: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.                                      </a:t>
            </a:r>
            <a:endParaRPr lang="pt-BR" sz="1800" b="0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marL="72000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5740400" algn="l"/>
              </a:tabLst>
              <a:defRPr/>
            </a:pP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FNC 2 vias assinadas </a:t>
            </a: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e entregues ao Chefe de Equipe.</a:t>
            </a:r>
          </a:p>
          <a:p>
            <a:pPr marL="72000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5740400" algn="l"/>
              </a:tabLst>
              <a:defRPr/>
            </a:pP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Fechar os Protocolo (INSPCEA) e Finalizar Fase Local (Chefe de Equipe) </a:t>
            </a:r>
            <a:r>
              <a:rPr lang="pt-BR" sz="1800" b="0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para possibilitar a geração do PAC</a:t>
            </a:r>
            <a:r>
              <a:rPr lang="en-US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4" descr="DOM ASOCEA NOVO FINAL">
            <a:extLst>
              <a:ext uri="{FF2B5EF4-FFF2-40B4-BE49-F238E27FC236}">
                <a16:creationId xmlns:a16="http://schemas.microsoft.com/office/drawing/2014/main" id="{A2241616-72DF-5F28-72BE-76A90F038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13">
            <a:extLst>
              <a:ext uri="{FF2B5EF4-FFF2-40B4-BE49-F238E27FC236}">
                <a16:creationId xmlns:a16="http://schemas.microsoft.com/office/drawing/2014/main" id="{407CDC1F-9C78-A175-F0A2-8C719B297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31453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8">
            <a:extLst>
              <a:ext uri="{FF2B5EF4-FFF2-40B4-BE49-F238E27FC236}">
                <a16:creationId xmlns:a16="http://schemas.microsoft.com/office/drawing/2014/main" id="{FE9007D5-2B1D-9D0F-20D0-3F44A0C0C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Número de Slide 1">
            <a:extLst>
              <a:ext uri="{FF2B5EF4-FFF2-40B4-BE49-F238E27FC236}">
                <a16:creationId xmlns:a16="http://schemas.microsoft.com/office/drawing/2014/main" id="{4782F9C2-14FD-481E-B4F4-DE71C6EA961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E69CC26-9DAB-4E19-BA73-B3551D981B03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16A1175C-A1D5-45C5-8A47-700906711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D76867A-08FB-4491-9108-40F07EFE6C55}"/>
              </a:ext>
            </a:extLst>
          </p:cNvPr>
          <p:cNvSpPr txBox="1"/>
          <p:nvPr/>
        </p:nvSpPr>
        <p:spPr>
          <a:xfrm>
            <a:off x="2393266" y="1613979"/>
            <a:ext cx="4357464" cy="46166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3AE622A9-291A-4708-AF0E-42977078F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4" y="2482714"/>
            <a:ext cx="8629650" cy="179506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just">
              <a:lnSpc>
                <a:spcPts val="42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pt-BR" sz="240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Revisar as atribuições e responsabilidades do INSPCEA, além de compreender o planejamento das atividades na Fase de Inspeção Local.</a:t>
            </a:r>
          </a:p>
        </p:txBody>
      </p:sp>
      <p:pic>
        <p:nvPicPr>
          <p:cNvPr id="10" name="Imagem 9" descr="Uma imagem contendo grande, aeroporto, água, computador&#10;&#10;Descrição gerada automaticamente">
            <a:extLst>
              <a:ext uri="{FF2B5EF4-FFF2-40B4-BE49-F238E27FC236}">
                <a16:creationId xmlns:a16="http://schemas.microsoft.com/office/drawing/2014/main" id="{F7A05BD6-376C-435F-A592-C4BBB2709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3" y="4530555"/>
            <a:ext cx="8629651" cy="141872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" name="Picture 4" descr="DOM ASOCEA NOVO FINAL">
            <a:extLst>
              <a:ext uri="{FF2B5EF4-FFF2-40B4-BE49-F238E27FC236}">
                <a16:creationId xmlns:a16="http://schemas.microsoft.com/office/drawing/2014/main" id="{E088817B-F7A2-FA53-EBB9-5592DEAD1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13">
            <a:extLst>
              <a:ext uri="{FF2B5EF4-FFF2-40B4-BE49-F238E27FC236}">
                <a16:creationId xmlns:a16="http://schemas.microsoft.com/office/drawing/2014/main" id="{BA734EF0-B191-3AC6-A12A-765B07038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31453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8">
            <a:extLst>
              <a:ext uri="{FF2B5EF4-FFF2-40B4-BE49-F238E27FC236}">
                <a16:creationId xmlns:a16="http://schemas.microsoft.com/office/drawing/2014/main" id="{F00CD7E8-DC5C-4E28-9A3B-C2F4D85ED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Número de Slide 1">
            <a:extLst>
              <a:ext uri="{FF2B5EF4-FFF2-40B4-BE49-F238E27FC236}">
                <a16:creationId xmlns:a16="http://schemas.microsoft.com/office/drawing/2014/main" id="{02C85490-DE7C-4411-99CE-E988083D7B0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12B8144-B847-4270-9A47-8EA97666143C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7A7EC34-0A70-4DD0-A489-7251E1186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9B1E6E15-11B3-47F2-A560-4DEE500C78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830302"/>
              </p:ext>
            </p:extLst>
          </p:nvPr>
        </p:nvGraphicFramePr>
        <p:xfrm>
          <a:off x="25400" y="2016125"/>
          <a:ext cx="9093200" cy="2390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1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1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6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8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96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449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907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ICA 205-48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Item 5.6.5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3" marR="610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AVSEC 20.215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O Elo do SISCEAB registra os riscos e ocorrências AVSEC nos RELSEC por meio do Sistema Integrado de Gestão AVSEC?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3" marR="610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□ Sim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□ Não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3" marR="610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Verificar </a:t>
                      </a: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efetiva implementação</a:t>
                      </a: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 do registro de riscos e ocorrências AVSEC nos RELSEC por meio do Sistema Integrado de Gestão AVSEC.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3" marR="610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□ Satisfatório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□ Não Satisfatório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□ Não Aplicável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3" marR="610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3" marR="610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CaixaDeTexto 2">
            <a:extLst>
              <a:ext uri="{FF2B5EF4-FFF2-40B4-BE49-F238E27FC236}">
                <a16:creationId xmlns:a16="http://schemas.microsoft.com/office/drawing/2014/main" id="{F5C86E0B-4AAC-4708-979A-CC4F52069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2413" y="2048228"/>
            <a:ext cx="2505075" cy="132343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INSPCEA é o responsável, mas a OI deve adiantar os comentários. INSPCEA ajusta em texto único. </a:t>
            </a:r>
            <a:endParaRPr lang="pt-BR" altLang="pt-BR" sz="1600" b="1" dirty="0">
              <a:highlight>
                <a:srgbClr val="FFFF00"/>
              </a:highlight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7">
            <a:extLst>
              <a:ext uri="{FF2B5EF4-FFF2-40B4-BE49-F238E27FC236}">
                <a16:creationId xmlns:a16="http://schemas.microsoft.com/office/drawing/2014/main" id="{C578A163-12ED-49B6-8491-5BEEE2432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425" y="3486334"/>
            <a:ext cx="2305050" cy="33855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Nível de Maturidade</a:t>
            </a:r>
            <a:endParaRPr lang="pt-BR" altLang="pt-BR" sz="1600" b="1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06109D91-BBAE-4C33-83A6-9CD736294444}"/>
              </a:ext>
            </a:extLst>
          </p:cNvPr>
          <p:cNvSpPr/>
          <p:nvPr/>
        </p:nvSpPr>
        <p:spPr>
          <a:xfrm>
            <a:off x="232567" y="3873242"/>
            <a:ext cx="500065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</a:rPr>
              <a:t>1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46642424-CC17-4D63-9FD7-8733E01F31C7}"/>
              </a:ext>
            </a:extLst>
          </p:cNvPr>
          <p:cNvSpPr/>
          <p:nvPr/>
        </p:nvSpPr>
        <p:spPr>
          <a:xfrm>
            <a:off x="1569833" y="3873242"/>
            <a:ext cx="50006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</a:rPr>
              <a:t>2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25D2C278-7666-48D0-9B5B-C0DD5EC7C274}"/>
              </a:ext>
            </a:extLst>
          </p:cNvPr>
          <p:cNvSpPr/>
          <p:nvPr/>
        </p:nvSpPr>
        <p:spPr>
          <a:xfrm>
            <a:off x="2789330" y="3873242"/>
            <a:ext cx="512099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</a:rPr>
              <a:t>3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B9694A35-E231-43AA-9142-637589E9D903}"/>
              </a:ext>
            </a:extLst>
          </p:cNvPr>
          <p:cNvSpPr/>
          <p:nvPr/>
        </p:nvSpPr>
        <p:spPr>
          <a:xfrm>
            <a:off x="4067944" y="3873242"/>
            <a:ext cx="50006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</a:rPr>
              <a:t>4</a:t>
            </a: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67E2F044-AB97-41BA-ADB3-1EBBAD16A809}"/>
              </a:ext>
            </a:extLst>
          </p:cNvPr>
          <p:cNvSpPr/>
          <p:nvPr/>
        </p:nvSpPr>
        <p:spPr>
          <a:xfrm>
            <a:off x="5688024" y="3873242"/>
            <a:ext cx="50006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</a:rPr>
              <a:t>5</a:t>
            </a: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364AC5C3-D4E3-4D98-BA1F-62143EF10CFE}"/>
              </a:ext>
            </a:extLst>
          </p:cNvPr>
          <p:cNvSpPr/>
          <p:nvPr/>
        </p:nvSpPr>
        <p:spPr>
          <a:xfrm>
            <a:off x="7584355" y="3873242"/>
            <a:ext cx="50006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</a:rPr>
              <a:t>6</a:t>
            </a: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EBFEDA4A-A50B-4E6F-844F-82128F5FC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692" y="5251136"/>
            <a:ext cx="7200000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indent="-265113" algn="just" eaLnBrk="1" hangingPunct="1">
              <a:spcAft>
                <a:spcPts val="1200"/>
              </a:spcAft>
              <a:defRPr/>
            </a:pPr>
            <a:r>
              <a:rPr lang="en-US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	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Resposta objetiva da </a:t>
            </a:r>
            <a:r>
              <a:rPr lang="pt-BR" sz="1800" b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Organização Inspecionada</a:t>
            </a:r>
            <a:r>
              <a:rPr lang="en-US" sz="1800" b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.</a:t>
            </a:r>
          </a:p>
        </p:txBody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id="{98B9C942-58C4-46F0-99EA-7768A44B0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892" y="4499828"/>
            <a:ext cx="7200800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indent="-265113" algn="just" eaLnBrk="1" hangingPunct="1">
              <a:spcAft>
                <a:spcPts val="0"/>
              </a:spcAft>
              <a:defRPr/>
            </a:pPr>
            <a:r>
              <a:rPr lang="en-US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	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Referência do requisito regulamentar </a:t>
            </a:r>
            <a:r>
              <a:rPr lang="pt-BR" sz="1800" b="0" u="sng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(base da avaliação)</a:t>
            </a:r>
            <a:endParaRPr lang="pt-BR" sz="1800" b="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397B56C8-43F2-43A9-9E43-1619A9CA6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892" y="4869160"/>
            <a:ext cx="7200800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indent="-265113" algn="just" eaLnBrk="1" hangingPunct="1">
              <a:spcAft>
                <a:spcPts val="1200"/>
              </a:spcAft>
              <a:defRPr/>
            </a:pPr>
            <a:r>
              <a:rPr lang="en-US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	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Pergunta elaborada com base no </a:t>
            </a:r>
            <a:r>
              <a:rPr lang="pt-BR" sz="1800" b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requisito regulamentar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.</a:t>
            </a:r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034BBE7A-B2FC-49F5-AA38-80C48DEEF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892" y="5623249"/>
            <a:ext cx="7200800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indent="-265113" algn="just" eaLnBrk="1" hangingPunct="1">
              <a:spcAft>
                <a:spcPts val="1200"/>
              </a:spcAft>
              <a:defRPr/>
            </a:pPr>
            <a:r>
              <a:rPr lang="en-US" sz="1800" b="0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	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Orientação para a </a:t>
            </a:r>
            <a:r>
              <a:rPr lang="pt-BR" sz="1800" b="0" u="sng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busca de evidências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.</a:t>
            </a:r>
          </a:p>
        </p:txBody>
      </p:sp>
      <p:sp>
        <p:nvSpPr>
          <p:cNvPr id="29" name="Rectangle 19">
            <a:extLst>
              <a:ext uri="{FF2B5EF4-FFF2-40B4-BE49-F238E27FC236}">
                <a16:creationId xmlns:a16="http://schemas.microsoft.com/office/drawing/2014/main" id="{17B578A0-4328-4146-9CB4-86B0C2665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892" y="5992581"/>
            <a:ext cx="7200800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indent="-265113" algn="just" eaLnBrk="1" hangingPunct="1">
              <a:spcAft>
                <a:spcPts val="1200"/>
              </a:spcAft>
              <a:defRPr/>
            </a:pPr>
            <a:r>
              <a:rPr lang="en-US" sz="1800" b="0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	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Posicionamento </a:t>
            </a: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(Satisfatório, Não satisfatório ou Não aplicável).</a:t>
            </a:r>
            <a:endParaRPr lang="pt-BR" sz="1800" b="0" dirty="0">
              <a:solidFill>
                <a:schemeClr val="bg1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427B1C76-6DCB-4B3A-BBBB-BD0EF0F01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851" y="6367475"/>
            <a:ext cx="7196842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indent="-265113" algn="just" eaLnBrk="1" hangingPunct="1">
              <a:spcAft>
                <a:spcPts val="1200"/>
              </a:spcAft>
              <a:defRPr/>
            </a:pPr>
            <a:r>
              <a:rPr lang="en-US" sz="1800" b="0" i="1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	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Resposta/Comentários </a:t>
            </a: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registros das evidências (*NM-....)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.</a:t>
            </a:r>
            <a:endParaRPr lang="en-US" sz="1800" b="0" dirty="0">
              <a:solidFill>
                <a:srgbClr val="FFFF00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</p:txBody>
      </p:sp>
      <p:pic>
        <p:nvPicPr>
          <p:cNvPr id="3" name="Picture 4" descr="DOM ASOCEA NOVO FINAL">
            <a:extLst>
              <a:ext uri="{FF2B5EF4-FFF2-40B4-BE49-F238E27FC236}">
                <a16:creationId xmlns:a16="http://schemas.microsoft.com/office/drawing/2014/main" id="{694D7700-F23B-DBDA-6C09-1E9405F75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13">
            <a:extLst>
              <a:ext uri="{FF2B5EF4-FFF2-40B4-BE49-F238E27FC236}">
                <a16:creationId xmlns:a16="http://schemas.microsoft.com/office/drawing/2014/main" id="{13362CFD-66BB-DC36-C86F-9D37A5BFB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31453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8">
            <a:extLst>
              <a:ext uri="{FF2B5EF4-FFF2-40B4-BE49-F238E27FC236}">
                <a16:creationId xmlns:a16="http://schemas.microsoft.com/office/drawing/2014/main" id="{0817F90B-0BFF-230A-0827-5645CE339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6887750A-FA79-3C6E-0297-88F24107C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14" y="1428736"/>
            <a:ext cx="6643734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PROTOCOLO DE INSPEÇÃO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71EE70D3-611E-F75E-EBA1-7A3369615F53}"/>
              </a:ext>
            </a:extLst>
          </p:cNvPr>
          <p:cNvSpPr/>
          <p:nvPr/>
        </p:nvSpPr>
        <p:spPr>
          <a:xfrm>
            <a:off x="513202" y="4505978"/>
            <a:ext cx="500066" cy="4001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  <a:ea typeface="MS PGothic" panose="020B0600070205080204" pitchFamily="34" charset="-128"/>
              </a:rPr>
              <a:t>1</a:t>
            </a: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92A61779-B398-B128-17A8-E8A7E6E914FA}"/>
              </a:ext>
            </a:extLst>
          </p:cNvPr>
          <p:cNvSpPr/>
          <p:nvPr/>
        </p:nvSpPr>
        <p:spPr>
          <a:xfrm>
            <a:off x="513202" y="4863168"/>
            <a:ext cx="500066" cy="4001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  <a:ea typeface="MS PGothic" panose="020B0600070205080204" pitchFamily="34" charset="-128"/>
              </a:rPr>
              <a:t>2</a:t>
            </a: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64674946-6CC6-550A-44F0-A9FB6AC78A28}"/>
              </a:ext>
            </a:extLst>
          </p:cNvPr>
          <p:cNvSpPr/>
          <p:nvPr/>
        </p:nvSpPr>
        <p:spPr>
          <a:xfrm>
            <a:off x="513202" y="5220358"/>
            <a:ext cx="500066" cy="4001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  <a:ea typeface="MS PGothic" panose="020B0600070205080204" pitchFamily="34" charset="-128"/>
              </a:rPr>
              <a:t>3</a:t>
            </a: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C13FB442-1A2E-4FCE-E3A5-66D7DFD71137}"/>
              </a:ext>
            </a:extLst>
          </p:cNvPr>
          <p:cNvSpPr/>
          <p:nvPr/>
        </p:nvSpPr>
        <p:spPr>
          <a:xfrm>
            <a:off x="513202" y="5620468"/>
            <a:ext cx="500066" cy="4001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  <a:ea typeface="MS PGothic" panose="020B0600070205080204" pitchFamily="34" charset="-128"/>
              </a:rPr>
              <a:t>4</a:t>
            </a: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CD3F119A-993A-F5CD-BC3D-A2800C2B144D}"/>
              </a:ext>
            </a:extLst>
          </p:cNvPr>
          <p:cNvSpPr/>
          <p:nvPr/>
        </p:nvSpPr>
        <p:spPr>
          <a:xfrm>
            <a:off x="513202" y="6006176"/>
            <a:ext cx="500066" cy="4001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  <a:ea typeface="MS PGothic" panose="020B0600070205080204" pitchFamily="34" charset="-128"/>
              </a:rPr>
              <a:t>5</a:t>
            </a:r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48CD7027-94BA-9B3B-64C2-913D0B6EE13D}"/>
              </a:ext>
            </a:extLst>
          </p:cNvPr>
          <p:cNvSpPr/>
          <p:nvPr/>
        </p:nvSpPr>
        <p:spPr>
          <a:xfrm>
            <a:off x="513202" y="6406286"/>
            <a:ext cx="500066" cy="4001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  <a:ea typeface="MS PGothic" panose="020B0600070205080204" pitchFamily="34" charset="-128"/>
              </a:rPr>
              <a:t>6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Número de Slide 1">
            <a:extLst>
              <a:ext uri="{FF2B5EF4-FFF2-40B4-BE49-F238E27FC236}">
                <a16:creationId xmlns:a16="http://schemas.microsoft.com/office/drawing/2014/main" id="{F22291CA-2B23-4450-A6BB-E3BE0FE9CBA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6513DD6-C2B0-4CCF-AA0A-CDD5CE27B277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6D2CBBB-A182-4119-970E-2BCDFEBA3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grpSp>
        <p:nvGrpSpPr>
          <p:cNvPr id="18" name="Group 5">
            <a:extLst>
              <a:ext uri="{FF2B5EF4-FFF2-40B4-BE49-F238E27FC236}">
                <a16:creationId xmlns:a16="http://schemas.microsoft.com/office/drawing/2014/main" id="{32DF44E9-3857-44B9-9F5F-FB8FB934286E}"/>
              </a:ext>
            </a:extLst>
          </p:cNvPr>
          <p:cNvGrpSpPr>
            <a:grpSpLocks/>
          </p:cNvGrpSpPr>
          <p:nvPr/>
        </p:nvGrpSpPr>
        <p:grpSpPr bwMode="auto">
          <a:xfrm>
            <a:off x="1839913" y="2062163"/>
            <a:ext cx="5661025" cy="4654550"/>
            <a:chOff x="2705100" y="2071678"/>
            <a:chExt cx="3751263" cy="3286148"/>
          </a:xfrm>
        </p:grpSpPr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3DCFF5E8-65D9-427B-BF1D-D90A9FD8FC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050" y="2071678"/>
              <a:ext cx="3667125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">
              <a:extLst>
                <a:ext uri="{FF2B5EF4-FFF2-40B4-BE49-F238E27FC236}">
                  <a16:creationId xmlns:a16="http://schemas.microsoft.com/office/drawing/2014/main" id="{0F9852DB-FD34-4E84-A7B1-563ABAAD11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038" y="3871919"/>
              <a:ext cx="3743325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4">
              <a:extLst>
                <a:ext uri="{FF2B5EF4-FFF2-40B4-BE49-F238E27FC236}">
                  <a16:creationId xmlns:a16="http://schemas.microsoft.com/office/drawing/2014/main" id="{29B49A8E-E03F-4716-B35D-44B51B6EBA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5100" y="4557726"/>
              <a:ext cx="3733800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Bent Arrow 9">
            <a:extLst>
              <a:ext uri="{FF2B5EF4-FFF2-40B4-BE49-F238E27FC236}">
                <a16:creationId xmlns:a16="http://schemas.microsoft.com/office/drawing/2014/main" id="{A2772CD8-B7CB-4B44-8A28-55CCB36137DD}"/>
              </a:ext>
            </a:extLst>
          </p:cNvPr>
          <p:cNvSpPr/>
          <p:nvPr/>
        </p:nvSpPr>
        <p:spPr bwMode="auto">
          <a:xfrm rot="10800000">
            <a:off x="7025481" y="5407819"/>
            <a:ext cx="768350" cy="1163637"/>
          </a:xfrm>
          <a:prstGeom prst="bentArrow">
            <a:avLst>
              <a:gd name="adj1" fmla="val 25000"/>
              <a:gd name="adj2" fmla="val 27424"/>
              <a:gd name="adj3" fmla="val 25000"/>
              <a:gd name="adj4" fmla="val 43750"/>
            </a:avLst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marL="717550" indent="95250" algn="just" eaLnBrk="1" hangingPunct="1">
              <a:tabLst>
                <a:tab pos="704850" algn="l"/>
              </a:tabLst>
              <a:defRPr/>
            </a:pPr>
            <a:endParaRPr lang="pt-BR" sz="2000">
              <a:latin typeface="VAGRounded BT" pitchFamily="34" charset="0"/>
            </a:endParaRPr>
          </a:p>
        </p:txBody>
      </p:sp>
      <p:sp>
        <p:nvSpPr>
          <p:cNvPr id="15" name="Bent Arrow 10">
            <a:extLst>
              <a:ext uri="{FF2B5EF4-FFF2-40B4-BE49-F238E27FC236}">
                <a16:creationId xmlns:a16="http://schemas.microsoft.com/office/drawing/2014/main" id="{24C56971-4696-4816-A95E-C7929C14A30C}"/>
              </a:ext>
            </a:extLst>
          </p:cNvPr>
          <p:cNvSpPr/>
          <p:nvPr/>
        </p:nvSpPr>
        <p:spPr bwMode="auto">
          <a:xfrm rot="10800000" flipH="1">
            <a:off x="1266057" y="5409850"/>
            <a:ext cx="696018" cy="1115366"/>
          </a:xfrm>
          <a:prstGeom prst="bentArrow">
            <a:avLst>
              <a:gd name="adj1" fmla="val 25000"/>
              <a:gd name="adj2" fmla="val 28232"/>
              <a:gd name="adj3" fmla="val 25000"/>
              <a:gd name="adj4" fmla="val 43750"/>
            </a:avLst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717550" indent="95250" algn="just" eaLnBrk="1" hangingPunct="1">
              <a:tabLst>
                <a:tab pos="704850" algn="l"/>
              </a:tabLst>
              <a:defRPr/>
            </a:pPr>
            <a:endParaRPr lang="pt-BR" sz="2000">
              <a:latin typeface="VAGRounded BT" pitchFamily="34" charset="0"/>
            </a:endParaRPr>
          </a:p>
        </p:txBody>
      </p:sp>
      <p:sp>
        <p:nvSpPr>
          <p:cNvPr id="16" name="Oval 8">
            <a:extLst>
              <a:ext uri="{FF2B5EF4-FFF2-40B4-BE49-F238E27FC236}">
                <a16:creationId xmlns:a16="http://schemas.microsoft.com/office/drawing/2014/main" id="{AF49ACC9-5FC2-4E8C-ABF6-9607053BEE8E}"/>
              </a:ext>
            </a:extLst>
          </p:cNvPr>
          <p:cNvSpPr/>
          <p:nvPr/>
        </p:nvSpPr>
        <p:spPr bwMode="auto">
          <a:xfrm>
            <a:off x="6543675" y="4194175"/>
            <a:ext cx="2500313" cy="1428750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pt-BR" sz="2000" dirty="0">
                <a:solidFill>
                  <a:schemeClr val="bg1"/>
                </a:solidFill>
                <a:latin typeface="VAGRounded BT" pitchFamily="34" charset="0"/>
              </a:rPr>
              <a:t>Assinatura do</a:t>
            </a:r>
          </a:p>
          <a:p>
            <a:pPr algn="ctr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pt-BR" sz="2000" dirty="0">
                <a:solidFill>
                  <a:schemeClr val="bg1"/>
                </a:solidFill>
                <a:latin typeface="VAGRounded BT" pitchFamily="34" charset="0"/>
              </a:rPr>
              <a:t>Inspetor</a:t>
            </a:r>
          </a:p>
        </p:txBody>
      </p:sp>
      <p:sp>
        <p:nvSpPr>
          <p:cNvPr id="17" name="Oval 7">
            <a:extLst>
              <a:ext uri="{FF2B5EF4-FFF2-40B4-BE49-F238E27FC236}">
                <a16:creationId xmlns:a16="http://schemas.microsoft.com/office/drawing/2014/main" id="{FC1633FD-2DF1-4F12-8AB0-4FCDFB4D7D4E}"/>
              </a:ext>
            </a:extLst>
          </p:cNvPr>
          <p:cNvSpPr/>
          <p:nvPr/>
        </p:nvSpPr>
        <p:spPr bwMode="auto">
          <a:xfrm>
            <a:off x="285750" y="4046538"/>
            <a:ext cx="2500313" cy="1427162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000" dirty="0">
                <a:solidFill>
                  <a:schemeClr val="bg1"/>
                </a:solidFill>
                <a:latin typeface="VAGRounded BT" pitchFamily="34" charset="0"/>
              </a:rPr>
              <a:t>Assinatura da</a:t>
            </a:r>
          </a:p>
          <a:p>
            <a:pPr algn="ctr" eaLnBrk="1" hangingPunct="1">
              <a:defRPr/>
            </a:pPr>
            <a:r>
              <a:rPr lang="pt-BR" sz="2000" dirty="0">
                <a:solidFill>
                  <a:schemeClr val="bg1"/>
                </a:solidFill>
                <a:latin typeface="VAGRounded BT" pitchFamily="34" charset="0"/>
              </a:rPr>
              <a:t>Contraparte</a:t>
            </a:r>
          </a:p>
          <a:p>
            <a:pPr algn="ctr" eaLnBrk="1" hangingPunct="1">
              <a:defRPr/>
            </a:pPr>
            <a:r>
              <a:rPr lang="en-US" sz="2000" dirty="0">
                <a:solidFill>
                  <a:srgbClr val="FFFF00"/>
                </a:solidFill>
                <a:latin typeface="VAGRounded BT" pitchFamily="34" charset="0"/>
              </a:rPr>
              <a:t>(CIÊNCIA)</a:t>
            </a:r>
            <a:endParaRPr lang="pt-BR" sz="2000" dirty="0">
              <a:solidFill>
                <a:srgbClr val="FFFF00"/>
              </a:solidFill>
              <a:latin typeface="VAGRounded BT" pitchFamily="34" charset="0"/>
            </a:endParaRPr>
          </a:p>
        </p:txBody>
      </p:sp>
      <p:sp>
        <p:nvSpPr>
          <p:cNvPr id="22" name="Retângulo 2">
            <a:extLst>
              <a:ext uri="{FF2B5EF4-FFF2-40B4-BE49-F238E27FC236}">
                <a16:creationId xmlns:a16="http://schemas.microsoft.com/office/drawing/2014/main" id="{135F45C7-4B6B-48EC-976F-F609B1E08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3517" y="2057401"/>
            <a:ext cx="1287463" cy="371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b="1" dirty="0">
                <a:solidFill>
                  <a:srgbClr val="FF0000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EXEMPLO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78B8FA55-00CC-46BF-8443-E7D4CEC2F5C7}"/>
              </a:ext>
            </a:extLst>
          </p:cNvPr>
          <p:cNvCxnSpPr>
            <a:cxnSpLocks/>
          </p:cNvCxnSpPr>
          <p:nvPr/>
        </p:nvCxnSpPr>
        <p:spPr>
          <a:xfrm>
            <a:off x="3779912" y="5229200"/>
            <a:ext cx="1800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DOM ASOCEA NOVO FINAL">
            <a:extLst>
              <a:ext uri="{FF2B5EF4-FFF2-40B4-BE49-F238E27FC236}">
                <a16:creationId xmlns:a16="http://schemas.microsoft.com/office/drawing/2014/main" id="{384A38D6-890C-FF0D-57E0-4A44F9B98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13">
            <a:extLst>
              <a:ext uri="{FF2B5EF4-FFF2-40B4-BE49-F238E27FC236}">
                <a16:creationId xmlns:a16="http://schemas.microsoft.com/office/drawing/2014/main" id="{5B77CC1E-A5FB-30B9-6332-FA6319C02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31453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8">
            <a:extLst>
              <a:ext uri="{FF2B5EF4-FFF2-40B4-BE49-F238E27FC236}">
                <a16:creationId xmlns:a16="http://schemas.microsoft.com/office/drawing/2014/main" id="{3E0D8746-33AD-DFD7-FA3C-666657983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444AD9AA-24BF-5917-7670-F99717639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FICHA DE NÃO CONFORMIDADE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Número de Slide 1">
            <a:extLst>
              <a:ext uri="{FF2B5EF4-FFF2-40B4-BE49-F238E27FC236}">
                <a16:creationId xmlns:a16="http://schemas.microsoft.com/office/drawing/2014/main" id="{430194D7-51B3-464F-8C51-72AE136E112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CF3261D-F6CD-4996-B333-901E10DFAD52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1B227AA9-FF74-4C7B-BB4D-81C22FFE2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9" name="CaixaDeTexto 39">
            <a:extLst>
              <a:ext uri="{FF2B5EF4-FFF2-40B4-BE49-F238E27FC236}">
                <a16:creationId xmlns:a16="http://schemas.microsoft.com/office/drawing/2014/main" id="{5F4794A1-F2D0-4A22-B4B9-1B7CE458F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2122329"/>
            <a:ext cx="8712200" cy="409342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pt-BR" altLang="pt-BR" sz="2000" b="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t-BR" altLang="pt-BR" sz="20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 complemento aos exemplos dispostos no item 9.2.4 do MCA 121-5, de 2021, deverá ser observado os seguintes padrões de registro: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pt-BR" altLang="pt-BR" sz="2000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pt-BR" sz="20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a não conformidade identificada pelo inspetor: “A/O [Nome da Organização] </a:t>
            </a:r>
            <a:r>
              <a:rPr lang="pt-BR" altLang="pt-BR" sz="20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pt-BR" altLang="pt-BR" sz="20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0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evidenciou que</a:t>
            </a:r>
            <a:r>
              <a:rPr lang="pt-BR" altLang="pt-BR" sz="20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0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controla as não conformidades detectadas na sua Organização e nos Órgãos ATS sob sua jurisdição nas Auditorias e Inspeções”.</a:t>
            </a: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pt-BR" altLang="pt-BR" sz="2000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pt-BR" sz="20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a recomendação do inspetor: “A/O [Nome da Organização] </a:t>
            </a:r>
            <a:r>
              <a:rPr lang="pt-BR" altLang="pt-BR" sz="20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deverá</a:t>
            </a:r>
            <a:r>
              <a:rPr lang="pt-BR" altLang="pt-BR" sz="20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0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evidenciar que</a:t>
            </a:r>
            <a:r>
              <a:rPr lang="pt-BR" altLang="pt-BR" sz="20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0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controla as não conformidades detectadas na sua Organização e nos Órgãos ATS sob sua jurisdição nas Auditorias e Inspeções”.</a:t>
            </a:r>
          </a:p>
        </p:txBody>
      </p:sp>
      <p:pic>
        <p:nvPicPr>
          <p:cNvPr id="2" name="Picture 4" descr="DOM ASOCEA NOVO FINAL">
            <a:extLst>
              <a:ext uri="{FF2B5EF4-FFF2-40B4-BE49-F238E27FC236}">
                <a16:creationId xmlns:a16="http://schemas.microsoft.com/office/drawing/2014/main" id="{44E840F4-3778-6F66-7638-7748B24D5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13">
            <a:extLst>
              <a:ext uri="{FF2B5EF4-FFF2-40B4-BE49-F238E27FC236}">
                <a16:creationId xmlns:a16="http://schemas.microsoft.com/office/drawing/2014/main" id="{36B2C10B-1C32-A97B-94A5-BEA9079B5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31453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8">
            <a:extLst>
              <a:ext uri="{FF2B5EF4-FFF2-40B4-BE49-F238E27FC236}">
                <a16:creationId xmlns:a16="http://schemas.microsoft.com/office/drawing/2014/main" id="{F8A28457-11E9-6EE9-58C4-41D270B98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6B2D219A-216E-57FA-C394-BD505438A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398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FICHA DE NÃO CONFORMIDADE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23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2912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AVALIAÇÃO DO PAC DA OI</a:t>
            </a:r>
          </a:p>
        </p:txBody>
      </p:sp>
      <p:pic>
        <p:nvPicPr>
          <p:cNvPr id="10" name="Picture 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4938" y="2214554"/>
            <a:ext cx="8874125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3"/>
          <p:cNvSpPr txBox="1">
            <a:spLocks noChangeArrowheads="1"/>
          </p:cNvSpPr>
          <p:nvPr/>
        </p:nvSpPr>
        <p:spPr bwMode="auto">
          <a:xfrm>
            <a:off x="1500166" y="3714752"/>
            <a:ext cx="6205538" cy="20605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3200" b="1" dirty="0">
                <a:solidFill>
                  <a:srgbClr val="FF0000"/>
                </a:solidFill>
                <a:latin typeface="Verdana" pitchFamily="34" charset="0"/>
              </a:rPr>
              <a:t>SR(A). CHEFE DE EQUIPE, COLAR AQUI A FACP RECEBIDA DA ASOCEA, POR E-MAIL. 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828675" y="2214554"/>
            <a:ext cx="7529513" cy="36988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Ficha de Ações Corretivas Pendentes (FACP) da OI. </a:t>
            </a:r>
            <a:endParaRPr lang="pt-BR" sz="1800" b="0" dirty="0">
              <a:ea typeface="ＭＳ Ｐゴシック" panose="020B0600070205080204" pitchFamily="34" charset="-128"/>
              <a:cs typeface="Arial" charset="0"/>
            </a:endParaRPr>
          </a:p>
        </p:txBody>
      </p:sp>
      <p:sp>
        <p:nvSpPr>
          <p:cNvPr id="13" name="CaixaDeTexto 3"/>
          <p:cNvSpPr txBox="1">
            <a:spLocks noChangeArrowheads="1"/>
          </p:cNvSpPr>
          <p:nvPr/>
        </p:nvSpPr>
        <p:spPr bwMode="auto">
          <a:xfrm>
            <a:off x="3571868" y="2635012"/>
            <a:ext cx="1728787" cy="4000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2000" dirty="0">
                <a:solidFill>
                  <a:srgbClr val="FF0000"/>
                </a:solidFill>
                <a:latin typeface="Verdana" pitchFamily="34" charset="0"/>
              </a:rPr>
              <a:t>EXEMPLO</a:t>
            </a:r>
          </a:p>
        </p:txBody>
      </p:sp>
      <p:sp>
        <p:nvSpPr>
          <p:cNvPr id="2" name="CaixaDeTexto 13">
            <a:extLst>
              <a:ext uri="{FF2B5EF4-FFF2-40B4-BE49-F238E27FC236}">
                <a16:creationId xmlns:a16="http://schemas.microsoft.com/office/drawing/2014/main" id="{6CEA9146-A6C8-1017-0B7B-14F97E0C3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332656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24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2912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AVALIAÇÃO DO PAC DA OI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863600" y="2428868"/>
            <a:ext cx="7416800" cy="3683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5113" algn="ctr">
              <a:spcAft>
                <a:spcPts val="600"/>
              </a:spcAft>
              <a:buFont typeface="Wingdings" pitchFamily="2" charset="2"/>
              <a:buNone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Verificar o cumprimento das Ações Corretivas em sua área.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863600" y="3143248"/>
            <a:ext cx="7416800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Validar, se aplicável, cada Ação Corretiva do PAC no Vigilante.</a:t>
            </a:r>
            <a:endParaRPr lang="en-US" sz="1800" b="0" dirty="0">
              <a:solidFill>
                <a:schemeClr val="bg1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863600" y="3773493"/>
            <a:ext cx="7416800" cy="369887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5113" algn="ctr">
              <a:spcAft>
                <a:spcPts val="600"/>
              </a:spcAft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Verificar a eficácia da medidas mitigadoras</a:t>
            </a:r>
            <a:r>
              <a:rPr lang="pt-BR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.</a:t>
            </a:r>
            <a:endParaRPr lang="pt-BR" dirty="0">
              <a:solidFill>
                <a:prstClr val="white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863600" y="4429132"/>
            <a:ext cx="7416800" cy="64611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5113" algn="ctr">
              <a:spcAft>
                <a:spcPts val="600"/>
              </a:spcAft>
              <a:buFont typeface="Wingdings" pitchFamily="2" charset="2"/>
              <a:buNone/>
              <a:tabLst>
                <a:tab pos="5740400" algn="l"/>
              </a:tabLst>
              <a:defRPr/>
            </a:pPr>
            <a:r>
              <a:rPr lang="pt-BR" sz="1800" b="0" dirty="0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Relato de Possível Infração – NC não eliminada e com prazo vencido e sem solicitação de prorrogação à ASOCEA.</a:t>
            </a:r>
            <a:endParaRPr lang="pt-BR" sz="1800" b="0" dirty="0">
              <a:solidFill>
                <a:srgbClr val="FFFF00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63600" y="5357826"/>
            <a:ext cx="7416800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Estudar a norma referenciada.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863600" y="6026150"/>
            <a:ext cx="7416800" cy="36988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t-BR" sz="1800" b="0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Medidas corretivas e mitigadoras são </a:t>
            </a:r>
            <a:r>
              <a:rPr lang="pt-BR" sz="1800" b="0" u="sng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responsabilidade da OI</a:t>
            </a:r>
            <a:r>
              <a:rPr lang="pt-BR" sz="1800" b="0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. </a:t>
            </a:r>
            <a:endParaRPr lang="pt-BR" sz="1800" b="0" dirty="0">
              <a:solidFill>
                <a:schemeClr val="bg1">
                  <a:lumMod val="95000"/>
                </a:schemeClr>
              </a:solidFill>
              <a:ea typeface="ＭＳ Ｐゴシック" panose="020B0600070205080204" pitchFamily="34" charset="-128"/>
              <a:cs typeface="Arial" charset="0"/>
            </a:endParaRPr>
          </a:p>
        </p:txBody>
      </p:sp>
      <p:sp>
        <p:nvSpPr>
          <p:cNvPr id="2" name="CaixaDeTexto 13">
            <a:extLst>
              <a:ext uri="{FF2B5EF4-FFF2-40B4-BE49-F238E27FC236}">
                <a16:creationId xmlns:a16="http://schemas.microsoft.com/office/drawing/2014/main" id="{66EE0BAA-C540-D6E7-154D-CB79A8D90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332656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25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2912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AVALIAÇÃO DO PAC DA OI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52412" y="2387436"/>
            <a:ext cx="8639175" cy="30623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endParaRPr lang="pt-BR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2400"/>
              </a:spcAft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  <a:defRPr/>
            </a:pPr>
            <a:r>
              <a:rPr lang="pt-BR" sz="18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Item 5.2.12 do MCA</a:t>
            </a:r>
            <a:r>
              <a:rPr lang="pt-BR" sz="1800" b="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Caso a pergunta possua não conformidade anterior, sempre deverá iniciar o campo </a:t>
            </a:r>
            <a:r>
              <a:rPr lang="pt-BR" sz="1800" i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“Resposta/Comentários” </a:t>
            </a:r>
            <a:r>
              <a:rPr lang="pt-BR" sz="18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com: </a:t>
            </a:r>
            <a:r>
              <a:rPr lang="pt-BR" sz="1800" i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“Resposta não satisfatória   na   inspeção   de   20XX,   gerando   a   Não   Conformidade   MET 00X”.</a:t>
            </a:r>
          </a:p>
          <a:p>
            <a:pPr marL="285750" indent="-285750" algn="just">
              <a:spcAft>
                <a:spcPts val="2400"/>
              </a:spcAft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  <a:defRPr/>
            </a:pPr>
            <a:r>
              <a:rPr lang="pt-BR" sz="1800" b="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Item 5.2.13 do MCA – Se para a pergunta do protocolo que originou a não conformidade </a:t>
            </a:r>
            <a:r>
              <a:rPr lang="pt-BR" sz="1800" u="sng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não existir correlação</a:t>
            </a:r>
            <a:r>
              <a:rPr lang="pt-BR" sz="18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800" b="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 outra pergunta na nova versão, relatar ao chefe de equipe, para que seja registrado no relatório de inspeção. Neste caso, o INSPCEA não avaliará a ação corretiva correspondente, pois caberá a ASOCEA validar a referida não conformidade.</a:t>
            </a:r>
            <a:endParaRPr lang="pt-BR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3">
            <a:extLst>
              <a:ext uri="{FF2B5EF4-FFF2-40B4-BE49-F238E27FC236}">
                <a16:creationId xmlns:a16="http://schemas.microsoft.com/office/drawing/2014/main" id="{EE686166-193E-166F-1B18-3E74EA602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332656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26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2912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AVALIAÇÃO DO PAC DA OI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14282" y="2285992"/>
            <a:ext cx="862965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  <a:defRPr/>
            </a:pPr>
            <a:endParaRPr lang="pt-BR" sz="1800" b="0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  <a:defRPr/>
            </a:pPr>
            <a:r>
              <a:rPr lang="pt-BR" sz="1800" i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8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Item 5.3.9 do MCA </a:t>
            </a:r>
            <a:r>
              <a:rPr lang="pt-BR" sz="1800" b="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Se a não conformidade </a:t>
            </a:r>
            <a:r>
              <a:rPr lang="pt-BR" sz="1800" u="sng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foi eliminada</a:t>
            </a:r>
            <a:r>
              <a:rPr lang="pt-BR" sz="1800" b="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o INSPCEA deverá relatar isso no campo </a:t>
            </a:r>
            <a:r>
              <a:rPr lang="pt-BR" sz="1800" b="0" i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“Resposta/Comentários”</a:t>
            </a:r>
            <a:r>
              <a:rPr lang="pt-BR" sz="1800" b="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 protocolo referente à pergunta que gerou a não conformidade. Exemplo: começar com: </a:t>
            </a:r>
            <a:r>
              <a:rPr lang="pt-BR" sz="1800" i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“Resposta não satisfatória na inspeção de 20XX, gerando a Não Conformidade MET 00X (X.XXX)”</a:t>
            </a:r>
            <a:r>
              <a:rPr lang="pt-BR" sz="1800" b="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 acrescentar as evidências que o levaram a concluir pela sua eliminação.</a:t>
            </a:r>
          </a:p>
          <a:p>
            <a:pPr marL="285750" indent="-285750" algn="just"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  <a:defRPr/>
            </a:pPr>
            <a:endParaRPr lang="pt-BR" sz="1800" b="0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  <a:defRPr/>
            </a:pPr>
            <a:r>
              <a:rPr lang="pt-BR" sz="18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Item 5.3.10 do MCA </a:t>
            </a:r>
            <a:r>
              <a:rPr lang="pt-BR" sz="1800" b="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pt-BR" sz="1800" u="sng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permanecer</a:t>
            </a:r>
            <a:r>
              <a:rPr lang="pt-BR" sz="18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800" b="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não conformidade com prazo para a correção expirado, o INSPCEA deverá relatar isso no campo </a:t>
            </a:r>
            <a:r>
              <a:rPr lang="pt-BR" sz="1800" b="0" i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“Resposta/Comentários” </a:t>
            </a:r>
            <a:r>
              <a:rPr lang="pt-BR" sz="1800" b="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protocolo referente à pergunta que gerou a não  conformidade,  e justificar as razões que o levaram a concluir pela sua permanência, nesse caso, o INSPCEA deverá </a:t>
            </a:r>
            <a:r>
              <a:rPr lang="pt-BR" sz="1800" u="sng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confeccionar um Relato de Possível Infração</a:t>
            </a:r>
            <a:r>
              <a:rPr lang="pt-BR" sz="1800" b="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de acordo com as instruções contidas no Capítulo 11, do MCA.</a:t>
            </a:r>
            <a:endParaRPr lang="pt-BR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3">
            <a:extLst>
              <a:ext uri="{FF2B5EF4-FFF2-40B4-BE49-F238E27FC236}">
                <a16:creationId xmlns:a16="http://schemas.microsoft.com/office/drawing/2014/main" id="{E8DD5F7E-823A-BF1D-BBD4-FB24778E1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332656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27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2912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AVALIAÇÃO DO PAC DA OI</a:t>
            </a:r>
          </a:p>
        </p:txBody>
      </p:sp>
      <p:sp>
        <p:nvSpPr>
          <p:cNvPr id="11" name="CaixaDeTexto 25"/>
          <p:cNvSpPr txBox="1">
            <a:spLocks noChangeArrowheads="1"/>
          </p:cNvSpPr>
          <p:nvPr/>
        </p:nvSpPr>
        <p:spPr bwMode="auto">
          <a:xfrm>
            <a:off x="134938" y="1815052"/>
            <a:ext cx="8655050" cy="435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endParaRPr lang="pt-BR" altLang="pt-BR" sz="17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</a:pPr>
            <a:r>
              <a:rPr lang="pt-BR" altLang="pt-BR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Item 5.3.11 do MCA </a:t>
            </a:r>
            <a:r>
              <a:rPr lang="pt-BR" altLang="pt-BR" sz="2000" b="0" dirty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lang="pt-BR" altLang="pt-BR" sz="20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Se a não conformidade originou uma </a:t>
            </a:r>
            <a:r>
              <a:rPr lang="pt-BR" altLang="pt-BR" sz="2000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notificação de infração pela ASOCEA</a:t>
            </a:r>
            <a:r>
              <a:rPr lang="pt-BR" altLang="pt-BR" sz="20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o INSPCEA deverá verificar o estado de implementação das medidas corretivas que estão sendo efetivadas e relatar no campo </a:t>
            </a:r>
            <a:r>
              <a:rPr lang="pt-BR" altLang="pt-BR" sz="2000" b="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“Resposta/Comentários” </a:t>
            </a:r>
            <a:r>
              <a:rPr lang="pt-BR" altLang="pt-BR" sz="20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do protocolo referente à pergunta que originou  a  notificação  de  infração  a  observação </a:t>
            </a:r>
            <a:r>
              <a:rPr lang="pt-BR" altLang="pt-BR" sz="20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“Resposta  não  satisfatória  na  inspeção anterior  (identificar  a  inspeção  anterior),  gerando  a  Não  Conformidade  XXX-XX  (pergunta nº/versão XX), que originou uma notificação de infração”</a:t>
            </a:r>
            <a:r>
              <a:rPr lang="pt-BR" altLang="pt-BR" sz="20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Em seguida registra as evidências que levaram a eliminação ou a permanência da não conformidade. Caso a não conformidade permaneça, deverá informar ao chefe da equipe, para constar do relatório e confeccionar um relato de possível infração, conforme Capítulo 11 do MCA.</a:t>
            </a:r>
            <a:endParaRPr lang="pt-BR" altLang="pt-BR" sz="17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3">
            <a:extLst>
              <a:ext uri="{FF2B5EF4-FFF2-40B4-BE49-F238E27FC236}">
                <a16:creationId xmlns:a16="http://schemas.microsoft.com/office/drawing/2014/main" id="{0C1EE08C-AE9A-852E-9647-76B6752EC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332656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Número de Slide 1">
            <a:extLst>
              <a:ext uri="{FF2B5EF4-FFF2-40B4-BE49-F238E27FC236}">
                <a16:creationId xmlns:a16="http://schemas.microsoft.com/office/drawing/2014/main" id="{0223E3D1-21A4-4683-99A6-6FBBEECFDDB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6761A7F-C88B-4035-B585-39D721609582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34F4481D-7144-4847-9B29-779BB544E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pic>
        <p:nvPicPr>
          <p:cNvPr id="47108" name="Picture 4" descr="DOM ASOCEA NOVO FINAL">
            <a:extLst>
              <a:ext uri="{FF2B5EF4-FFF2-40B4-BE49-F238E27FC236}">
                <a16:creationId xmlns:a16="http://schemas.microsoft.com/office/drawing/2014/main" id="{162E4CF6-571B-424E-8B51-D72755E1F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391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Imagem 6">
            <a:extLst>
              <a:ext uri="{FF2B5EF4-FFF2-40B4-BE49-F238E27FC236}">
                <a16:creationId xmlns:a16="http://schemas.microsoft.com/office/drawing/2014/main" id="{46C502BB-12E6-45FE-A128-4420CA59C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1EC0E3A4-36A3-47EE-9604-E4CD14B00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86" y="2920061"/>
            <a:ext cx="7416452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PRODUTO DE 2 FATORES: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52F6D239-B25C-40DF-927D-7EC528F67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86" y="3441978"/>
            <a:ext cx="7416452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265113" algn="ctr">
              <a:spcAft>
                <a:spcPts val="600"/>
              </a:spcAft>
              <a:tabLst>
                <a:tab pos="5740400" algn="l"/>
              </a:tabLst>
              <a:defRPr/>
            </a:pPr>
            <a:r>
              <a:rPr lang="pt-BR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SEVERIDADE  X PROBABILIDADE</a:t>
            </a:r>
            <a:endParaRPr lang="pt-BR" sz="1800" b="0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B1B60C81-9762-4081-8D1A-709F6756C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86" y="3972254"/>
            <a:ext cx="7416452" cy="72327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265113" algn="ctr">
              <a:spcAft>
                <a:spcPts val="600"/>
              </a:spcAft>
              <a:buFont typeface="Wingdings" pitchFamily="2" charset="2"/>
              <a:buNone/>
              <a:tabLst>
                <a:tab pos="5740400" algn="l"/>
              </a:tabLst>
              <a:defRPr/>
            </a:pPr>
            <a:r>
              <a:rPr lang="pt-BR" sz="1800" b="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Varia </a:t>
            </a:r>
            <a:r>
              <a:rPr lang="en-US" sz="1800" b="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 </a:t>
            </a:r>
            <a:r>
              <a:rPr lang="en-US" sz="18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</a:t>
            </a:r>
            <a:r>
              <a:rPr lang="en-US" sz="1800" b="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(INACEITÁVEL) A </a:t>
            </a:r>
            <a:r>
              <a:rPr lang="en-US" sz="1800" b="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5</a:t>
            </a:r>
            <a:r>
              <a:rPr lang="en-US" sz="1800" b="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(ACEITÁVEL)</a:t>
            </a:r>
          </a:p>
          <a:p>
            <a:pPr indent="265113" algn="ctr">
              <a:spcAft>
                <a:spcPts val="600"/>
              </a:spcAft>
              <a:buFont typeface="Wingdings" pitchFamily="2" charset="2"/>
              <a:buNone/>
              <a:tabLst>
                <a:tab pos="5740400" algn="l"/>
              </a:tabLst>
              <a:defRPr/>
            </a:pPr>
            <a:r>
              <a:rPr lang="en-US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IS 2 É MONITORADO PELA ASOCEA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AEE58FE2-0504-484A-B85C-DF943434E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86" y="4862809"/>
            <a:ext cx="7416452" cy="72327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Ação mitigadora: IS de 1 a 4</a:t>
            </a:r>
          </a:p>
          <a:p>
            <a:pPr algn="ctr"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r>
              <a:rPr lang="pt-BR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PRAZOS DE CORREÇÃO VINCULADOS</a:t>
            </a:r>
            <a:endParaRPr lang="pt-BR" sz="1800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9CAFA7E3-F0A3-41EF-A0FB-C8DEB00D1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86" y="5747028"/>
            <a:ext cx="7416452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pt-BR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Medidas corretivas e mitigadoras são </a:t>
            </a:r>
            <a:r>
              <a:rPr lang="pt-BR" sz="1800" b="0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responsabilidade da OI</a:t>
            </a:r>
            <a:r>
              <a:rPr lang="pt-BR" sz="18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  <a:r>
              <a:rPr lang="pt-BR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pt-BR" sz="18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4BEFD124-A731-49A9-81CB-DD1C8A5BD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87" y="2123173"/>
            <a:ext cx="7416452" cy="646331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265113" algn="ctr">
              <a:spcAft>
                <a:spcPts val="600"/>
              </a:spcAft>
              <a:buFont typeface="Wingdings" pitchFamily="2" charset="2"/>
              <a:buNone/>
              <a:tabLst>
                <a:tab pos="5740400" algn="l"/>
              </a:tabLst>
              <a:defRPr/>
            </a:pPr>
            <a:r>
              <a:rPr lang="pt-BR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IMPACTO NA SEGURANÇA (IS) – Método de cálculo previsto no Capítulo 10 do  MCA 121-5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6DCD08-8E28-6836-9842-C96599033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390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IMPACTO NA SEGURANÇA</a:t>
            </a:r>
          </a:p>
        </p:txBody>
      </p:sp>
      <p:sp>
        <p:nvSpPr>
          <p:cNvPr id="4" name="CaixaDeTexto 13">
            <a:extLst>
              <a:ext uri="{FF2B5EF4-FFF2-40B4-BE49-F238E27FC236}">
                <a16:creationId xmlns:a16="http://schemas.microsoft.com/office/drawing/2014/main" id="{13EDDFF3-4E34-F61B-3F26-1CEFE688D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04664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29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2912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IMPACTO NA SEGURANÇA</a:t>
            </a:r>
          </a:p>
        </p:txBody>
      </p:sp>
      <p:pic>
        <p:nvPicPr>
          <p:cNvPr id="16" name="Imagem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214554"/>
            <a:ext cx="4648200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m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857628"/>
            <a:ext cx="4648200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Conector reto 17"/>
          <p:cNvCxnSpPr>
            <a:cxnSpLocks/>
          </p:cNvCxnSpPr>
          <p:nvPr/>
        </p:nvCxnSpPr>
        <p:spPr>
          <a:xfrm>
            <a:off x="2500298" y="2357430"/>
            <a:ext cx="13652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>
            <a:cxnSpLocks/>
          </p:cNvCxnSpPr>
          <p:nvPr/>
        </p:nvCxnSpPr>
        <p:spPr>
          <a:xfrm>
            <a:off x="2285984" y="4000504"/>
            <a:ext cx="152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aixaDeTexto 10"/>
          <p:cNvSpPr txBox="1">
            <a:spLocks noChangeArrowheads="1"/>
          </p:cNvSpPr>
          <p:nvPr/>
        </p:nvSpPr>
        <p:spPr bwMode="auto">
          <a:xfrm>
            <a:off x="5286380" y="2605088"/>
            <a:ext cx="3783008" cy="2246769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endParaRPr lang="pt-BR" altLang="pt-BR" sz="2000" b="1" dirty="0">
              <a:solidFill>
                <a:srgbClr val="FFFF00"/>
              </a:solidFill>
              <a:ea typeface="ＭＳ Ｐゴシック" pitchFamily="34" charset="-128"/>
            </a:endParaRPr>
          </a:p>
          <a:p>
            <a:pPr algn="ctr" eaLnBrk="1" hangingPunct="1"/>
            <a:r>
              <a:rPr lang="pt-BR" altLang="pt-BR" sz="2000" b="1" dirty="0">
                <a:solidFill>
                  <a:srgbClr val="FFFF00"/>
                </a:solidFill>
                <a:latin typeface="+mj-lt"/>
                <a:ea typeface="ＭＳ Ｐゴシック" pitchFamily="34" charset="-128"/>
              </a:rPr>
              <a:t>UTILIZAÇÃO DOS FATORES DE </a:t>
            </a:r>
            <a:r>
              <a:rPr lang="pt-BR" altLang="pt-BR" sz="2000" b="1" u="sng" dirty="0">
                <a:solidFill>
                  <a:srgbClr val="FFFF00"/>
                </a:solidFill>
                <a:latin typeface="+mj-lt"/>
                <a:ea typeface="ＭＳ Ｐゴシック" pitchFamily="34" charset="-128"/>
              </a:rPr>
              <a:t>SEVERIDADE E PROBABILIDADE</a:t>
            </a:r>
            <a:r>
              <a:rPr lang="pt-BR" altLang="pt-BR" sz="2000" b="1" dirty="0">
                <a:solidFill>
                  <a:srgbClr val="FFFF00"/>
                </a:solidFill>
                <a:latin typeface="+mj-lt"/>
                <a:ea typeface="ＭＳ Ｐゴシック" pitchFamily="34" charset="-128"/>
              </a:rPr>
              <a:t> </a:t>
            </a:r>
          </a:p>
          <a:p>
            <a:pPr algn="ctr" eaLnBrk="1" hangingPunct="1"/>
            <a:endParaRPr lang="pt-BR" altLang="pt-BR" sz="2000" b="1" dirty="0">
              <a:solidFill>
                <a:srgbClr val="FFFF00"/>
              </a:solidFill>
              <a:latin typeface="+mj-lt"/>
              <a:ea typeface="ＭＳ Ｐゴシック" pitchFamily="34" charset="-128"/>
            </a:endParaRPr>
          </a:p>
          <a:p>
            <a:pPr algn="ctr" eaLnBrk="1" hangingPunct="1"/>
            <a:r>
              <a:rPr lang="pt-BR" altLang="pt-BR" sz="2000" b="1" dirty="0">
                <a:solidFill>
                  <a:srgbClr val="FFFF00"/>
                </a:solidFill>
                <a:latin typeface="+mj-lt"/>
                <a:ea typeface="ＭＳ Ｐゴシック" pitchFamily="34" charset="-128"/>
              </a:rPr>
              <a:t>CONFORME OUTRAS LEGISLAÇÕES DO COMAER</a:t>
            </a:r>
          </a:p>
          <a:p>
            <a:pPr algn="ctr" eaLnBrk="1" hangingPunct="1"/>
            <a:endParaRPr lang="pt-BR" altLang="pt-BR" sz="2000" b="1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cxnSp>
        <p:nvCxnSpPr>
          <p:cNvPr id="22" name="Conector: Angulado 15"/>
          <p:cNvCxnSpPr>
            <a:cxnSpLocks/>
          </p:cNvCxnSpPr>
          <p:nvPr/>
        </p:nvCxnSpPr>
        <p:spPr>
          <a:xfrm rot="10800000">
            <a:off x="4429124" y="2285992"/>
            <a:ext cx="882650" cy="414338"/>
          </a:xfrm>
          <a:prstGeom prst="bentConnector3">
            <a:avLst>
              <a:gd name="adj1" fmla="val 50000"/>
            </a:avLst>
          </a:prstGeom>
          <a:ln w="381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: Angulado 16"/>
          <p:cNvCxnSpPr>
            <a:cxnSpLocks/>
          </p:cNvCxnSpPr>
          <p:nvPr/>
        </p:nvCxnSpPr>
        <p:spPr>
          <a:xfrm rot="10800000" flipV="1">
            <a:off x="4429124" y="3429000"/>
            <a:ext cx="882650" cy="512762"/>
          </a:xfrm>
          <a:prstGeom prst="bentConnector3">
            <a:avLst>
              <a:gd name="adj1" fmla="val 50000"/>
            </a:avLst>
          </a:prstGeom>
          <a:ln w="381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ixaDeTexto 13">
            <a:extLst>
              <a:ext uri="{FF2B5EF4-FFF2-40B4-BE49-F238E27FC236}">
                <a16:creationId xmlns:a16="http://schemas.microsoft.com/office/drawing/2014/main" id="{BE3BD127-E533-75EE-6512-1B9A761A7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04664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1">
            <a:extLst>
              <a:ext uri="{FF2B5EF4-FFF2-40B4-BE49-F238E27FC236}">
                <a16:creationId xmlns:a16="http://schemas.microsoft.com/office/drawing/2014/main" id="{2AA5C6DA-F505-4C26-8336-273BCC832E7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F8F9523-1073-4AE6-BC35-32066402024A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08E83D0-167B-45B9-A4DA-3F16F3E2F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18D4459-4578-449D-B441-868024321912}"/>
              </a:ext>
            </a:extLst>
          </p:cNvPr>
          <p:cNvSpPr txBox="1"/>
          <p:nvPr/>
        </p:nvSpPr>
        <p:spPr>
          <a:xfrm>
            <a:off x="2627784" y="1412875"/>
            <a:ext cx="3456383" cy="461665"/>
          </a:xfrm>
          <a:prstGeom prst="rect">
            <a:avLst/>
          </a:prstGeom>
          <a:solidFill>
            <a:srgbClr val="0070C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ROTEIRO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91AFE69-3984-4277-93D3-59EDA93D2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048" y="2561803"/>
            <a:ext cx="4572000" cy="381952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INFORMAÇÕES GERAIS</a:t>
            </a: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PRINCÍPIOS DO PROCESSO </a:t>
            </a:r>
            <a:endParaRPr lang="pt-BR" sz="1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RESPONSABILIDADES DO INSPETOR</a:t>
            </a:r>
            <a:endParaRPr lang="pt-BR" sz="1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1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PLANEJAMENTO DA INSPEÇÃO </a:t>
            </a: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1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NÍVEL DE MATURIDADE</a:t>
            </a: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1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PROTOCOLO DE INSPEÇÃO</a:t>
            </a: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1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FICHA </a:t>
            </a:r>
            <a:r>
              <a:rPr lang="pt-BR" sz="1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DE NÃO CONFORMIDADE</a:t>
            </a: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1800" b="0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AVALIAÇÃO DO PAC DA OI</a:t>
            </a:r>
            <a:endParaRPr lang="en-US" sz="1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1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IMPACTO NA SEGURANÇA</a:t>
            </a: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1800" b="0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RELATO DE POSSÍVEL INFRAÇÃO</a:t>
            </a:r>
            <a:endParaRPr lang="en-US" sz="1800" b="0" dirty="0">
              <a:solidFill>
                <a:schemeClr val="bg1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1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ATRIBUIÇÕES DA OI</a:t>
            </a:r>
            <a:endParaRPr lang="en-US" sz="1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1" name="Imagem 10" descr="Torre com por do sol ao fundo&#10;&#10;Descrição gerada automaticamente">
            <a:extLst>
              <a:ext uri="{FF2B5EF4-FFF2-40B4-BE49-F238E27FC236}">
                <a16:creationId xmlns:a16="http://schemas.microsoft.com/office/drawing/2014/main" id="{C6FFC533-9D8B-4E8C-999D-DB5AE53E8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254251"/>
            <a:ext cx="2980013" cy="4467224"/>
          </a:xfrm>
          <a:prstGeom prst="rect">
            <a:avLst/>
          </a:prstGeom>
        </p:spPr>
      </p:pic>
      <p:pic>
        <p:nvPicPr>
          <p:cNvPr id="2" name="Picture 4" descr="DOM ASOCEA NOVO FINAL">
            <a:extLst>
              <a:ext uri="{FF2B5EF4-FFF2-40B4-BE49-F238E27FC236}">
                <a16:creationId xmlns:a16="http://schemas.microsoft.com/office/drawing/2014/main" id="{CC058CED-1E63-03FF-4705-E29854AEB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13">
            <a:extLst>
              <a:ext uri="{FF2B5EF4-FFF2-40B4-BE49-F238E27FC236}">
                <a16:creationId xmlns:a16="http://schemas.microsoft.com/office/drawing/2014/main" id="{7A2F6370-CDEB-6A3E-3D4C-F5FCDA7EA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31453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8">
            <a:extLst>
              <a:ext uri="{FF2B5EF4-FFF2-40B4-BE49-F238E27FC236}">
                <a16:creationId xmlns:a16="http://schemas.microsoft.com/office/drawing/2014/main" id="{38090B0F-984D-29E6-ACBD-3AB96F384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30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2912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IMPACTO NA SEGURANÇA</a:t>
            </a:r>
          </a:p>
        </p:txBody>
      </p:sp>
      <p:pic>
        <p:nvPicPr>
          <p:cNvPr id="16" name="Imagem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214554"/>
            <a:ext cx="4648200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m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857628"/>
            <a:ext cx="4648200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ector reto 14"/>
          <p:cNvCxnSpPr>
            <a:cxnSpLocks/>
          </p:cNvCxnSpPr>
          <p:nvPr/>
        </p:nvCxnSpPr>
        <p:spPr>
          <a:xfrm>
            <a:off x="1643042" y="2500306"/>
            <a:ext cx="12588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>
            <a:cxnSpLocks/>
          </p:cNvCxnSpPr>
          <p:nvPr/>
        </p:nvCxnSpPr>
        <p:spPr>
          <a:xfrm>
            <a:off x="1571604" y="4214818"/>
            <a:ext cx="12588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>
            <a:cxnSpLocks/>
          </p:cNvCxnSpPr>
          <p:nvPr/>
        </p:nvCxnSpPr>
        <p:spPr>
          <a:xfrm>
            <a:off x="3643306" y="4214818"/>
            <a:ext cx="6619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>
            <a:cxnSpLocks/>
          </p:cNvCxnSpPr>
          <p:nvPr/>
        </p:nvCxnSpPr>
        <p:spPr>
          <a:xfrm>
            <a:off x="3714744" y="2500306"/>
            <a:ext cx="6619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aixaDeTexto 10"/>
          <p:cNvSpPr txBox="1">
            <a:spLocks noChangeArrowheads="1"/>
          </p:cNvSpPr>
          <p:nvPr/>
        </p:nvSpPr>
        <p:spPr bwMode="auto">
          <a:xfrm>
            <a:off x="5286375" y="3065463"/>
            <a:ext cx="3811588" cy="1015663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2000" dirty="0">
                <a:solidFill>
                  <a:srgbClr val="FFFF00"/>
                </a:solidFill>
                <a:latin typeface="+mj-lt"/>
                <a:ea typeface="ＭＳ Ｐゴシック" pitchFamily="34" charset="-128"/>
              </a:rPr>
              <a:t>UTILIZAÇÃO DE CONCEITOS PARA AS INSPEÇÕES DE SEGURANÇA OPERACIONAL.</a:t>
            </a:r>
          </a:p>
        </p:txBody>
      </p:sp>
      <p:cxnSp>
        <p:nvCxnSpPr>
          <p:cNvPr id="27" name="Conector de Seta Reta 17"/>
          <p:cNvCxnSpPr>
            <a:cxnSpLocks/>
          </p:cNvCxnSpPr>
          <p:nvPr/>
        </p:nvCxnSpPr>
        <p:spPr>
          <a:xfrm flipH="1" flipV="1">
            <a:off x="2714612" y="2571744"/>
            <a:ext cx="2574925" cy="6778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18"/>
          <p:cNvCxnSpPr>
            <a:cxnSpLocks/>
          </p:cNvCxnSpPr>
          <p:nvPr/>
        </p:nvCxnSpPr>
        <p:spPr>
          <a:xfrm rot="10800000" flipV="1">
            <a:off x="2928926" y="3357562"/>
            <a:ext cx="2346324" cy="7143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19"/>
          <p:cNvCxnSpPr>
            <a:cxnSpLocks/>
          </p:cNvCxnSpPr>
          <p:nvPr/>
        </p:nvCxnSpPr>
        <p:spPr>
          <a:xfrm rot="16200000" flipV="1">
            <a:off x="3321835" y="3393281"/>
            <a:ext cx="2714644" cy="10715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10"/>
          <p:cNvSpPr txBox="1">
            <a:spLocks noChangeArrowheads="1"/>
          </p:cNvSpPr>
          <p:nvPr/>
        </p:nvSpPr>
        <p:spPr bwMode="auto">
          <a:xfrm>
            <a:off x="5256213" y="5148263"/>
            <a:ext cx="3813175" cy="707886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2000" b="1" dirty="0">
                <a:solidFill>
                  <a:srgbClr val="FFFF00"/>
                </a:solidFill>
                <a:latin typeface="+mj-lt"/>
                <a:ea typeface="ＭＳ Ｐゴシック" pitchFamily="34" charset="-128"/>
              </a:rPr>
              <a:t>UTILIZAÇÃO DE CONCEITOS PARA AS INSPEÇÕES DE AVSEC.</a:t>
            </a:r>
          </a:p>
        </p:txBody>
      </p:sp>
      <p:cxnSp>
        <p:nvCxnSpPr>
          <p:cNvPr id="32" name="Conector de Seta Reta 20"/>
          <p:cNvCxnSpPr>
            <a:cxnSpLocks/>
          </p:cNvCxnSpPr>
          <p:nvPr/>
        </p:nvCxnSpPr>
        <p:spPr>
          <a:xfrm rot="10800000">
            <a:off x="4071934" y="4357694"/>
            <a:ext cx="1146174" cy="8763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3">
            <a:extLst>
              <a:ext uri="{FF2B5EF4-FFF2-40B4-BE49-F238E27FC236}">
                <a16:creationId xmlns:a16="http://schemas.microsoft.com/office/drawing/2014/main" id="{324381E8-7B6F-E843-A97D-C556F1480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31453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31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2912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IMPACTO NA SEGURANÇA</a:t>
            </a:r>
          </a:p>
        </p:txBody>
      </p:sp>
      <p:pic>
        <p:nvPicPr>
          <p:cNvPr id="20" name="Imagem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143116"/>
            <a:ext cx="52070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m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38569" y="4552973"/>
            <a:ext cx="5462587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CaixaDeTexto 11"/>
          <p:cNvSpPr txBox="1">
            <a:spLocks noChangeArrowheads="1"/>
          </p:cNvSpPr>
          <p:nvPr/>
        </p:nvSpPr>
        <p:spPr bwMode="auto">
          <a:xfrm>
            <a:off x="6000760" y="2285992"/>
            <a:ext cx="2784475" cy="1631216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2000" b="1" dirty="0">
                <a:solidFill>
                  <a:srgbClr val="FFFF00"/>
                </a:solidFill>
                <a:latin typeface="+mj-lt"/>
                <a:cs typeface="Arial" pitchFamily="34" charset="0"/>
              </a:rPr>
              <a:t>FATOR SEVERIDADE</a:t>
            </a:r>
          </a:p>
          <a:p>
            <a:pPr algn="ctr" eaLnBrk="1" hangingPunct="1"/>
            <a:endParaRPr lang="pt-BR" altLang="pt-BR" sz="2000" b="1" dirty="0">
              <a:solidFill>
                <a:srgbClr val="FFFF00"/>
              </a:solidFill>
              <a:latin typeface="+mj-lt"/>
              <a:cs typeface="Arial" pitchFamily="34" charset="0"/>
            </a:endParaRPr>
          </a:p>
          <a:p>
            <a:pPr algn="ctr" eaLnBrk="1" hangingPunct="1"/>
            <a:r>
              <a:rPr lang="pt-BR" altLang="pt-BR" sz="2000" b="1" dirty="0">
                <a:solidFill>
                  <a:srgbClr val="FFFF00"/>
                </a:solidFill>
                <a:latin typeface="+mj-lt"/>
                <a:cs typeface="Arial" pitchFamily="34" charset="0"/>
              </a:rPr>
              <a:t>X</a:t>
            </a:r>
          </a:p>
          <a:p>
            <a:pPr algn="ctr" eaLnBrk="1" hangingPunct="1"/>
            <a:endParaRPr lang="pt-BR" altLang="pt-BR" sz="2000" b="1" dirty="0">
              <a:solidFill>
                <a:srgbClr val="FFFF00"/>
              </a:solidFill>
              <a:latin typeface="+mj-lt"/>
              <a:cs typeface="Arial" pitchFamily="34" charset="0"/>
            </a:endParaRPr>
          </a:p>
          <a:p>
            <a:pPr algn="ctr" eaLnBrk="1" hangingPunct="1"/>
            <a:r>
              <a:rPr lang="pt-BR" altLang="pt-BR" sz="2000" b="1" dirty="0">
                <a:solidFill>
                  <a:srgbClr val="FFFF00"/>
                </a:solidFill>
                <a:latin typeface="+mj-lt"/>
                <a:cs typeface="Arial" pitchFamily="34" charset="0"/>
              </a:rPr>
              <a:t>FATOR PROBABILIDADE </a:t>
            </a:r>
          </a:p>
        </p:txBody>
      </p:sp>
      <p:sp>
        <p:nvSpPr>
          <p:cNvPr id="29" name="CaixaDeTexto 11"/>
          <p:cNvSpPr txBox="1">
            <a:spLocks noChangeArrowheads="1"/>
          </p:cNvSpPr>
          <p:nvPr/>
        </p:nvSpPr>
        <p:spPr bwMode="auto">
          <a:xfrm>
            <a:off x="215889" y="4929198"/>
            <a:ext cx="2784475" cy="1570037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1600" b="1" dirty="0">
                <a:solidFill>
                  <a:srgbClr val="FFFF00"/>
                </a:solidFill>
                <a:latin typeface="+mj-lt"/>
                <a:ea typeface="ＭＳ Ｐゴシック" pitchFamily="34" charset="-128"/>
              </a:rPr>
              <a:t>IS=1 DEVERÁ SER INFORMADO, IMEDIATAMENTE, PELO CHEFE DE EQUIPE AO CHEFE DA DINSP, CONFORME ORIENTAÇÕES A SEGUIR.</a:t>
            </a:r>
          </a:p>
        </p:txBody>
      </p:sp>
      <p:cxnSp>
        <p:nvCxnSpPr>
          <p:cNvPr id="33" name="Conector de Seta Reta 25"/>
          <p:cNvCxnSpPr>
            <a:cxnSpLocks/>
          </p:cNvCxnSpPr>
          <p:nvPr/>
        </p:nvCxnSpPr>
        <p:spPr>
          <a:xfrm flipV="1">
            <a:off x="3000364" y="5000636"/>
            <a:ext cx="539742" cy="4254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14"/>
          <p:cNvCxnSpPr>
            <a:cxnSpLocks/>
            <a:stCxn id="23" idx="1"/>
          </p:cNvCxnSpPr>
          <p:nvPr/>
        </p:nvCxnSpPr>
        <p:spPr>
          <a:xfrm rot="10800000" flipV="1">
            <a:off x="5429256" y="3101600"/>
            <a:ext cx="571504" cy="1845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3">
            <a:extLst>
              <a:ext uri="{FF2B5EF4-FFF2-40B4-BE49-F238E27FC236}">
                <a16:creationId xmlns:a16="http://schemas.microsoft.com/office/drawing/2014/main" id="{C9B38CE3-E29F-EA8B-C96A-FD97686C1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04664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32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2912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IMPACTO NA SEGURANÇA</a:t>
            </a:r>
          </a:p>
        </p:txBody>
      </p:sp>
      <p:pic>
        <p:nvPicPr>
          <p:cNvPr id="14" name="Imagem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2263797"/>
            <a:ext cx="4791075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14"/>
          <p:cNvSpPr/>
          <p:nvPr/>
        </p:nvSpPr>
        <p:spPr>
          <a:xfrm>
            <a:off x="785786" y="2357430"/>
            <a:ext cx="2584450" cy="4603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latin typeface="+mj-lt"/>
              </a:rPr>
              <a:t>MCA 121-5/2021</a:t>
            </a:r>
            <a:endParaRPr lang="pt-BR" sz="2400" dirty="0">
              <a:latin typeface="+mj-lt"/>
            </a:endParaRPr>
          </a:p>
        </p:txBody>
      </p:sp>
      <p:sp>
        <p:nvSpPr>
          <p:cNvPr id="16" name="CaixaDeTexto 6"/>
          <p:cNvSpPr txBox="1">
            <a:spLocks noChangeArrowheads="1"/>
          </p:cNvSpPr>
          <p:nvPr/>
        </p:nvSpPr>
        <p:spPr bwMode="auto">
          <a:xfrm>
            <a:off x="285720" y="3357562"/>
            <a:ext cx="2584450" cy="2554288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2000" b="1" dirty="0">
                <a:solidFill>
                  <a:srgbClr val="FFFF00"/>
                </a:solidFill>
                <a:latin typeface="+mj-lt"/>
                <a:ea typeface="ＭＳ Ｐゴシック" pitchFamily="34" charset="-128"/>
              </a:rPr>
              <a:t>ESTABELECIMENTO DOS PROCEDIMENTOS A SEREM REALIZADOS EM CASO DE UMA NÃO CONFORMIDADE FOR AVALIADA COMO IS=1 DURANTE A INSPEÇÃO. </a:t>
            </a:r>
          </a:p>
        </p:txBody>
      </p:sp>
      <p:cxnSp>
        <p:nvCxnSpPr>
          <p:cNvPr id="17" name="Conector de Seta Reta 7"/>
          <p:cNvCxnSpPr>
            <a:cxnSpLocks/>
          </p:cNvCxnSpPr>
          <p:nvPr/>
        </p:nvCxnSpPr>
        <p:spPr>
          <a:xfrm rot="5400000" flipH="1" flipV="1">
            <a:off x="2464579" y="2893215"/>
            <a:ext cx="2143140" cy="12144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0"/>
          <p:cNvCxnSpPr>
            <a:cxnSpLocks/>
          </p:cNvCxnSpPr>
          <p:nvPr/>
        </p:nvCxnSpPr>
        <p:spPr>
          <a:xfrm flipV="1">
            <a:off x="2928926" y="3357562"/>
            <a:ext cx="1214437" cy="11588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>
            <a:cxnSpLocks/>
          </p:cNvCxnSpPr>
          <p:nvPr/>
        </p:nvCxnSpPr>
        <p:spPr>
          <a:xfrm flipV="1">
            <a:off x="2928926" y="4143380"/>
            <a:ext cx="1230313" cy="406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15"/>
          <p:cNvCxnSpPr>
            <a:cxnSpLocks/>
          </p:cNvCxnSpPr>
          <p:nvPr/>
        </p:nvCxnSpPr>
        <p:spPr>
          <a:xfrm>
            <a:off x="2928926" y="4572008"/>
            <a:ext cx="1230313" cy="4254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8"/>
          <p:cNvCxnSpPr>
            <a:cxnSpLocks/>
          </p:cNvCxnSpPr>
          <p:nvPr/>
        </p:nvCxnSpPr>
        <p:spPr>
          <a:xfrm>
            <a:off x="2928926" y="4572008"/>
            <a:ext cx="1244600" cy="1092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3">
            <a:extLst>
              <a:ext uri="{FF2B5EF4-FFF2-40B4-BE49-F238E27FC236}">
                <a16:creationId xmlns:a16="http://schemas.microsoft.com/office/drawing/2014/main" id="{70BA54D0-AD69-F231-F838-E9D6EF1F6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04664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33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2912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RELATO DE POSSÍVEL INFRAÇÃO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214546" y="2071678"/>
            <a:ext cx="4572032" cy="4619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265113" algn="ctr">
              <a:spcAft>
                <a:spcPts val="600"/>
              </a:spcAft>
              <a:buFont typeface="Wingdings" pitchFamily="2" charset="2"/>
              <a:buNone/>
              <a:tabLst>
                <a:tab pos="5740400" algn="l"/>
              </a:tabLst>
              <a:defRPr/>
            </a:pPr>
            <a:r>
              <a:rPr lang="pt-BR" sz="2400" b="1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Capítulo 11 do  MCA 121-5</a:t>
            </a:r>
          </a:p>
        </p:txBody>
      </p:sp>
      <p:sp>
        <p:nvSpPr>
          <p:cNvPr id="21" name="Rectangle 2"/>
          <p:cNvSpPr/>
          <p:nvPr/>
        </p:nvSpPr>
        <p:spPr>
          <a:xfrm>
            <a:off x="260350" y="2786058"/>
            <a:ext cx="8621713" cy="1201737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r>
              <a:rPr lang="pt-BR" sz="1800" b="0" dirty="0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Não é objetivo da inspeção realizar a apuração das responsabilidades sobre a ocorrência de não conformidades e, sim, de identificá-las com vistas ao restabelecimento das condições desejadas, mediante implementação de ações corretivas.</a:t>
            </a:r>
          </a:p>
        </p:txBody>
      </p:sp>
      <p:sp>
        <p:nvSpPr>
          <p:cNvPr id="23" name="Rectangle 3"/>
          <p:cNvSpPr/>
          <p:nvPr/>
        </p:nvSpPr>
        <p:spPr>
          <a:xfrm>
            <a:off x="260350" y="4214818"/>
            <a:ext cx="8621713" cy="92333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r>
              <a:rPr lang="pt-BR" sz="1800" b="0" dirty="0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Diante uma possível infração à legislação ou à regulamentação nacional, compete ao Inspetor dar andamento aos procedimentos para que seja realizada a devida apuração pelos setores competentes.</a:t>
            </a:r>
          </a:p>
        </p:txBody>
      </p:sp>
      <p:sp>
        <p:nvSpPr>
          <p:cNvPr id="24" name="Rectangle 4"/>
          <p:cNvSpPr/>
          <p:nvPr/>
        </p:nvSpPr>
        <p:spPr>
          <a:xfrm>
            <a:off x="260350" y="5357826"/>
            <a:ext cx="8621713" cy="120032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r>
              <a:rPr lang="pt-BR" sz="1800" b="0" dirty="0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O Relato à ASOCEA de uma possível infração </a:t>
            </a:r>
            <a:r>
              <a:rPr lang="pt-BR" sz="1800" u="sng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não representa uma sanção ao provedor de serviço</a:t>
            </a: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pt-BR" sz="1800" b="0" dirty="0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e, sim, a oportunidade para que seus responsáveis demonstrem o cumprimento de suas responsabilidades perante a Autoridade Aeronáutica.</a:t>
            </a:r>
          </a:p>
        </p:txBody>
      </p:sp>
      <p:sp>
        <p:nvSpPr>
          <p:cNvPr id="2" name="CaixaDeTexto 13">
            <a:extLst>
              <a:ext uri="{FF2B5EF4-FFF2-40B4-BE49-F238E27FC236}">
                <a16:creationId xmlns:a16="http://schemas.microsoft.com/office/drawing/2014/main" id="{558CDA92-E5D0-C730-7758-C3C3562E9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04664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34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2912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RELATO DE POSSÍVEL INFRAÇÃO</a:t>
            </a:r>
          </a:p>
        </p:txBody>
      </p:sp>
      <p:pic>
        <p:nvPicPr>
          <p:cNvPr id="8" name="Imagem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4950" y="2357431"/>
            <a:ext cx="622300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7"/>
          <p:cNvSpPr txBox="1">
            <a:spLocks noChangeArrowheads="1"/>
          </p:cNvSpPr>
          <p:nvPr/>
        </p:nvSpPr>
        <p:spPr bwMode="auto">
          <a:xfrm>
            <a:off x="6488144" y="2571744"/>
            <a:ext cx="2584450" cy="92333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1800" dirty="0">
                <a:solidFill>
                  <a:srgbClr val="FFFF00"/>
                </a:solidFill>
                <a:latin typeface="+mj-lt"/>
                <a:ea typeface="ＭＳ Ｐゴシック" pitchFamily="34" charset="-128"/>
              </a:rPr>
              <a:t>PROCEDIMENTOS PARA A CONFECÇÃO DO RPI.</a:t>
            </a:r>
          </a:p>
          <a:p>
            <a:pPr algn="ctr" eaLnBrk="1" hangingPunct="1"/>
            <a:r>
              <a:rPr lang="pt-BR" altLang="pt-BR" sz="1800" dirty="0">
                <a:solidFill>
                  <a:srgbClr val="FFFF00"/>
                </a:solidFill>
                <a:latin typeface="+mj-lt"/>
                <a:ea typeface="ＭＳ Ｐゴシック" pitchFamily="34" charset="-128"/>
              </a:rPr>
              <a:t>MCA 121-5/2021</a:t>
            </a:r>
          </a:p>
        </p:txBody>
      </p:sp>
      <p:sp>
        <p:nvSpPr>
          <p:cNvPr id="11" name="Seta: Curva para a Direita 17"/>
          <p:cNvSpPr/>
          <p:nvPr/>
        </p:nvSpPr>
        <p:spPr>
          <a:xfrm flipH="1">
            <a:off x="6357950" y="3786190"/>
            <a:ext cx="1036638" cy="2630487"/>
          </a:xfrm>
          <a:prstGeom prst="curvedRightArrow">
            <a:avLst/>
          </a:prstGeom>
          <a:solidFill>
            <a:srgbClr val="C30D11"/>
          </a:solidFill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00"/>
              </a:solidFill>
            </a:endParaRPr>
          </a:p>
        </p:txBody>
      </p:sp>
      <p:sp>
        <p:nvSpPr>
          <p:cNvPr id="12" name="Seta: Curva para a Direita 11"/>
          <p:cNvSpPr/>
          <p:nvPr/>
        </p:nvSpPr>
        <p:spPr>
          <a:xfrm flipH="1">
            <a:off x="6357950" y="3429000"/>
            <a:ext cx="1036638" cy="2239962"/>
          </a:xfrm>
          <a:prstGeom prst="curvedRightArrow">
            <a:avLst>
              <a:gd name="adj1" fmla="val 30196"/>
              <a:gd name="adj2" fmla="val 50000"/>
              <a:gd name="adj3" fmla="val 25000"/>
            </a:avLst>
          </a:prstGeom>
          <a:solidFill>
            <a:srgbClr val="7030A0"/>
          </a:solidFill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00"/>
              </a:solidFill>
            </a:endParaRPr>
          </a:p>
        </p:txBody>
      </p:sp>
      <p:cxnSp>
        <p:nvCxnSpPr>
          <p:cNvPr id="13" name="Conector reto 12"/>
          <p:cNvCxnSpPr>
            <a:cxnSpLocks/>
          </p:cNvCxnSpPr>
          <p:nvPr/>
        </p:nvCxnSpPr>
        <p:spPr>
          <a:xfrm>
            <a:off x="241312" y="5500702"/>
            <a:ext cx="6045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>
            <a:cxnSpLocks/>
          </p:cNvCxnSpPr>
          <p:nvPr/>
        </p:nvCxnSpPr>
        <p:spPr>
          <a:xfrm>
            <a:off x="241312" y="5643578"/>
            <a:ext cx="6045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>
            <a:cxnSpLocks/>
          </p:cNvCxnSpPr>
          <p:nvPr/>
        </p:nvCxnSpPr>
        <p:spPr>
          <a:xfrm>
            <a:off x="190475" y="5857892"/>
            <a:ext cx="8096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>
            <a:cxnSpLocks/>
          </p:cNvCxnSpPr>
          <p:nvPr/>
        </p:nvCxnSpPr>
        <p:spPr>
          <a:xfrm>
            <a:off x="933431" y="6143644"/>
            <a:ext cx="8524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>
            <a:cxnSpLocks/>
          </p:cNvCxnSpPr>
          <p:nvPr/>
        </p:nvCxnSpPr>
        <p:spPr>
          <a:xfrm>
            <a:off x="169874" y="6286520"/>
            <a:ext cx="6045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>
            <a:cxnSpLocks/>
          </p:cNvCxnSpPr>
          <p:nvPr/>
        </p:nvCxnSpPr>
        <p:spPr>
          <a:xfrm>
            <a:off x="169874" y="6500834"/>
            <a:ext cx="6045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>
            <a:cxnSpLocks/>
          </p:cNvCxnSpPr>
          <p:nvPr/>
        </p:nvCxnSpPr>
        <p:spPr>
          <a:xfrm>
            <a:off x="142844" y="6643710"/>
            <a:ext cx="4937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ixaDeTexto 13">
            <a:extLst>
              <a:ext uri="{FF2B5EF4-FFF2-40B4-BE49-F238E27FC236}">
                <a16:creationId xmlns:a16="http://schemas.microsoft.com/office/drawing/2014/main" id="{8146A9E5-AABD-1CEB-C5B4-E09B06DA3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31453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Número de Slide 1">
            <a:extLst>
              <a:ext uri="{FF2B5EF4-FFF2-40B4-BE49-F238E27FC236}">
                <a16:creationId xmlns:a16="http://schemas.microsoft.com/office/drawing/2014/main" id="{0223E3D1-21A4-4683-99A6-6FBBEECFDDB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6761A7F-C88B-4035-B585-39D721609582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34F4481D-7144-4847-9B29-779BB544E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5D9B9366-2584-4309-84C8-F375B9313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57" y="2033498"/>
            <a:ext cx="8641086" cy="4247317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69875" algn="l"/>
                <a:tab pos="323850" algn="l"/>
              </a:tabLst>
              <a:defRPr/>
            </a:pPr>
            <a:r>
              <a:rPr lang="pt-BR" sz="1800" b="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O preenchimento da Ficha de Críticas de Inspeção (FC) </a:t>
            </a:r>
            <a:r>
              <a:rPr lang="pt-BR" sz="1800" b="0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é recomendável</a:t>
            </a:r>
            <a:r>
              <a:rPr lang="pt-BR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pt-BR" sz="1800" b="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para a OI e obrigatório para o INSPCEA.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69875" algn="l"/>
                <a:tab pos="323850" algn="l"/>
              </a:tabLst>
              <a:defRPr/>
            </a:pPr>
            <a:endParaRPr lang="pt-BR" sz="1800" b="0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69875" algn="l"/>
                <a:tab pos="323850" algn="l"/>
              </a:tabLst>
              <a:defRPr/>
            </a:pPr>
            <a:r>
              <a:rPr lang="pt-BR" sz="1800" b="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Devem ser fornecidas </a:t>
            </a:r>
            <a:r>
              <a:rPr lang="pt-BR" sz="1800" b="0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todas as evidências</a:t>
            </a:r>
            <a:r>
              <a:rPr lang="pt-BR" sz="1800" b="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que forem solicitadas pelos Inspetores (documentos, consultas a registros, realização de simulações, etc.).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69875" algn="l"/>
                <a:tab pos="323850" algn="l"/>
              </a:tabLst>
              <a:defRPr/>
            </a:pPr>
            <a:endParaRPr lang="pt-BR" sz="1800" b="0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69875" algn="l"/>
                <a:tab pos="323850" algn="l"/>
              </a:tabLst>
              <a:defRPr/>
            </a:pPr>
            <a:r>
              <a:rPr lang="pt-BR" sz="1800" b="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Em caso de não apresentação da evidência será considerada </a:t>
            </a:r>
            <a:r>
              <a:rPr lang="pt-BR" sz="1800" b="0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não satisfatória</a:t>
            </a:r>
            <a:r>
              <a:rPr lang="pt-BR" sz="1800" b="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a correspondente pergunta do protocolo e redigida a correspondente Ficha de Não Conformidade.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69875" algn="l"/>
                <a:tab pos="323850" algn="l"/>
              </a:tabLst>
              <a:defRPr/>
            </a:pPr>
            <a:endParaRPr lang="pt-BR" sz="1800" b="0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marL="285750" indent="-285750" algn="just"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O Relatório de Inspeção retratará a condição observada da Organização Inspecionada.</a:t>
            </a:r>
          </a:p>
          <a:p>
            <a:pPr marL="285750" indent="-285750" algn="just"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t-BR" sz="1800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As evidências que não forem apresentadas até às </a:t>
            </a:r>
            <a:r>
              <a:rPr lang="pt-BR" sz="1800" b="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XXh</a:t>
            </a:r>
            <a:r>
              <a:rPr lang="pt-BR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do dia </a:t>
            </a:r>
            <a:r>
              <a:rPr lang="pt-BR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DD</a:t>
            </a: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de </a:t>
            </a:r>
            <a:r>
              <a:rPr lang="pt-BR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MMM </a:t>
            </a: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de 20</a:t>
            </a:r>
            <a:r>
              <a:rPr lang="pt-BR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AA </a:t>
            </a: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deverão ser formalizadas no Plano de Ações Corretivas.</a:t>
            </a:r>
          </a:p>
        </p:txBody>
      </p:sp>
      <p:pic>
        <p:nvPicPr>
          <p:cNvPr id="2" name="Picture 4" descr="DOM ASOCEA NOVO FINAL">
            <a:extLst>
              <a:ext uri="{FF2B5EF4-FFF2-40B4-BE49-F238E27FC236}">
                <a16:creationId xmlns:a16="http://schemas.microsoft.com/office/drawing/2014/main" id="{802F966C-507C-57C8-5E6F-D52BEA7FA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13">
            <a:extLst>
              <a:ext uri="{FF2B5EF4-FFF2-40B4-BE49-F238E27FC236}">
                <a16:creationId xmlns:a16="http://schemas.microsoft.com/office/drawing/2014/main" id="{77AC25EA-0FD8-CC34-AE94-9B0E189AF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31453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8">
            <a:extLst>
              <a:ext uri="{FF2B5EF4-FFF2-40B4-BE49-F238E27FC236}">
                <a16:creationId xmlns:a16="http://schemas.microsoft.com/office/drawing/2014/main" id="{8815112F-4AEF-ACD4-7DCD-8E220906D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51917433-F2F0-C211-702E-61102BA89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390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ATRIBUIÇÕES DA OI</a:t>
            </a:r>
          </a:p>
        </p:txBody>
      </p:sp>
    </p:spTree>
    <p:extLst>
      <p:ext uri="{BB962C8B-B14F-4D97-AF65-F5344CB8AC3E}">
        <p14:creationId xmlns:p14="http://schemas.microsoft.com/office/powerpoint/2010/main" val="1034993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1">
            <a:extLst>
              <a:ext uri="{FF2B5EF4-FFF2-40B4-BE49-F238E27FC236}">
                <a16:creationId xmlns:a16="http://schemas.microsoft.com/office/drawing/2014/main" id="{2AA5C6DA-F505-4C26-8336-273BCC832E7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F8F9523-1073-4AE6-BC35-32066402024A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08E83D0-167B-45B9-A4DA-3F16F3E2F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18D4459-4578-449D-B441-868024321912}"/>
              </a:ext>
            </a:extLst>
          </p:cNvPr>
          <p:cNvSpPr txBox="1"/>
          <p:nvPr/>
        </p:nvSpPr>
        <p:spPr>
          <a:xfrm>
            <a:off x="2627784" y="1412875"/>
            <a:ext cx="3456383" cy="461665"/>
          </a:xfrm>
          <a:prstGeom prst="rect">
            <a:avLst/>
          </a:prstGeom>
          <a:solidFill>
            <a:srgbClr val="0070C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ROTEIRO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91AFE69-3984-4277-93D3-59EDA93D2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048" y="2561803"/>
            <a:ext cx="4572000" cy="381952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INFORMAÇÕES GERAIS</a:t>
            </a: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PRINCÍPIOS DO PROCESSO </a:t>
            </a:r>
            <a:endParaRPr lang="pt-BR" sz="1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RESPONSABILIDADES DO INSPETOR</a:t>
            </a:r>
            <a:endParaRPr lang="pt-BR" sz="1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1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PLANEJAMENTO DA INSPEÇÃO </a:t>
            </a: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1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NÍVEL DE MATURIDADE</a:t>
            </a: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1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PROTOCOLO DE INSPEÇÃO</a:t>
            </a: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1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FICHA DE NÃO CONFORMIDADE</a:t>
            </a: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1800" b="0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AVALIAÇÃO DO PAC DA OI</a:t>
            </a:r>
            <a:endParaRPr lang="en-US" sz="1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1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IMPACTO NA SEGURANÇA</a:t>
            </a: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1800" b="0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RELATO DE POSSÍVEL INFRAÇÃO</a:t>
            </a:r>
            <a:endParaRPr lang="en-US" sz="1800" b="0" dirty="0">
              <a:solidFill>
                <a:schemeClr val="bg1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1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ATRIBUIÇÕES DA OI</a:t>
            </a:r>
            <a:endParaRPr lang="en-US" sz="1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1" name="Imagem 10" descr="Torre com por do sol ao fundo&#10;&#10;Descrição gerada automaticamente">
            <a:extLst>
              <a:ext uri="{FF2B5EF4-FFF2-40B4-BE49-F238E27FC236}">
                <a16:creationId xmlns:a16="http://schemas.microsoft.com/office/drawing/2014/main" id="{C6FFC533-9D8B-4E8C-999D-DB5AE53E8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254251"/>
            <a:ext cx="2980013" cy="4467224"/>
          </a:xfrm>
          <a:prstGeom prst="rect">
            <a:avLst/>
          </a:prstGeom>
        </p:spPr>
      </p:pic>
      <p:pic>
        <p:nvPicPr>
          <p:cNvPr id="2" name="Picture 4" descr="DOM ASOCEA NOVO FINAL">
            <a:extLst>
              <a:ext uri="{FF2B5EF4-FFF2-40B4-BE49-F238E27FC236}">
                <a16:creationId xmlns:a16="http://schemas.microsoft.com/office/drawing/2014/main" id="{CC058CED-1E63-03FF-4705-E29854AEB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13">
            <a:extLst>
              <a:ext uri="{FF2B5EF4-FFF2-40B4-BE49-F238E27FC236}">
                <a16:creationId xmlns:a16="http://schemas.microsoft.com/office/drawing/2014/main" id="{7A2F6370-CDEB-6A3E-3D4C-F5FCDA7EA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31453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8">
            <a:extLst>
              <a:ext uri="{FF2B5EF4-FFF2-40B4-BE49-F238E27FC236}">
                <a16:creationId xmlns:a16="http://schemas.microsoft.com/office/drawing/2014/main" id="{38090B0F-984D-29E6-ACBD-3AB96F384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503308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Número de Slide 1">
            <a:extLst>
              <a:ext uri="{FF2B5EF4-FFF2-40B4-BE49-F238E27FC236}">
                <a16:creationId xmlns:a16="http://schemas.microsoft.com/office/drawing/2014/main" id="{6651384F-EC63-4F70-A6AE-614D16F8379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77109BB-3305-4067-9C4C-197270081941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5306CBE-A25E-4838-A9B7-77EAE999C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B57E19A-061E-4C97-8371-F4410D00BB54}"/>
              </a:ext>
            </a:extLst>
          </p:cNvPr>
          <p:cNvSpPr txBox="1"/>
          <p:nvPr/>
        </p:nvSpPr>
        <p:spPr>
          <a:xfrm>
            <a:off x="3182935" y="1568314"/>
            <a:ext cx="2778125" cy="70643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5DE2B6BB-1F0E-4162-BBC5-CB5789D4B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4" y="2482714"/>
            <a:ext cx="8629650" cy="179506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just">
              <a:lnSpc>
                <a:spcPts val="42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pt-BR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Revisar as atribuições e responsabilidades do INSPCEA, além de compreender o planejamento das atividades na Fase de Inspeção Local.</a:t>
            </a:r>
          </a:p>
        </p:txBody>
      </p:sp>
      <p:pic>
        <p:nvPicPr>
          <p:cNvPr id="13" name="Imagem 12" descr="Uma imagem contendo grande, aeroporto, água, computador&#10;&#10;Descrição gerada automaticamente">
            <a:extLst>
              <a:ext uri="{FF2B5EF4-FFF2-40B4-BE49-F238E27FC236}">
                <a16:creationId xmlns:a16="http://schemas.microsoft.com/office/drawing/2014/main" id="{E6448094-5B44-44B3-8E32-53B7E6005B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3" y="4530555"/>
            <a:ext cx="8629651" cy="141872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" name="Picture 4" descr="DOM ASOCEA NOVO FINAL">
            <a:extLst>
              <a:ext uri="{FF2B5EF4-FFF2-40B4-BE49-F238E27FC236}">
                <a16:creationId xmlns:a16="http://schemas.microsoft.com/office/drawing/2014/main" id="{5AED9FBE-6CB8-434E-BD80-742FCC700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13">
            <a:extLst>
              <a:ext uri="{FF2B5EF4-FFF2-40B4-BE49-F238E27FC236}">
                <a16:creationId xmlns:a16="http://schemas.microsoft.com/office/drawing/2014/main" id="{C419204A-C8C4-AC70-B13A-5FFBF18D3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31453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8">
            <a:extLst>
              <a:ext uri="{FF2B5EF4-FFF2-40B4-BE49-F238E27FC236}">
                <a16:creationId xmlns:a16="http://schemas.microsoft.com/office/drawing/2014/main" id="{D028751A-9623-B9AB-E23F-0076B7DEE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>
            <a:extLst>
              <a:ext uri="{FF2B5EF4-FFF2-40B4-BE49-F238E27FC236}">
                <a16:creationId xmlns:a16="http://schemas.microsoft.com/office/drawing/2014/main" id="{4A3635A0-43AF-4BD7-A557-B4A0EF41B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2513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53251" name="Espaço Reservado para Número de Slide 1">
            <a:extLst>
              <a:ext uri="{FF2B5EF4-FFF2-40B4-BE49-F238E27FC236}">
                <a16:creationId xmlns:a16="http://schemas.microsoft.com/office/drawing/2014/main" id="{47028FA4-6946-4C56-9CD6-3E3A440218E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799DFB2-2559-448D-A584-9EAC397DACB5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49156" name="TextBox 122">
            <a:extLst>
              <a:ext uri="{FF2B5EF4-FFF2-40B4-BE49-F238E27FC236}">
                <a16:creationId xmlns:a16="http://schemas.microsoft.com/office/drawing/2014/main" id="{BFA47754-72CC-429E-817F-4729FF2AC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487988"/>
            <a:ext cx="8785225" cy="86836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b="0" i="1" dirty="0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“</a:t>
            </a:r>
            <a:r>
              <a:rPr lang="en-US" altLang="pt-BR" sz="2400" b="0" i="1" dirty="0" err="1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Contribuindo</a:t>
            </a:r>
            <a:r>
              <a:rPr lang="en-US" altLang="pt-BR" sz="2400" b="0" i="1" dirty="0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para a </a:t>
            </a:r>
            <a:r>
              <a:rPr lang="en-US" altLang="pt-BR" sz="2400" b="0" i="1" dirty="0" err="1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Segurança</a:t>
            </a:r>
            <a:r>
              <a:rPr lang="en-US" altLang="pt-BR" sz="2400" b="0" i="1" dirty="0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da </a:t>
            </a:r>
            <a:r>
              <a:rPr lang="en-US" altLang="pt-BR" sz="2400" b="0" i="1" dirty="0" err="1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aviação</a:t>
            </a:r>
            <a:r>
              <a:rPr lang="en-US" altLang="pt-BR" sz="2400" b="0" i="1" dirty="0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, por </a:t>
            </a:r>
            <a:r>
              <a:rPr lang="en-US" altLang="pt-BR" sz="2400" b="0" i="1" dirty="0" err="1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meio</a:t>
            </a:r>
            <a:r>
              <a:rPr lang="en-US" altLang="pt-BR" sz="2400" b="0" i="1" dirty="0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da </a:t>
            </a:r>
            <a:r>
              <a:rPr lang="en-US" altLang="pt-BR" sz="2400" b="0" i="1" dirty="0" err="1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vigilância</a:t>
            </a:r>
            <a:r>
              <a:rPr lang="en-US" altLang="pt-BR" sz="2400" b="0" i="1" dirty="0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en-US" altLang="pt-BR" sz="2400" b="0" i="1" dirty="0" err="1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na</a:t>
            </a:r>
            <a:r>
              <a:rPr lang="en-US" altLang="pt-BR" sz="2400" b="0" i="1" dirty="0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en-US" altLang="pt-BR" sz="2400" b="0" i="1" dirty="0" err="1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prestação</a:t>
            </a:r>
            <a:r>
              <a:rPr lang="en-US" altLang="pt-BR" sz="2400" b="0" i="1" dirty="0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dos </a:t>
            </a:r>
            <a:r>
              <a:rPr lang="en-US" altLang="pt-BR" sz="2400" b="0" i="1" dirty="0" err="1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Serviços</a:t>
            </a:r>
            <a:r>
              <a:rPr lang="en-US" altLang="pt-BR" sz="2400" b="0" i="1" dirty="0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de </a:t>
            </a:r>
            <a:r>
              <a:rPr lang="en-US" altLang="pt-BR" sz="2400" b="0" i="1" dirty="0" err="1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Navegação</a:t>
            </a:r>
            <a:r>
              <a:rPr lang="en-US" altLang="pt-BR" sz="2400" b="0" i="1" dirty="0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en-US" altLang="pt-BR" sz="2400" b="0" i="1" dirty="0" err="1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Aérea</a:t>
            </a:r>
            <a:r>
              <a:rPr lang="en-US" altLang="pt-BR" sz="2400" b="0" i="1" dirty="0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.” </a:t>
            </a:r>
            <a:endParaRPr lang="pt-BR" altLang="pt-BR" sz="2400" b="0" i="1" dirty="0">
              <a:solidFill>
                <a:schemeClr val="bg1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AB00592D-54E6-4650-8872-A501BBAA0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95250"/>
            <a:ext cx="8531225" cy="83185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anose="020B0600070205080204" pitchFamily="34" charset="-128"/>
                <a:cs typeface="Arial" charset="0"/>
              </a:rPr>
              <a:t>ASSESSORIA DE SEGURANÇA OPERACIONAL DO CONTROLE DO ESPAÇO AÉREO</a:t>
            </a:r>
            <a:endParaRPr lang="pt-BR" sz="2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ＭＳ Ｐゴシック" panose="020B0600070205080204" pitchFamily="34" charset="-128"/>
              <a:cs typeface="Arial" charset="0"/>
            </a:endParaRPr>
          </a:p>
        </p:txBody>
      </p:sp>
      <p:pic>
        <p:nvPicPr>
          <p:cNvPr id="53254" name="Picture 4" descr="DOM ASOCEA NOVO FINAL">
            <a:extLst>
              <a:ext uri="{FF2B5EF4-FFF2-40B4-BE49-F238E27FC236}">
                <a16:creationId xmlns:a16="http://schemas.microsoft.com/office/drawing/2014/main" id="{7F05D0CD-530F-4875-A314-19BDF34ED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1168400"/>
            <a:ext cx="4022725" cy="44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Número de Slide 1">
            <a:extLst>
              <a:ext uri="{FF2B5EF4-FFF2-40B4-BE49-F238E27FC236}">
                <a16:creationId xmlns:a16="http://schemas.microsoft.com/office/drawing/2014/main" id="{88F39A9D-4518-4B6C-ABBB-7511CC05CD6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3EC7131-9C3D-4E0F-B9C8-425CC9262A4D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20B8D81-D888-4B9D-A3BF-CDD62C6A1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C3EC79A-9790-4B10-AF7E-77E4A3D72104}"/>
              </a:ext>
            </a:extLst>
          </p:cNvPr>
          <p:cNvSpPr txBox="1"/>
          <p:nvPr/>
        </p:nvSpPr>
        <p:spPr>
          <a:xfrm>
            <a:off x="2469661" y="1485231"/>
            <a:ext cx="4190571" cy="46166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INFORMAÇÕES GERAIS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7D54D5A-9490-450C-9A77-8D37E7A89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6400" y="2204244"/>
            <a:ext cx="32988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1400" b="0" dirty="0">
                <a:solidFill>
                  <a:srgbClr val="FFFF00"/>
                </a:solidFill>
                <a:latin typeface="Arial Black" panose="020B0A04020102020204" pitchFamily="34" charset="0"/>
                <a:cs typeface="Arial" charset="0"/>
              </a:rPr>
              <a:t>EQUIPE DE INSPE</a:t>
            </a:r>
            <a:r>
              <a:rPr lang="pt-BR" sz="1400" b="0" dirty="0">
                <a:solidFill>
                  <a:srgbClr val="FFFF00"/>
                </a:solidFill>
                <a:latin typeface="Arial Black" panose="020B0A04020102020204" pitchFamily="34" charset="0"/>
                <a:cs typeface="Arial" charset="0"/>
              </a:rPr>
              <a:t>ÇÃO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32F6754A-7CF3-44B0-9E7A-F4CB79E69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7999" y="2998815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1400" dirty="0">
              <a:latin typeface="Arial Black" panose="020B0A04020102020204" pitchFamily="34" charset="0"/>
              <a:ea typeface="ＭＳ Ｐゴシック" panose="020B0600070205080204" pitchFamily="34" charset="-128"/>
              <a:cs typeface="Arial" charset="0"/>
            </a:endParaRPr>
          </a:p>
          <a:p>
            <a:pPr algn="ctr" eaLnBrk="1" hangingPunct="1">
              <a:defRPr/>
            </a:pPr>
            <a:r>
              <a:rPr lang="en-US" sz="1400" b="1" dirty="0">
                <a:solidFill>
                  <a:srgbClr val="FFFF00"/>
                </a:solidFill>
                <a:latin typeface="Arial Black" panose="020B0A04020102020204" pitchFamily="34" charset="0"/>
                <a:ea typeface="ＭＳ Ｐゴシック" panose="020B0600070205080204" pitchFamily="34" charset="-128"/>
                <a:cs typeface="Arial" charset="0"/>
              </a:rPr>
              <a:t>CHEFE</a:t>
            </a:r>
          </a:p>
          <a:p>
            <a:pPr algn="ctr" eaLnBrk="1" hangingPunct="1">
              <a:defRPr/>
            </a:pPr>
            <a:r>
              <a:rPr lang="en-US" sz="14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panose="020B0600070205080204" pitchFamily="34" charset="-128"/>
                <a:cs typeface="Arial" charset="0"/>
              </a:rPr>
              <a:t>…</a:t>
            </a:r>
            <a:r>
              <a:rPr lang="en-US" sz="1400" b="1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panose="020B0600070205080204" pitchFamily="34" charset="-128"/>
                <a:cs typeface="Arial" charset="0"/>
              </a:rPr>
              <a:t> </a:t>
            </a:r>
          </a:p>
          <a:p>
            <a:pPr algn="ctr" eaLnBrk="1" hangingPunct="1">
              <a:defRPr/>
            </a:pPr>
            <a:endParaRPr lang="pt-BR" sz="1400" dirty="0">
              <a:latin typeface="Arial Black" panose="020B0A04020102020204" pitchFamily="34" charset="0"/>
              <a:ea typeface="ＭＳ Ｐゴシック" panose="020B0600070205080204" pitchFamily="34" charset="-128"/>
              <a:cs typeface="Arial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33A2508B-AF4F-4E04-8D3D-7DAA98C72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3819525"/>
            <a:ext cx="3095625" cy="57626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1400" b="1" dirty="0">
                <a:solidFill>
                  <a:srgbClr val="FFFF00"/>
                </a:solidFill>
                <a:latin typeface="Arial Black" panose="020B0A04020102020204" pitchFamily="34" charset="0"/>
                <a:ea typeface="ＭＳ Ｐゴシック" panose="020B0600070205080204" pitchFamily="34" charset="-128"/>
                <a:cs typeface="Arial" charset="0"/>
              </a:rPr>
              <a:t>AVSEC PIC</a:t>
            </a:r>
          </a:p>
          <a:p>
            <a:pPr algn="ctr" eaLnBrk="1" hangingPunct="1">
              <a:defRPr/>
            </a:pPr>
            <a:r>
              <a:rPr lang="pt-BR" sz="14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panose="020B0600070205080204" pitchFamily="34" charset="-128"/>
                <a:cs typeface="Arial" charset="0"/>
              </a:rPr>
              <a:t>...</a:t>
            </a:r>
            <a:endParaRPr lang="pt-BR" sz="1400" b="1" dirty="0">
              <a:solidFill>
                <a:schemeClr val="bg1"/>
              </a:solidFill>
              <a:latin typeface="Arial Black" panose="020B0A04020102020204" pitchFamily="34" charset="0"/>
              <a:ea typeface="ＭＳ Ｐゴシック" panose="020B0600070205080204" pitchFamily="34" charset="-128"/>
              <a:cs typeface="Arial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38C44385-40CA-428F-8DF3-F9168D8CB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87" y="5089691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1400" b="1" dirty="0">
                <a:solidFill>
                  <a:srgbClr val="FFFF00"/>
                </a:solidFill>
                <a:latin typeface="Arial Black" panose="020B0A04020102020204" pitchFamily="34" charset="0"/>
                <a:ea typeface="ＭＳ Ｐゴシック" panose="020B0600070205080204" pitchFamily="34" charset="-128"/>
                <a:cs typeface="Arial" charset="0"/>
              </a:rPr>
              <a:t>AVSEC PGR</a:t>
            </a:r>
          </a:p>
          <a:p>
            <a:pPr algn="ctr" eaLnBrk="1" hangingPunct="1">
              <a:defRPr/>
            </a:pPr>
            <a:r>
              <a:rPr lang="pt-BR" sz="1400" b="1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panose="020B0600070205080204" pitchFamily="34" charset="-128"/>
                <a:cs typeface="Arial" charset="0"/>
              </a:rPr>
              <a:t> </a:t>
            </a:r>
            <a:r>
              <a:rPr lang="pt-BR" sz="14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panose="020B0600070205080204" pitchFamily="34" charset="-128"/>
                <a:cs typeface="Arial" charset="0"/>
              </a:rPr>
              <a:t>...</a:t>
            </a:r>
            <a:endParaRPr lang="pt-BR" sz="1400" b="1" dirty="0">
              <a:solidFill>
                <a:schemeClr val="bg1"/>
              </a:solidFill>
              <a:latin typeface="Arial Black" panose="020B0A04020102020204" pitchFamily="34" charset="0"/>
              <a:ea typeface="ＭＳ Ｐゴシック" panose="020B0600070205080204" pitchFamily="34" charset="-128"/>
              <a:cs typeface="Arial" charset="0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6EB1DF81-CCF2-4178-8D90-2833CC13B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5750" y="3819525"/>
            <a:ext cx="3095625" cy="57626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1400" b="1" dirty="0">
                <a:solidFill>
                  <a:srgbClr val="FFFF00"/>
                </a:solidFill>
                <a:latin typeface="Arial Black" panose="020B0A04020102020204" pitchFamily="34" charset="0"/>
                <a:ea typeface="ＭＳ Ｐゴシック" panose="020B0600070205080204" pitchFamily="34" charset="-128"/>
                <a:cs typeface="Arial" charset="0"/>
              </a:rPr>
              <a:t>AVSEC OPR</a:t>
            </a:r>
          </a:p>
          <a:p>
            <a:pPr algn="ctr" eaLnBrk="1" hangingPunct="1">
              <a:defRPr/>
            </a:pPr>
            <a:r>
              <a:rPr lang="en-US" sz="14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panose="020B0600070205080204" pitchFamily="34" charset="-128"/>
                <a:cs typeface="Arial" charset="0"/>
              </a:rPr>
              <a:t>…</a:t>
            </a:r>
            <a:endParaRPr lang="en-US" sz="1400" b="1" dirty="0">
              <a:solidFill>
                <a:schemeClr val="bg1"/>
              </a:solidFill>
              <a:latin typeface="Arial Black" panose="020B0A04020102020204" pitchFamily="34" charset="0"/>
              <a:ea typeface="ＭＳ Ｐゴシック" panose="020B0600070205080204" pitchFamily="34" charset="-128"/>
              <a:cs typeface="Arial" charset="0"/>
            </a:endParaRPr>
          </a:p>
        </p:txBody>
      </p:sp>
      <p:sp>
        <p:nvSpPr>
          <p:cNvPr id="22" name="CaixaDeTexto 1">
            <a:extLst>
              <a:ext uri="{FF2B5EF4-FFF2-40B4-BE49-F238E27FC236}">
                <a16:creationId xmlns:a16="http://schemas.microsoft.com/office/drawing/2014/main" id="{3EFBC724-778F-4479-8F19-18BCB97BD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06713"/>
            <a:ext cx="37131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200" b="1" dirty="0">
                <a:solidFill>
                  <a:srgbClr val="FFFFFF"/>
                </a:solidFill>
                <a:latin typeface="Arial Black" panose="020B0A04020102020204" pitchFamily="34" charset="0"/>
              </a:rPr>
              <a:t>PIC – Proteção de Infraestrutura Crítica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200" b="1" dirty="0">
                <a:solidFill>
                  <a:srgbClr val="FFFFFF"/>
                </a:solidFill>
                <a:latin typeface="Arial Black" panose="020B0A04020102020204" pitchFamily="34" charset="0"/>
              </a:rPr>
              <a:t>OPR – Procedimento Operacional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200" b="1" dirty="0">
                <a:solidFill>
                  <a:srgbClr val="FFFFFF"/>
                </a:solidFill>
                <a:latin typeface="Arial Black" panose="020B0A04020102020204" pitchFamily="34" charset="0"/>
              </a:rPr>
              <a:t>PGR – Processo Gerencial </a:t>
            </a:r>
          </a:p>
        </p:txBody>
      </p:sp>
      <p:sp>
        <p:nvSpPr>
          <p:cNvPr id="23" name="CaixaDeTexto 4">
            <a:extLst>
              <a:ext uri="{FF2B5EF4-FFF2-40B4-BE49-F238E27FC236}">
                <a16:creationId xmlns:a16="http://schemas.microsoft.com/office/drawing/2014/main" id="{9B630A5E-5833-4BD8-9448-66486A0D6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150" y="4594553"/>
            <a:ext cx="1409700" cy="276999"/>
          </a:xfrm>
          <a:prstGeom prst="rect">
            <a:avLst/>
          </a:prstGeom>
          <a:noFill/>
          <a:ln w="9525">
            <a:solidFill>
              <a:schemeClr val="bg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TPT ...</a:t>
            </a:r>
          </a:p>
        </p:txBody>
      </p:sp>
      <p:sp>
        <p:nvSpPr>
          <p:cNvPr id="25" name="CaixaDeTexto 14">
            <a:extLst>
              <a:ext uri="{FF2B5EF4-FFF2-40B4-BE49-F238E27FC236}">
                <a16:creationId xmlns:a16="http://schemas.microsoft.com/office/drawing/2014/main" id="{D8AB7192-890A-450D-8381-ABCC4198A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7099" y="4610263"/>
            <a:ext cx="1812925" cy="276999"/>
          </a:xfrm>
          <a:prstGeom prst="rect">
            <a:avLst/>
          </a:prstGeom>
          <a:noFill/>
          <a:ln w="9525">
            <a:solidFill>
              <a:schemeClr val="bg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TPT ...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4C7DCE0-49BC-4373-B7F9-3B5AF07A8207}"/>
              </a:ext>
            </a:extLst>
          </p:cNvPr>
          <p:cNvCxnSpPr>
            <a:stCxn id="23" idx="0"/>
            <a:endCxn id="19" idx="2"/>
          </p:cNvCxnSpPr>
          <p:nvPr/>
        </p:nvCxnSpPr>
        <p:spPr>
          <a:xfrm flipV="1">
            <a:off x="2159000" y="4395788"/>
            <a:ext cx="1" cy="198765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3855ADD4-B248-468F-BCD9-4F7975EAA7A1}"/>
              </a:ext>
            </a:extLst>
          </p:cNvPr>
          <p:cNvCxnSpPr>
            <a:stCxn id="25" idx="0"/>
            <a:endCxn id="21" idx="2"/>
          </p:cNvCxnSpPr>
          <p:nvPr/>
        </p:nvCxnSpPr>
        <p:spPr>
          <a:xfrm flipV="1">
            <a:off x="6913562" y="4395788"/>
            <a:ext cx="1" cy="214475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ixaDeTexto 14">
            <a:extLst>
              <a:ext uri="{FF2B5EF4-FFF2-40B4-BE49-F238E27FC236}">
                <a16:creationId xmlns:a16="http://schemas.microsoft.com/office/drawing/2014/main" id="{8F75BA78-9C34-145D-7670-DA44278E3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896" y="5868214"/>
            <a:ext cx="1812925" cy="276999"/>
          </a:xfrm>
          <a:prstGeom prst="rect">
            <a:avLst/>
          </a:prstGeom>
          <a:noFill/>
          <a:ln w="9525">
            <a:solidFill>
              <a:schemeClr val="bg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TPT ...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438A5F4D-A7EC-C53C-EA73-9A44D6140DBC}"/>
              </a:ext>
            </a:extLst>
          </p:cNvPr>
          <p:cNvCxnSpPr>
            <a:stCxn id="2" idx="0"/>
          </p:cNvCxnSpPr>
          <p:nvPr/>
        </p:nvCxnSpPr>
        <p:spPr>
          <a:xfrm flipV="1">
            <a:off x="4542359" y="5653739"/>
            <a:ext cx="1" cy="214475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aixaDeTexto 14">
            <a:extLst>
              <a:ext uri="{FF2B5EF4-FFF2-40B4-BE49-F238E27FC236}">
                <a16:creationId xmlns:a16="http://schemas.microsoft.com/office/drawing/2014/main" id="{8F4D9E5D-31F4-67ED-63FF-CB8BF8556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00" y="3158009"/>
            <a:ext cx="1812925" cy="276999"/>
          </a:xfrm>
          <a:prstGeom prst="rect">
            <a:avLst/>
          </a:prstGeom>
          <a:noFill/>
          <a:ln w="9525">
            <a:solidFill>
              <a:schemeClr val="bg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TPT ...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1BA3E424-67A3-DAF2-0F2B-C6DD8D4B2AB4}"/>
              </a:ext>
            </a:extLst>
          </p:cNvPr>
          <p:cNvCxnSpPr>
            <a:cxnSpLocks/>
          </p:cNvCxnSpPr>
          <p:nvPr/>
        </p:nvCxnSpPr>
        <p:spPr>
          <a:xfrm flipH="1" flipV="1">
            <a:off x="6156176" y="3296508"/>
            <a:ext cx="196024" cy="1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DOM ASOCEA NOVO FINAL">
            <a:extLst>
              <a:ext uri="{FF2B5EF4-FFF2-40B4-BE49-F238E27FC236}">
                <a16:creationId xmlns:a16="http://schemas.microsoft.com/office/drawing/2014/main" id="{529CA609-3282-7A38-5C99-CFD9A68B2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3">
            <a:extLst>
              <a:ext uri="{FF2B5EF4-FFF2-40B4-BE49-F238E27FC236}">
                <a16:creationId xmlns:a16="http://schemas.microsoft.com/office/drawing/2014/main" id="{CAB95C35-0211-5A39-CC1B-CF53DA31C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31453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m 8">
            <a:extLst>
              <a:ext uri="{FF2B5EF4-FFF2-40B4-BE49-F238E27FC236}">
                <a16:creationId xmlns:a16="http://schemas.microsoft.com/office/drawing/2014/main" id="{114AF99E-2326-B582-782C-DA986D1C8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Número de Slide 1">
            <a:extLst>
              <a:ext uri="{FF2B5EF4-FFF2-40B4-BE49-F238E27FC236}">
                <a16:creationId xmlns:a16="http://schemas.microsoft.com/office/drawing/2014/main" id="{88F39A9D-4518-4B6C-ABBB-7511CC05CD6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3EC7131-9C3D-4E0F-B9C8-425CC9262A4D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20B8D81-D888-4B9D-A3BF-CDD62C6A1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22" name="CaixaDeTexto 1">
            <a:extLst>
              <a:ext uri="{FF2B5EF4-FFF2-40B4-BE49-F238E27FC236}">
                <a16:creationId xmlns:a16="http://schemas.microsoft.com/office/drawing/2014/main" id="{3EFBC724-778F-4479-8F19-18BCB97BD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5710019"/>
            <a:ext cx="37131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200" b="1" dirty="0">
                <a:solidFill>
                  <a:srgbClr val="FFFFFF"/>
                </a:solidFill>
                <a:latin typeface="Arial Black" panose="020B0A04020102020204" pitchFamily="34" charset="0"/>
              </a:rPr>
              <a:t>PIC – Proteção de Infraestrutura Crítica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200" b="1" dirty="0">
                <a:solidFill>
                  <a:srgbClr val="FFFFFF"/>
                </a:solidFill>
                <a:latin typeface="Arial Black" panose="020B0A04020102020204" pitchFamily="34" charset="0"/>
              </a:rPr>
              <a:t>OPR – Procedimento Operacional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200" b="1" dirty="0">
                <a:solidFill>
                  <a:srgbClr val="FFFFFF"/>
                </a:solidFill>
                <a:latin typeface="Arial Black" panose="020B0A04020102020204" pitchFamily="34" charset="0"/>
              </a:rPr>
              <a:t>PGR – Processo Gerencial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6B5B7F3-A148-DB22-5E8C-FB174DA22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2309813"/>
            <a:ext cx="4310062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rgbClr val="FFFF00"/>
                </a:solidFill>
                <a:latin typeface="Arial Black" panose="020B0A040201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CONTRAPARTES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9FFF939-BC91-9F7F-1022-E47CA3D39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3365500"/>
            <a:ext cx="3095625" cy="57626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1400" b="1" dirty="0">
                <a:solidFill>
                  <a:srgbClr val="FFFF00"/>
                </a:solidFill>
                <a:latin typeface="Arial Black" panose="020B0A04020102020204" pitchFamily="34" charset="0"/>
                <a:ea typeface="ＭＳ Ｐゴシック" panose="020B0600070205080204" pitchFamily="34" charset="-128"/>
                <a:cs typeface="Arial" charset="0"/>
              </a:rPr>
              <a:t>AVSEC PIC</a:t>
            </a:r>
          </a:p>
          <a:p>
            <a:pPr algn="ctr" eaLnBrk="1" hangingPunct="1">
              <a:defRPr/>
            </a:pPr>
            <a:r>
              <a:rPr lang="pt-BR" sz="1400" b="1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panose="020B0600070205080204" pitchFamily="34" charset="-128"/>
                <a:cs typeface="Arial" charset="0"/>
              </a:rPr>
              <a:t>....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21126893-31DF-06F2-0F4E-8ABCAEDE7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437063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1400" b="1" dirty="0">
                <a:solidFill>
                  <a:srgbClr val="FFFF00"/>
                </a:solidFill>
                <a:latin typeface="Arial Black" panose="020B0A04020102020204" pitchFamily="34" charset="0"/>
                <a:ea typeface="ＭＳ Ｐゴシック" panose="020B0600070205080204" pitchFamily="34" charset="-128"/>
                <a:cs typeface="Arial" charset="0"/>
              </a:rPr>
              <a:t>AVSEC PGR</a:t>
            </a:r>
          </a:p>
          <a:p>
            <a:pPr algn="ctr" eaLnBrk="1" hangingPunct="1">
              <a:defRPr/>
            </a:pPr>
            <a:r>
              <a:rPr lang="pt-BR" sz="1400" b="1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panose="020B0600070205080204" pitchFamily="34" charset="-128"/>
                <a:cs typeface="Arial" charset="0"/>
              </a:rPr>
              <a:t>.....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AFAAD667-2F67-B64F-C0AB-F48BE328A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5750" y="3365500"/>
            <a:ext cx="3095625" cy="57626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1400" b="1" dirty="0">
                <a:solidFill>
                  <a:srgbClr val="FFFF00"/>
                </a:solidFill>
                <a:latin typeface="Arial Black" panose="020B0A04020102020204" pitchFamily="34" charset="0"/>
                <a:ea typeface="ＭＳ Ｐゴシック" panose="020B0600070205080204" pitchFamily="34" charset="-128"/>
                <a:cs typeface="Arial" charset="0"/>
              </a:rPr>
              <a:t>AVSEC OPR</a:t>
            </a:r>
          </a:p>
          <a:p>
            <a:pPr algn="ctr"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panose="020B0600070205080204" pitchFamily="34" charset="-128"/>
                <a:cs typeface="Arial" charset="0"/>
              </a:rPr>
              <a:t>….</a:t>
            </a:r>
          </a:p>
        </p:txBody>
      </p:sp>
      <p:pic>
        <p:nvPicPr>
          <p:cNvPr id="15" name="Picture 4" descr="DOM ASOCEA NOVO FINAL">
            <a:extLst>
              <a:ext uri="{FF2B5EF4-FFF2-40B4-BE49-F238E27FC236}">
                <a16:creationId xmlns:a16="http://schemas.microsoft.com/office/drawing/2014/main" id="{ACFDAF5C-3DB3-90B8-ABCE-C10A3104A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ixaDeTexto 13">
            <a:extLst>
              <a:ext uri="{FF2B5EF4-FFF2-40B4-BE49-F238E27FC236}">
                <a16:creationId xmlns:a16="http://schemas.microsoft.com/office/drawing/2014/main" id="{11690326-E9C8-17FE-F3BF-07E74CC23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31453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m 8">
            <a:extLst>
              <a:ext uri="{FF2B5EF4-FFF2-40B4-BE49-F238E27FC236}">
                <a16:creationId xmlns:a16="http://schemas.microsoft.com/office/drawing/2014/main" id="{F127DDD7-B621-EB47-9022-BAB111014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FF3D601D-CE40-E20E-AAFC-18E581821ADD}"/>
              </a:ext>
            </a:extLst>
          </p:cNvPr>
          <p:cNvSpPr txBox="1"/>
          <p:nvPr/>
        </p:nvSpPr>
        <p:spPr>
          <a:xfrm>
            <a:off x="2541669" y="1485231"/>
            <a:ext cx="4190571" cy="46166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INFORMAÇÕES GERAIS</a:t>
            </a:r>
          </a:p>
        </p:txBody>
      </p:sp>
    </p:spTree>
    <p:extLst>
      <p:ext uri="{BB962C8B-B14F-4D97-AF65-F5344CB8AC3E}">
        <p14:creationId xmlns:p14="http://schemas.microsoft.com/office/powerpoint/2010/main" val="2171378622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Número de Slide 1">
            <a:extLst>
              <a:ext uri="{FF2B5EF4-FFF2-40B4-BE49-F238E27FC236}">
                <a16:creationId xmlns:a16="http://schemas.microsoft.com/office/drawing/2014/main" id="{49DE006F-703C-44D6-9012-C8ED0CC1CFD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669F8E4-13FA-43D6-B879-D866F5C56B71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3B22344-7735-4018-9AD5-19F9BD21D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F4C5AEF6-2BC5-4FC8-921B-F9DA40A70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2390775"/>
            <a:ext cx="8639175" cy="386238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IMPEDIMENTOS DO CHEFE DE EQUIPE</a:t>
            </a:r>
          </a:p>
          <a:p>
            <a:pPr marL="360000">
              <a:spcBef>
                <a:spcPts val="0"/>
              </a:spcBef>
              <a:spcAft>
                <a:spcPts val="0"/>
              </a:spcAft>
              <a:tabLst>
                <a:tab pos="5740400" algn="l"/>
              </a:tabLst>
              <a:defRPr/>
            </a:pP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Assume MJ FULANO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EXPEDIENTE</a:t>
            </a:r>
          </a:p>
          <a:p>
            <a:pPr marL="360000">
              <a:spcBef>
                <a:spcPts val="0"/>
              </a:spcBef>
              <a:spcAft>
                <a:spcPts val="0"/>
              </a:spcAft>
              <a:tabLst>
                <a:tab pos="5740400" algn="l"/>
              </a:tabLst>
              <a:defRPr/>
            </a:pP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8 h  às 12 h e 13 h 15 min às 16 h. (ajustar conforme a realidade da OI)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HORÁRIO DAS ENTREVISTAS</a:t>
            </a:r>
          </a:p>
          <a:p>
            <a:pPr marL="360000">
              <a:spcBef>
                <a:spcPts val="0"/>
              </a:spcBef>
              <a:spcAft>
                <a:spcPts val="0"/>
              </a:spcAft>
              <a:tabLst>
                <a:tab pos="5740400" algn="l"/>
              </a:tabLst>
              <a:defRPr/>
            </a:pP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8 h às 12 h e 13 h às 15 h 45 min.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REUNIÃO DIÁRIA (DEBRIEFING)</a:t>
            </a:r>
          </a:p>
          <a:p>
            <a:pPr marL="360000">
              <a:spcBef>
                <a:spcPts val="0"/>
              </a:spcBef>
              <a:spcAft>
                <a:spcPts val="0"/>
              </a:spcAft>
              <a:tabLst>
                <a:tab pos="5740400" algn="l"/>
              </a:tabLst>
              <a:defRPr/>
            </a:pP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15 min antes do término do expediente.</a:t>
            </a:r>
            <a:endParaRPr lang="pt-BR" sz="1800" b="0" dirty="0">
              <a:solidFill>
                <a:srgbClr val="FFFF00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TREINAMENTO DE POSTO DE TRABALHO (TPT)</a:t>
            </a:r>
          </a:p>
          <a:p>
            <a:pPr marL="360000">
              <a:spcBef>
                <a:spcPts val="0"/>
              </a:spcBef>
              <a:spcAft>
                <a:spcPts val="0"/>
              </a:spcAft>
              <a:tabLst>
                <a:tab pos="5740400" algn="l"/>
              </a:tabLst>
              <a:defRPr/>
            </a:pP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Preenchimento da Ficha.</a:t>
            </a:r>
          </a:p>
        </p:txBody>
      </p:sp>
      <p:pic>
        <p:nvPicPr>
          <p:cNvPr id="2" name="Picture 4" descr="DOM ASOCEA NOVO FINAL">
            <a:extLst>
              <a:ext uri="{FF2B5EF4-FFF2-40B4-BE49-F238E27FC236}">
                <a16:creationId xmlns:a16="http://schemas.microsoft.com/office/drawing/2014/main" id="{484D0AEC-2A04-EF33-1136-E31A9E223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13">
            <a:extLst>
              <a:ext uri="{FF2B5EF4-FFF2-40B4-BE49-F238E27FC236}">
                <a16:creationId xmlns:a16="http://schemas.microsoft.com/office/drawing/2014/main" id="{62FAEAA1-521D-2556-24C2-443904E43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31453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8">
            <a:extLst>
              <a:ext uri="{FF2B5EF4-FFF2-40B4-BE49-F238E27FC236}">
                <a16:creationId xmlns:a16="http://schemas.microsoft.com/office/drawing/2014/main" id="{46F4F2C8-8A87-92FF-9FEA-C2760C0E9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79F4FB2-F1F2-F91A-7EDD-7CE1CD763BB5}"/>
              </a:ext>
            </a:extLst>
          </p:cNvPr>
          <p:cNvSpPr txBox="1"/>
          <p:nvPr/>
        </p:nvSpPr>
        <p:spPr>
          <a:xfrm>
            <a:off x="2541669" y="1485231"/>
            <a:ext cx="4190571" cy="46166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INFORMAÇÕES GERAIS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Número de Slide 1">
            <a:extLst>
              <a:ext uri="{FF2B5EF4-FFF2-40B4-BE49-F238E27FC236}">
                <a16:creationId xmlns:a16="http://schemas.microsoft.com/office/drawing/2014/main" id="{37FC92DC-E429-4392-9BB2-5DEEB2318D1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46481AB-9170-4A90-B9DF-311336312913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ED34AB95-6085-4E1E-9026-DC1344941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53934BCD-2949-4376-B51D-9EE6B9355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428875"/>
            <a:ext cx="8637588" cy="398462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5740400" algn="l"/>
              </a:tabLst>
              <a:defRPr/>
            </a:pPr>
            <a:r>
              <a:rPr lang="pt-BR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Prazo de 5 dias para enviar os Comprovantes de Passagens.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5740400" algn="l"/>
              </a:tabLst>
              <a:defRPr/>
            </a:pP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Informando o número da Ordem </a:t>
            </a:r>
            <a:r>
              <a:rPr lang="pt-BR" sz="1800" b="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de Serviço</a:t>
            </a:r>
            <a:endParaRPr lang="pt-BR" sz="1800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5740400" algn="l"/>
              </a:tabLst>
              <a:defRPr/>
            </a:pP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sdp.asocea@fab.mil.br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5740400" algn="l"/>
              </a:tabLst>
              <a:defRPr/>
            </a:pPr>
            <a:r>
              <a:rPr lang="pt-BR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Alteração na missão, será necessário a apresentação do “Relatório de Viagem”. 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5740400" algn="l"/>
              </a:tabLst>
              <a:defRPr/>
            </a:pP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Prazo de 5 (cinco) dias para enviar para os mesmos e-mails;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5740400" algn="l"/>
              </a:tabLst>
              <a:defRPr/>
            </a:pP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Assinar somente o campo "Proposto", pois o campo "Solicitante" será assinado pelo Agente Solicitante de Viagem (militar da </a:t>
            </a:r>
            <a:r>
              <a:rPr lang="pt-BR" sz="1800" b="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DA</a:t>
            </a: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– SPOG)</a:t>
            </a:r>
          </a:p>
          <a:p>
            <a:pPr marL="0" lvl="1" indent="-285750" algn="just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5740400" algn="l"/>
              </a:tabLst>
              <a:defRPr/>
            </a:pPr>
            <a:r>
              <a:rPr lang="pt-BR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Caso não o faça, ficará impossibilitado de realizar novas viagens.</a:t>
            </a:r>
          </a:p>
        </p:txBody>
      </p:sp>
      <p:pic>
        <p:nvPicPr>
          <p:cNvPr id="2" name="Picture 4" descr="DOM ASOCEA NOVO FINAL">
            <a:extLst>
              <a:ext uri="{FF2B5EF4-FFF2-40B4-BE49-F238E27FC236}">
                <a16:creationId xmlns:a16="http://schemas.microsoft.com/office/drawing/2014/main" id="{E5368866-D000-E559-5100-BE557F300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13">
            <a:extLst>
              <a:ext uri="{FF2B5EF4-FFF2-40B4-BE49-F238E27FC236}">
                <a16:creationId xmlns:a16="http://schemas.microsoft.com/office/drawing/2014/main" id="{6593F9F6-F52F-0A09-43BC-6AD4F1FF3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31453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8">
            <a:extLst>
              <a:ext uri="{FF2B5EF4-FFF2-40B4-BE49-F238E27FC236}">
                <a16:creationId xmlns:a16="http://schemas.microsoft.com/office/drawing/2014/main" id="{839CB675-4C88-D032-A5AA-049B79EA5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2F682C0-ECB5-7A04-EE10-92ADF4D93D63}"/>
              </a:ext>
            </a:extLst>
          </p:cNvPr>
          <p:cNvSpPr txBox="1"/>
          <p:nvPr/>
        </p:nvSpPr>
        <p:spPr>
          <a:xfrm>
            <a:off x="2541669" y="1485231"/>
            <a:ext cx="4190571" cy="46166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INFORMAÇÕES GERAIS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Número de Slide 1">
            <a:extLst>
              <a:ext uri="{FF2B5EF4-FFF2-40B4-BE49-F238E27FC236}">
                <a16:creationId xmlns:a16="http://schemas.microsoft.com/office/drawing/2014/main" id="{B7A73D45-FE3B-4E3B-BB6F-634996B2AB8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B02AB6D-29FB-4AC0-B5BC-E857D3B100B4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6F67133-A052-4540-B27B-01D06ED07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E653CC2-D4F7-4F2A-9F35-5E72B4B7E6C7}"/>
              </a:ext>
            </a:extLst>
          </p:cNvPr>
          <p:cNvSpPr txBox="1"/>
          <p:nvPr/>
        </p:nvSpPr>
        <p:spPr>
          <a:xfrm>
            <a:off x="1619672" y="1341438"/>
            <a:ext cx="5976664" cy="46166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PRINCÍPIOS DO PROCESSO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311DA256-A322-4DE6-9962-741D03CAA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2000250"/>
            <a:ext cx="8858250" cy="471487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indent="265113" algn="just"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LEGALIDADE – </a:t>
            </a: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inspeção baseada nas normas do Órgão Regulador do SISCEAB (DECEA).</a:t>
            </a:r>
            <a:endParaRPr lang="en-US" sz="1800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indent="265113" algn="just"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IMPESSOALIDADE – </a:t>
            </a: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ausência de qualquer tratamento preferencial ou discriminatório.</a:t>
            </a:r>
            <a:endParaRPr lang="en-US" sz="1800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indent="265113" algn="just"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MORALIDADE – </a:t>
            </a: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correta aplicação dos recursos despendidos para a realização da inspeção.</a:t>
            </a:r>
            <a:endParaRPr lang="en-US" sz="1800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indent="265113" algn="just"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PUBLICIDADE </a:t>
            </a:r>
            <a:r>
              <a:rPr lang="pt-BR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– </a:t>
            </a: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transparência dos atos</a:t>
            </a:r>
            <a:r>
              <a:rPr lang="en-US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, </a:t>
            </a: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dando conhecimento pleno do processo ao inspecionado e garantindo a divulgação dos resultados.</a:t>
            </a:r>
            <a:endParaRPr lang="en-US" sz="1800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indent="265113" algn="just"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EFICIÊNCIA – </a:t>
            </a: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permanente zelo pela manutenção de suas competências profissionais, bem como requer um programa contínuo de aperfeiçoamento dos recursos humanos.</a:t>
            </a:r>
            <a:endParaRPr lang="en-US" sz="1800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indent="265113" algn="just"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OPORTUNIDADE – </a:t>
            </a: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cumprimento dos prazos estabelecidos nas diversas etapas dos processos de inspeção.</a:t>
            </a:r>
            <a:endParaRPr lang="en-US" sz="1800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indent="265113" algn="just"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RAZOABILIDADE – </a:t>
            </a: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forma de limitar o exercício da competência discricionária do inspetor.</a:t>
            </a:r>
            <a:endParaRPr lang="en-US" sz="1800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</p:txBody>
      </p:sp>
      <p:pic>
        <p:nvPicPr>
          <p:cNvPr id="2" name="Picture 4" descr="DOM ASOCEA NOVO FINAL">
            <a:extLst>
              <a:ext uri="{FF2B5EF4-FFF2-40B4-BE49-F238E27FC236}">
                <a16:creationId xmlns:a16="http://schemas.microsoft.com/office/drawing/2014/main" id="{D78D01CF-9579-E003-C031-66642E7F6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13">
            <a:extLst>
              <a:ext uri="{FF2B5EF4-FFF2-40B4-BE49-F238E27FC236}">
                <a16:creationId xmlns:a16="http://schemas.microsoft.com/office/drawing/2014/main" id="{CC07605F-B43F-C155-D1FD-C4ABAC8E2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31453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8">
            <a:extLst>
              <a:ext uri="{FF2B5EF4-FFF2-40B4-BE49-F238E27FC236}">
                <a16:creationId xmlns:a16="http://schemas.microsoft.com/office/drawing/2014/main" id="{7999F628-3CF6-26EA-290C-2D7C0F106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Número de Slide 1">
            <a:extLst>
              <a:ext uri="{FF2B5EF4-FFF2-40B4-BE49-F238E27FC236}">
                <a16:creationId xmlns:a16="http://schemas.microsoft.com/office/drawing/2014/main" id="{C1AAD2B8-6E4E-4BF6-893E-9D4D99257EB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6818A62-7585-4144-BE88-F9B011E24C87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7F51D1F-28EC-48D2-827B-11C9E42FF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5E8EDB4-EBF6-4092-B0FF-34B0017F4065}"/>
              </a:ext>
            </a:extLst>
          </p:cNvPr>
          <p:cNvSpPr txBox="1"/>
          <p:nvPr/>
        </p:nvSpPr>
        <p:spPr>
          <a:xfrm>
            <a:off x="1020127" y="1599183"/>
            <a:ext cx="7096124" cy="46166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RESPONSABILIDADE DO INSPETOR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AA20580-6405-4363-8B62-FFC39927F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126" y="2344903"/>
            <a:ext cx="7096125" cy="36988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5113" algn="ctr">
              <a:spcAft>
                <a:spcPts val="600"/>
              </a:spcAft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CHEFE DE EQUIPE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D54E77F2-157F-475B-AAAF-A9E3C31E2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756" y="3046745"/>
            <a:ext cx="7364487" cy="291874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26511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COORDENAR E SUPERVISIONAR 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todas as tarefas.</a:t>
            </a:r>
          </a:p>
          <a:p>
            <a:pPr indent="26511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APOIAR 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os membros da equipe durante os trabalhos.</a:t>
            </a:r>
            <a:endParaRPr lang="pt-BR" sz="1800" b="0" dirty="0">
              <a:solidFill>
                <a:prstClr val="white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indent="26511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CONTROLAR 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o assédio da imprensa.</a:t>
            </a:r>
            <a:endParaRPr lang="pt-BR" sz="1800" b="0" dirty="0">
              <a:solidFill>
                <a:prstClr val="white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indent="26511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CANAL OFICIAL 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nos contatos entre a equipe e a OI ou ASOCEA.</a:t>
            </a:r>
            <a:endParaRPr lang="pt-BR" sz="1800" b="0" dirty="0">
              <a:solidFill>
                <a:prstClr val="white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indent="26511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CUMPRIR 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os prazos.</a:t>
            </a:r>
            <a:endParaRPr lang="pt-BR" sz="1800" b="0" dirty="0">
              <a:solidFill>
                <a:prstClr val="white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indent="26511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CONDUZIR 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as reuniões de coordenação, abertura e encerramento</a:t>
            </a:r>
            <a:r>
              <a:rPr lang="en-US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.</a:t>
            </a:r>
            <a:endParaRPr lang="en-US" sz="1800" b="0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</p:txBody>
      </p:sp>
      <p:pic>
        <p:nvPicPr>
          <p:cNvPr id="2" name="Picture 4" descr="DOM ASOCEA NOVO FINAL">
            <a:extLst>
              <a:ext uri="{FF2B5EF4-FFF2-40B4-BE49-F238E27FC236}">
                <a16:creationId xmlns:a16="http://schemas.microsoft.com/office/drawing/2014/main" id="{78519215-386F-0E9E-1915-D84F5664A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13">
            <a:extLst>
              <a:ext uri="{FF2B5EF4-FFF2-40B4-BE49-F238E27FC236}">
                <a16:creationId xmlns:a16="http://schemas.microsoft.com/office/drawing/2014/main" id="{D3027C73-2E52-AB57-23B7-8AA26925C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31453"/>
            <a:ext cx="6847854" cy="46166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8">
            <a:extLst>
              <a:ext uri="{FF2B5EF4-FFF2-40B4-BE49-F238E27FC236}">
                <a16:creationId xmlns:a16="http://schemas.microsoft.com/office/drawing/2014/main" id="{AC7BE625-9793-AD51-8092-346B01B80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9_Default Design">
  <a:themeElements>
    <a:clrScheme name="9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9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717550" marR="0" indent="9525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04850" algn="l"/>
          </a:tabLst>
          <a:defRPr kumimoji="0" lang="pt-BR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AGRounded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717550" marR="0" indent="9525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04850" algn="l"/>
          </a:tabLst>
          <a:defRPr kumimoji="0" lang="pt-BR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AGRounded BT" pitchFamily="34" charset="0"/>
          </a:defRPr>
        </a:defPPr>
      </a:lstStyle>
    </a:lnDef>
  </a:objectDefaults>
  <a:extraClrSchemeLst>
    <a:extraClrScheme>
      <a:clrScheme name="9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9883</TotalTime>
  <Words>3035</Words>
  <Application>Microsoft Office PowerPoint</Application>
  <PresentationFormat>Apresentação na tela (4:3)</PresentationFormat>
  <Paragraphs>457</Paragraphs>
  <Slides>38</Slides>
  <Notes>38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38</vt:i4>
      </vt:variant>
    </vt:vector>
  </HeadingPairs>
  <TitlesOfParts>
    <vt:vector size="49" baseType="lpstr">
      <vt:lpstr>Arial</vt:lpstr>
      <vt:lpstr>Arial Black</vt:lpstr>
      <vt:lpstr>Arial Rounded MT Bold</vt:lpstr>
      <vt:lpstr>Calibri</vt:lpstr>
      <vt:lpstr>Monotype Corsiva</vt:lpstr>
      <vt:lpstr>Times New Roman</vt:lpstr>
      <vt:lpstr>VAGRounded BT</vt:lpstr>
      <vt:lpstr>Verdana</vt:lpstr>
      <vt:lpstr>Wingdings</vt:lpstr>
      <vt:lpstr>9_Default Design</vt:lpstr>
      <vt:lpstr>1_Office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Cel R1 CTA Cláudio Fidalgo</dc:creator>
  <cp:lastModifiedBy>CP Rodrigues (ASOCEA)</cp:lastModifiedBy>
  <cp:revision>300</cp:revision>
  <dcterms:created xsi:type="dcterms:W3CDTF">2013-07-02T18:33:08Z</dcterms:created>
  <dcterms:modified xsi:type="dcterms:W3CDTF">2024-10-01T13:02:15Z</dcterms:modified>
</cp:coreProperties>
</file>