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90" r:id="rId2"/>
  </p:sldMasterIdLst>
  <p:notesMasterIdLst>
    <p:notesMasterId r:id="rId23"/>
  </p:notesMasterIdLst>
  <p:sldIdLst>
    <p:sldId id="362" r:id="rId3"/>
    <p:sldId id="361" r:id="rId4"/>
    <p:sldId id="451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76" r:id="rId13"/>
    <p:sldId id="477" r:id="rId14"/>
    <p:sldId id="461" r:id="rId15"/>
    <p:sldId id="478" r:id="rId16"/>
    <p:sldId id="479" r:id="rId17"/>
    <p:sldId id="480" r:id="rId18"/>
    <p:sldId id="481" r:id="rId19"/>
    <p:sldId id="482" r:id="rId20"/>
    <p:sldId id="453" r:id="rId21"/>
    <p:sldId id="440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0000"/>
    <a:srgbClr val="CC3300"/>
    <a:srgbClr val="008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4" autoAdjust="0"/>
    <p:restoredTop sz="84977" autoAdjust="0"/>
  </p:normalViewPr>
  <p:slideViewPr>
    <p:cSldViewPr>
      <p:cViewPr varScale="1">
        <p:scale>
          <a:sx n="72" d="100"/>
          <a:sy n="72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FC342CC-5866-4F40-8C11-4E33B772A6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122950-9EDD-48DA-897E-2B8FD2EFB5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A64D5B-87E1-4221-96D6-AC7B262BE8D3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02033B66-40ED-4117-BF04-2B1B1BF4A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B66CC1E-B44A-42B5-A7CB-99E2F1193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3BF737-C91B-4F5E-B551-553067EDB4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F9E161-83D3-4250-A444-363AACAD6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7A38F3-059B-415A-89F6-3B9B987516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BEAA8832-3FC3-4F0B-9CE4-D139583F85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37006489-6C24-4E3E-8CA0-1B4D3B0F3D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60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57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506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987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552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006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624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29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97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AADF62C2-4BAB-477D-B534-5CEB5E55D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90EDF1E8-D583-47EF-9D69-A67B51FAF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547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AADF62C2-4BAB-477D-B534-5CEB5E55D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90EDF1E8-D583-47EF-9D69-A67B51FAF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EB90C7C2-0A5E-4C51-800C-DAF282BA09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8ADADCE1-9C19-4261-A857-4D53AABC1D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60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93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8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463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61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36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C365A3-9167-43A3-B8B7-F40449C3A4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7691623-5DC0-4A85-B21F-04DE4F4D08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26634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581B7-5054-4DA2-9CB5-CACBE8C3D8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EDBD741-8F14-4CB0-A4B8-4B747B464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96802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1F0C6E-84CF-4565-B160-F4A156D547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314105D-BE0B-4D6E-B46B-8287A44E9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7890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93C176A-AA31-4BF0-9610-AD178942F8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9F084719-629F-49B4-8C38-BFAA6D22A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2385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732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E8D5C-7964-4FCB-929B-FCED446D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B45F-0BC0-4440-9BD9-ECAC27E06BB2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B787A-B913-4700-96E1-FFD0C2DF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D2DD-57EF-4C20-91D1-87CFF5D8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BD0F-23AC-4834-9B2F-43D093B0AB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2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FCBA8-5957-49F5-9B39-930E2F49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63C4-8F69-4C3E-B38B-C825A30E687F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5FAB7-F67B-4AD2-A398-DCE9356E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43A64-0F52-4942-9E33-E5CFCDC4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7FF6-26C3-4099-9FE4-3EBA2B08E8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126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7FAD3-F58A-4CB4-8BF4-BB536008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C17A-8549-4106-88C7-5BE2FD585181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478B-2241-4668-B0B6-2A1642C3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B59F-D7DA-47D7-A3BB-6F69CF8D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72E7-4EC7-419F-8CC7-53204B0C64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367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BA8EC6-2873-45B6-B5B2-A28525F3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696C-520A-4B6C-AF02-88B829CC7A69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E7A26E-3C1F-49DE-8C4A-B659A3FC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8584A7-213E-457C-B728-E92333A2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63C9-FC19-4D6F-9C97-AACF0A754C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0128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66E82A-ED7F-45EF-A035-983FC8EB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1CCF-8F0A-415C-BFD3-FC7F44F0A309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332F1A-2AE1-49AF-B8DC-72E682F8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284708-F3E9-42CD-99AA-7AEE19AD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C79A-4749-4917-966E-5CA6B304FC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5795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5F1622-0B85-4FC1-ACEA-B7019E93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99DE-A758-4F34-B854-76BE5416624A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DC1C50-4690-42E8-BBA0-E0F328F3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2F222F-DFD2-40B4-A804-AA0ABD0E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469D-2977-4F1A-A1B5-AC67FEF875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155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6E1D3-3CE8-46D2-9CA2-3B27EC6EEA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9F9E9D07-A8EB-4C68-8D8E-1985E3A95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120900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47842D-FDED-4BAA-A050-E7B09540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5A0D-6038-4956-BECD-3C757EACD703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65E0A5-A9BE-42D6-9A6A-B2A86963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F94603-C170-4B47-B7C9-115398F1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DA01-307B-4671-9385-0DD0CED8A2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95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701218-57AC-482E-896C-44EC036D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201E-F993-4A38-ACF2-846B8A029B9A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D9929F-B33E-4162-974B-9949D5C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C5B631-B258-4CAC-B7E3-999F2C89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0E2E-2680-40B9-84E3-D577E19A64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607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52DA8F-7F96-4D68-9FFE-6BB3B71A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D1F0-3E0C-4549-B41B-A2BF06DD7E33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5ED1FA-9DD8-4203-9752-2F3FB39C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C2E592-F802-4B73-A7F3-1D56705E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896D-2DEB-457C-8E21-35A795A423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3056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309ABB-A73C-434B-AF2D-710A18FF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99C1-9824-4662-BD30-D5EFE440309F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1F0839-BFB2-475D-9C69-A7FC8356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4A92E3-187B-42D7-9B6A-F3C040FD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DC50-9B08-4210-8088-0E01CDF71C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7744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0D199A-A14D-4DEB-A91B-B1523D44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0BA3-4C21-46C3-8782-832CB637CC49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B02919-3382-42C5-9A75-709B9F81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9A48E7-19E6-44D5-9BD1-94749EAD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6DFE-A114-4BDF-97FD-8DF2C8528B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8213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92F6-5772-4C8C-8053-0B8B6EF1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2070-2915-49FA-B6EF-F532F8D4BEFC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2509-EEF8-4EB1-A8D8-D6835705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ACAD0-36C0-4871-8A23-B2CE58E8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B20F-35EE-45B7-B483-689D278B22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750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483ED-440D-4AC6-B8D1-272FC72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9096-8CE9-4C64-A61C-AB8BE0F19BF6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2E38-CD3A-4FEB-9AAE-6D16C0FF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19C1-8924-4E77-9C99-43183D24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B92A-96B4-4E95-9F05-DC6BC8AC83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200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A760B3-6C87-45FD-84C5-9877489D34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53A45297-6A91-41EE-8479-240866ED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52702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6D0E33-E40A-48AD-8293-823FBD4B8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7895CDF3-A2FB-4461-B127-7C92084BB7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14567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3C93594-349B-41E2-A42D-CEFEE01216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8" name="Picture 3" descr="DOM ASOCEA SEM BORDAS">
            <a:extLst>
              <a:ext uri="{FF2B5EF4-FFF2-40B4-BE49-F238E27FC236}">
                <a16:creationId xmlns:a16="http://schemas.microsoft.com/office/drawing/2014/main" id="{3A328B3D-16E4-4B9B-A7E4-8D8834AEE2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05690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E7474E5A-C318-48EB-AD87-FF873AC4B9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4" name="Picture 4" descr="DOM ASOCEA SEM BORDAS">
            <a:extLst>
              <a:ext uri="{FF2B5EF4-FFF2-40B4-BE49-F238E27FC236}">
                <a16:creationId xmlns:a16="http://schemas.microsoft.com/office/drawing/2014/main" id="{A880EAE1-1416-49BF-A62D-49A76B7F4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0053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F4512A1-8B46-458B-AC4B-5E33B20F3F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8B507AED-F7D4-4EA1-BDF0-B7968C70DC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449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1769412-F007-4BFA-9B06-9C10414703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62646EB7-D81F-424D-AFE0-2F557BE4F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54945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A956E0F-E31A-4CE5-9D5C-9F31DE554A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AD6F2619-DB81-4536-81D9-A5318E6A0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09507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>
            <a:extLst>
              <a:ext uri="{FF2B5EF4-FFF2-40B4-BE49-F238E27FC236}">
                <a16:creationId xmlns:a16="http://schemas.microsoft.com/office/drawing/2014/main" id="{1263FC8A-5FE0-40D2-9589-24BE8BF82C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1027" name="Picture 4" descr="emblema ASOCEA - COR">
            <a:extLst>
              <a:ext uri="{FF2B5EF4-FFF2-40B4-BE49-F238E27FC236}">
                <a16:creationId xmlns:a16="http://schemas.microsoft.com/office/drawing/2014/main" id="{C751426A-AD9A-4DEB-8B7D-33A4A56001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  <p:sldLayoutId id="2147484549" r:id="rId12"/>
    <p:sldLayoutId id="214748452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A9D4AB2-5173-4827-9143-8092B7597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AC33714-645D-48E3-9991-20E32C5E6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7BB00-9B5C-4A44-968D-9CF8FCED8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CC7F2AB-136E-4117-8561-083058A093EA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6B34-F0DF-4BBD-9743-44057C545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1B8B-1C0A-40C4-8E39-F080EB59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110862-A057-4871-8F92-DF3A928ADC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1169D5BF-4C1F-46F6-9C85-52E4A35B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7" name="Espaço Reservado para Número de Slide 1">
            <a:extLst>
              <a:ext uri="{FF2B5EF4-FFF2-40B4-BE49-F238E27FC236}">
                <a16:creationId xmlns:a16="http://schemas.microsoft.com/office/drawing/2014/main" id="{3B0444B1-45FE-4EEA-8ACC-BC524E1EF4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642855-4B76-409B-8AD1-1975D776FA2F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6389" name="Picture 4" descr="DOM ASOCEA NOVO FINAL">
            <a:extLst>
              <a:ext uri="{FF2B5EF4-FFF2-40B4-BE49-F238E27FC236}">
                <a16:creationId xmlns:a16="http://schemas.microsoft.com/office/drawing/2014/main" id="{156377F3-FD4A-4004-B75F-9E76C88E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220788"/>
            <a:ext cx="41338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DOM ASOCEA NOVO FINAL">
            <a:extLst>
              <a:ext uri="{FF2B5EF4-FFF2-40B4-BE49-F238E27FC236}">
                <a16:creationId xmlns:a16="http://schemas.microsoft.com/office/drawing/2014/main" id="{17FAF5C4-14C1-4A45-9AFF-3EAA3169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3">
            <a:extLst>
              <a:ext uri="{FF2B5EF4-FFF2-40B4-BE49-F238E27FC236}">
                <a16:creationId xmlns:a16="http://schemas.microsoft.com/office/drawing/2014/main" id="{A545FA0C-14B9-46AB-B3B5-094C3CBC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392" name="Imagem 8">
            <a:extLst>
              <a:ext uri="{FF2B5EF4-FFF2-40B4-BE49-F238E27FC236}">
                <a16:creationId xmlns:a16="http://schemas.microsoft.com/office/drawing/2014/main" id="{9CC1FEFE-76DB-4650-B519-440B0BC9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256F21-4D02-0E4A-7581-5B629927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169" y="5810921"/>
            <a:ext cx="5935662" cy="52387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ORGANIZAÇÃO INSPECIONADA: DTCEA-XX(EPTA A XX)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XX A XX DE XXXX DE 20XX</a:t>
            </a:r>
            <a:endParaRPr lang="pt-BR" altLang="pt-BR" sz="1400" dirty="0">
              <a:solidFill>
                <a:srgbClr val="FFFFFF"/>
              </a:solidFill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13609DE-2B09-473A-A348-BD1EDE4CA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04" y="4060513"/>
            <a:ext cx="8429625" cy="11664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pt-BR" sz="2000" b="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Espera-se que o INSPCEA realize </a:t>
            </a:r>
            <a:r>
              <a:rPr lang="pt-BR" sz="2000" b="0" i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tantos questionamentos quanto julgue necessários</a:t>
            </a:r>
            <a:r>
              <a:rPr lang="pt-BR" sz="2000" b="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até cobrir o objetivo pretendido pela pergunta que está sendo aplicada, n</a:t>
            </a:r>
            <a:r>
              <a:rPr lang="pt-BR" sz="2000" b="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busca por evidências.</a:t>
            </a:r>
            <a:endParaRPr lang="pt-BR" sz="2000" b="0" i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9FB6D90-EFC3-460B-81B1-527A6A6D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56" y="2797423"/>
            <a:ext cx="8429625" cy="79707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pt-BR" sz="2000" b="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INSPCEA e sua Contraparte devem planejar suas atividades </a:t>
            </a:r>
            <a:r>
              <a:rPr lang="pt-BR" sz="2000" b="0" i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modo a cobrir todo o escopo do Protocolo </a:t>
            </a:r>
            <a:r>
              <a:rPr lang="pt-BR" sz="2000" b="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sua área de atuação.</a:t>
            </a:r>
            <a:r>
              <a:rPr lang="en-US" sz="2000" b="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0B1DE8A-BE01-9478-D3ED-58C74CE21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531" y="1671299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ABRANGÊNCIA DA INSPEÇÃO</a:t>
            </a:r>
          </a:p>
        </p:txBody>
      </p:sp>
    </p:spTree>
    <p:extLst>
      <p:ext uri="{BB962C8B-B14F-4D97-AF65-F5344CB8AC3E}">
        <p14:creationId xmlns:p14="http://schemas.microsoft.com/office/powerpoint/2010/main" val="2859396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8DF15F1-348F-4EB4-8663-7ED593115682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2016125"/>
          <a:ext cx="9093200" cy="239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4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0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ICA 205-48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Item 5.6.5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AVSEC 20.215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O Elo do SISCEAB registra os riscos e ocorrências AVSEC nos RELSEC por meio do Sistema Integrado de Gestão AVSEC?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Sim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Verificar 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efetiva implementação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 do registro de riscos e ocorrências AVSEC nos RELSEC por meio do Sistema Integrado de Gestão AVSEC.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Satisfatório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 Satisfatório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 Aplicável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15">
            <a:extLst>
              <a:ext uri="{FF2B5EF4-FFF2-40B4-BE49-F238E27FC236}">
                <a16:creationId xmlns:a16="http://schemas.microsoft.com/office/drawing/2014/main" id="{879A27F4-307C-44DB-A74B-FADDCA31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92" y="5251136"/>
            <a:ext cx="72000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Resposta objetiva da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Organização Inspecionada</a:t>
            </a: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3BAE7B3-3D9B-405A-8542-4F9DFBB89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4499828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Referência do requisito regulamentar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(base da avaliação)</a:t>
            </a: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49AA7C7-3F44-4030-9404-F98189A1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4869160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Pergunta elaborada com base no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requisito regulamentar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96EF41FF-2C68-4544-B672-B65F5616B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5623249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Orientação para a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busca de evidências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9D87BB-9928-4E44-B983-0B1804E58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5992581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Posicionamento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(Satisfatório, Não satisfatório ou Não aplicável).</a:t>
            </a: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330AA1ED-3491-46B9-B35F-C653EDE1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51" y="6367475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Resposta/Comentários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registros das evidências (*NM-....)</a:t>
            </a: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28" name="CaixaDeTexto 2">
            <a:extLst>
              <a:ext uri="{FF2B5EF4-FFF2-40B4-BE49-F238E27FC236}">
                <a16:creationId xmlns:a16="http://schemas.microsoft.com/office/drawing/2014/main" id="{709FC461-BD0A-495B-9470-23A308DE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048228"/>
            <a:ext cx="2505075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INSPCEA é o responsável, mas a OI deve adiantar os comentários. INSPCEA ajusta em texto único. </a:t>
            </a:r>
            <a:endParaRPr lang="pt-BR" altLang="pt-BR" sz="1600" dirty="0">
              <a:highlight>
                <a:srgbClr val="FFFF00"/>
              </a:highlight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7">
            <a:extLst>
              <a:ext uri="{FF2B5EF4-FFF2-40B4-BE49-F238E27FC236}">
                <a16:creationId xmlns:a16="http://schemas.microsoft.com/office/drawing/2014/main" id="{63FC0B98-668D-4CAA-827A-04A103CC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573463"/>
            <a:ext cx="2305050" cy="368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Nível de Maturidade</a:t>
            </a:r>
            <a:endParaRPr lang="pt-BR" altLang="pt-BR" sz="1100" dirty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F24C05B0-C01F-4B4B-A3E9-88D271951BF3}"/>
              </a:ext>
            </a:extLst>
          </p:cNvPr>
          <p:cNvSpPr/>
          <p:nvPr/>
        </p:nvSpPr>
        <p:spPr>
          <a:xfrm>
            <a:off x="1569833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2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E26C214-16C1-4F31-B4A6-2EA82D49B1AA}"/>
              </a:ext>
            </a:extLst>
          </p:cNvPr>
          <p:cNvSpPr/>
          <p:nvPr/>
        </p:nvSpPr>
        <p:spPr>
          <a:xfrm>
            <a:off x="2789330" y="3873242"/>
            <a:ext cx="5120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3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994DA20-E457-4BA4-AB51-2279C386667A}"/>
              </a:ext>
            </a:extLst>
          </p:cNvPr>
          <p:cNvSpPr/>
          <p:nvPr/>
        </p:nvSpPr>
        <p:spPr>
          <a:xfrm>
            <a:off x="4067944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4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D43A7B99-7A1C-4F49-A49C-FE0E21B3BD67}"/>
              </a:ext>
            </a:extLst>
          </p:cNvPr>
          <p:cNvSpPr/>
          <p:nvPr/>
        </p:nvSpPr>
        <p:spPr>
          <a:xfrm>
            <a:off x="5688024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5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75C36C10-D6DA-46A9-8269-36615405CA82}"/>
              </a:ext>
            </a:extLst>
          </p:cNvPr>
          <p:cNvSpPr/>
          <p:nvPr/>
        </p:nvSpPr>
        <p:spPr>
          <a:xfrm>
            <a:off x="7584355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6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E5F2EC96-A700-4F69-8466-F0D841B3104A}"/>
              </a:ext>
            </a:extLst>
          </p:cNvPr>
          <p:cNvSpPr/>
          <p:nvPr/>
        </p:nvSpPr>
        <p:spPr>
          <a:xfrm>
            <a:off x="232567" y="3873242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1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44EA806D-6A9C-D0BD-C951-30708ADD7E56}"/>
              </a:ext>
            </a:extLst>
          </p:cNvPr>
          <p:cNvSpPr/>
          <p:nvPr/>
        </p:nvSpPr>
        <p:spPr>
          <a:xfrm>
            <a:off x="390680" y="450745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A047B4B-B3EB-D8C9-6FC2-1EBC1A37569E}"/>
              </a:ext>
            </a:extLst>
          </p:cNvPr>
          <p:cNvSpPr/>
          <p:nvPr/>
        </p:nvSpPr>
        <p:spPr>
          <a:xfrm>
            <a:off x="390648" y="486464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6DFDD44-F79D-33D2-1EA6-E11ECA0A1C21}"/>
              </a:ext>
            </a:extLst>
          </p:cNvPr>
          <p:cNvSpPr/>
          <p:nvPr/>
        </p:nvSpPr>
        <p:spPr>
          <a:xfrm>
            <a:off x="390680" y="5150400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2FB9910-D7B4-DEAA-4A6F-023F61B13D45}"/>
              </a:ext>
            </a:extLst>
          </p:cNvPr>
          <p:cNvSpPr/>
          <p:nvPr/>
        </p:nvSpPr>
        <p:spPr>
          <a:xfrm>
            <a:off x="390680" y="5550510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FC73770-0DB4-08C9-260A-464A7AE5A225}"/>
              </a:ext>
            </a:extLst>
          </p:cNvPr>
          <p:cNvSpPr/>
          <p:nvPr/>
        </p:nvSpPr>
        <p:spPr>
          <a:xfrm>
            <a:off x="390680" y="593621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1CB9975-93A2-9A83-DCB8-649942400E9A}"/>
              </a:ext>
            </a:extLst>
          </p:cNvPr>
          <p:cNvSpPr/>
          <p:nvPr/>
        </p:nvSpPr>
        <p:spPr>
          <a:xfrm>
            <a:off x="390680" y="633632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0FED2BA6-87A6-0AD4-C6A1-0A6C82BB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181" y="1406912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 DE INSPEÇÃO</a:t>
            </a:r>
          </a:p>
        </p:txBody>
      </p:sp>
    </p:spTree>
    <p:extLst>
      <p:ext uri="{BB962C8B-B14F-4D97-AF65-F5344CB8AC3E}">
        <p14:creationId xmlns:p14="http://schemas.microsoft.com/office/powerpoint/2010/main" val="3804307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F9FD35D6-89AB-48E3-990D-6D7945287357}"/>
              </a:ext>
            </a:extLst>
          </p:cNvPr>
          <p:cNvGrpSpPr>
            <a:grpSpLocks/>
          </p:cNvGrpSpPr>
          <p:nvPr/>
        </p:nvGrpSpPr>
        <p:grpSpPr bwMode="auto">
          <a:xfrm>
            <a:off x="1839913" y="2062163"/>
            <a:ext cx="5661025" cy="4654550"/>
            <a:chOff x="2705100" y="2071678"/>
            <a:chExt cx="3751263" cy="3286148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5D1F7A6F-F06E-46BF-A9A6-5AAB7184A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2071678"/>
              <a:ext cx="36671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40343ED7-212B-4296-8591-93B146D4B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3871919"/>
              <a:ext cx="37433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9075FA7D-3FD1-41FD-8657-7F57E3A58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4557726"/>
              <a:ext cx="37338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Bent Arrow 9">
            <a:extLst>
              <a:ext uri="{FF2B5EF4-FFF2-40B4-BE49-F238E27FC236}">
                <a16:creationId xmlns:a16="http://schemas.microsoft.com/office/drawing/2014/main" id="{A5304ADB-83E7-4B7F-944A-8CEC2F4CFDD9}"/>
              </a:ext>
            </a:extLst>
          </p:cNvPr>
          <p:cNvSpPr/>
          <p:nvPr/>
        </p:nvSpPr>
        <p:spPr bwMode="auto">
          <a:xfrm rot="10800000">
            <a:off x="7089775" y="5481638"/>
            <a:ext cx="768350" cy="1163637"/>
          </a:xfrm>
          <a:prstGeom prst="bentArrow">
            <a:avLst>
              <a:gd name="adj1" fmla="val 25000"/>
              <a:gd name="adj2" fmla="val 27424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</a:endParaRPr>
          </a:p>
        </p:txBody>
      </p:sp>
      <p:sp>
        <p:nvSpPr>
          <p:cNvPr id="34" name="Bent Arrow 10">
            <a:extLst>
              <a:ext uri="{FF2B5EF4-FFF2-40B4-BE49-F238E27FC236}">
                <a16:creationId xmlns:a16="http://schemas.microsoft.com/office/drawing/2014/main" id="{6DECF24F-4BA3-4C79-9F09-76FC9C4B9814}"/>
              </a:ext>
            </a:extLst>
          </p:cNvPr>
          <p:cNvSpPr/>
          <p:nvPr/>
        </p:nvSpPr>
        <p:spPr bwMode="auto">
          <a:xfrm rot="10800000" flipH="1">
            <a:off x="1219976" y="5453108"/>
            <a:ext cx="768350" cy="1051516"/>
          </a:xfrm>
          <a:prstGeom prst="bentArrow">
            <a:avLst>
              <a:gd name="adj1" fmla="val 25000"/>
              <a:gd name="adj2" fmla="val 28232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</a:endParaRPr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4307322C-6B39-42A1-A58F-DB76A9B28F79}"/>
              </a:ext>
            </a:extLst>
          </p:cNvPr>
          <p:cNvSpPr/>
          <p:nvPr/>
        </p:nvSpPr>
        <p:spPr bwMode="auto">
          <a:xfrm>
            <a:off x="6543675" y="4194175"/>
            <a:ext cx="2500313" cy="142875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Assinatura do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Inspetor</a:t>
            </a:r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D6EF6F2C-695A-4047-BFB1-0E3A3FB86A2C}"/>
              </a:ext>
            </a:extLst>
          </p:cNvPr>
          <p:cNvSpPr/>
          <p:nvPr/>
        </p:nvSpPr>
        <p:spPr bwMode="auto">
          <a:xfrm>
            <a:off x="237036" y="4065514"/>
            <a:ext cx="2500313" cy="1427162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Assinatura da</a:t>
            </a:r>
          </a:p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Contraparte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VAGRounded BT" pitchFamily="34" charset="0"/>
              </a:rPr>
              <a:t>(CIÊNCIA)</a:t>
            </a:r>
            <a:endParaRPr lang="pt-BR" sz="2000" dirty="0">
              <a:solidFill>
                <a:srgbClr val="FFFF00"/>
              </a:solidFill>
              <a:latin typeface="VAGRounded BT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31F4A14-BEB9-FC09-269B-5DA30637A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181" y="1385602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FICHA DE NÃO CONFORMIDADE</a:t>
            </a:r>
          </a:p>
        </p:txBody>
      </p:sp>
    </p:spTree>
    <p:extLst>
      <p:ext uri="{BB962C8B-B14F-4D97-AF65-F5344CB8AC3E}">
        <p14:creationId xmlns:p14="http://schemas.microsoft.com/office/powerpoint/2010/main" val="259940214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FCBA9BD-6661-474B-8102-99A5B680E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538" y="3331495"/>
            <a:ext cx="7416800" cy="19843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Propicia </a:t>
            </a:r>
            <a:r>
              <a:rPr lang="pt-BR" sz="18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priorização dos planejamentos para a correção dos problemas ou sua atenuação (mitigação).</a:t>
            </a: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pt-BR" sz="180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IS é avaliado na </a:t>
            </a: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reunião final de coordenação</a:t>
            </a:r>
            <a:r>
              <a:rPr lang="pt-BR" sz="18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, com </a:t>
            </a: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 a equipe de inspetores </a:t>
            </a:r>
            <a:r>
              <a:rPr lang="pt-BR" sz="18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para cada Ficha de Não Conformidade.</a:t>
            </a:r>
          </a:p>
          <a:p>
            <a:pPr algn="just">
              <a:spcAft>
                <a:spcPts val="600"/>
              </a:spcAft>
              <a:buFontTx/>
              <a:buChar char="•"/>
              <a:tabLst>
                <a:tab pos="269875" algn="l"/>
                <a:tab pos="323850" algn="l"/>
              </a:tabLst>
              <a:defRPr/>
            </a:pPr>
            <a:endParaRPr lang="pt-BR" sz="1800" b="0" i="1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F1C7A13-9923-4EBE-B952-5C159447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538" y="2532976"/>
            <a:ext cx="7416800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IMPACTO NA SEGURANÇA (IS)</a:t>
            </a:r>
            <a:endParaRPr lang="en-US" sz="180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032B39A-C744-547B-E810-1760E67A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469" y="160069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</p:spTree>
    <p:extLst>
      <p:ext uri="{BB962C8B-B14F-4D97-AF65-F5344CB8AC3E}">
        <p14:creationId xmlns:p14="http://schemas.microsoft.com/office/powerpoint/2010/main" val="29754546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85026EE-9715-4EE2-BDC6-F3479B91E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3031657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PRODUTO DE 2 FATORES: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2F1C7D0D-7BF9-4860-A2AC-1EC208650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3553574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SEVERIDADE  X PROBABILIDADE</a:t>
            </a: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2D129962-A2B8-44D2-949F-65CCBAD5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4083850"/>
            <a:ext cx="7416452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Varia 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 </a:t>
            </a:r>
            <a:r>
              <a:rPr lang="en-US" sz="1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(INACEITÁVEL) A </a:t>
            </a:r>
            <a:r>
              <a:rPr lang="en-US" sz="18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(ACEITÁVEL)</a:t>
            </a:r>
          </a:p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2 É MONITORADO PELA ASOCEA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620BE450-4244-4E1F-BC86-DAABA9BDC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4974405"/>
            <a:ext cx="7416452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Ação mitigadora: IS de 1 a 4</a:t>
            </a:r>
          </a:p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PRAZOS DE CORREÇÃO VINCULADOS</a:t>
            </a: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6D844E15-B62F-42BF-B885-47D0DBB9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5858624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Medidas corretivas e mitigadoras são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responsabilidade da OI</a:t>
            </a:r>
            <a:r>
              <a:rPr lang="pt-BR" sz="1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pt-BR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A50FDA22-3C3F-4ABF-965D-FC91C6A31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7" y="2234769"/>
            <a:ext cx="7416452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IMPACTO NA SEGURANÇA (IS) – Método de cálculo previsto no Capítulo 10 do  MCA 121-5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9EFACA9-6D28-6CE6-44F7-EE4F6612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469" y="160069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</p:spTree>
    <p:extLst>
      <p:ext uri="{BB962C8B-B14F-4D97-AF65-F5344CB8AC3E}">
        <p14:creationId xmlns:p14="http://schemas.microsoft.com/office/powerpoint/2010/main" val="2881371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m 2">
            <a:extLst>
              <a:ext uri="{FF2B5EF4-FFF2-40B4-BE49-F238E27FC236}">
                <a16:creationId xmlns:a16="http://schemas.microsoft.com/office/drawing/2014/main" id="{C96DDC31-623F-42F5-B733-6CE5B1E7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6" y="1997898"/>
            <a:ext cx="4236638" cy="183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8">
            <a:extLst>
              <a:ext uri="{FF2B5EF4-FFF2-40B4-BE49-F238E27FC236}">
                <a16:creationId xmlns:a16="http://schemas.microsoft.com/office/drawing/2014/main" id="{7D2EB00A-8DD6-4C3D-9A19-44659510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6" y="3881238"/>
            <a:ext cx="8085575" cy="28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11">
            <a:extLst>
              <a:ext uri="{FF2B5EF4-FFF2-40B4-BE49-F238E27FC236}">
                <a16:creationId xmlns:a16="http://schemas.microsoft.com/office/drawing/2014/main" id="{E7442B21-3DAA-4D42-A61B-28507D30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901" y="2500039"/>
            <a:ext cx="3060597" cy="9233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 SEVERIDADE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 PROBABILIDADE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6E8AB2D1-DFE3-52E9-F86E-B45C9C63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469" y="141277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</p:spTree>
    <p:extLst>
      <p:ext uri="{BB962C8B-B14F-4D97-AF65-F5344CB8AC3E}">
        <p14:creationId xmlns:p14="http://schemas.microsoft.com/office/powerpoint/2010/main" val="178316598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oup 3">
            <a:extLst>
              <a:ext uri="{FF2B5EF4-FFF2-40B4-BE49-F238E27FC236}">
                <a16:creationId xmlns:a16="http://schemas.microsoft.com/office/drawing/2014/main" id="{7C67C025-E135-4E88-A673-6A0FC4EE9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37024"/>
              </p:ext>
            </p:extLst>
          </p:nvPr>
        </p:nvGraphicFramePr>
        <p:xfrm>
          <a:off x="251520" y="2143126"/>
          <a:ext cx="8640960" cy="4320842"/>
        </p:xfrm>
        <a:graphic>
          <a:graphicData uri="http://schemas.openxmlformats.org/drawingml/2006/table">
            <a:tbl>
              <a:tblPr/>
              <a:tblGrid>
                <a:gridCol w="1234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RESPONSÁVEL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Coordenação Inicial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 às  10 h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Abertura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h às 11:30 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h às 14:30 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 às 11:30 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h às 14:30 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 às 12 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h às 14 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14 h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 para apresentação de evidências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Organização Inspecionada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h às 15 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Coordenação Final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22.03.2023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 às 10 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Encerramento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2">
            <a:extLst>
              <a:ext uri="{FF2B5EF4-FFF2-40B4-BE49-F238E27FC236}">
                <a16:creationId xmlns:a16="http://schemas.microsoft.com/office/drawing/2014/main" id="{6D26A3B2-D39B-F150-07A3-4DB1C798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96" y="1469847"/>
            <a:ext cx="778720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PLANEJAMENTO DAS ATIVIDADES</a:t>
            </a:r>
          </a:p>
        </p:txBody>
      </p:sp>
    </p:spTree>
    <p:extLst>
      <p:ext uri="{BB962C8B-B14F-4D97-AF65-F5344CB8AC3E}">
        <p14:creationId xmlns:p14="http://schemas.microsoft.com/office/powerpoint/2010/main" val="398692619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EF85C98-1CD0-4322-A8F5-3559C3B2F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9" y="2285930"/>
            <a:ext cx="8928100" cy="397031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1. Disponibilizar acesso a todas as informações e documentos pertinentes aos serviços e áreas avaliadas aos inspetores, independentemente do seu grau de sigilo, bem como a qualquer área, instalação ou equipamento, incluindo a realização de testes ou demonstrações, sempre que solicitados pelos inspetores, coordenando também com a administração aeroportuária local, quando necessário.</a:t>
            </a:r>
          </a:p>
          <a:p>
            <a:pPr algn="just">
              <a:spcAft>
                <a:spcPts val="0"/>
              </a:spcAft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2. Em caso de não apresentação da evidência será considerada não satisfatória a pergunta do protocolo e redigida a correspondente Ficha de Não Conformidade.</a:t>
            </a:r>
          </a:p>
          <a:p>
            <a:pPr algn="just">
              <a:spcAft>
                <a:spcPts val="0"/>
              </a:spcAft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3. O Relatório de Inspeção retratará a condição observada da Organização Inspecionada.</a:t>
            </a:r>
          </a:p>
          <a:p>
            <a:pPr algn="just" eaLnBrk="1" hangingPunct="1">
              <a:spcAft>
                <a:spcPts val="0"/>
              </a:spcAft>
              <a:defRPr/>
            </a:pPr>
            <a:endParaRPr 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4.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 evidências que não forem apresentadas até às </a:t>
            </a:r>
            <a:r>
              <a:rPr lang="pt-BR" sz="1800" b="0" dirty="0" err="1">
                <a:solidFill>
                  <a:srgbClr val="FFC0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XX</a:t>
            </a:r>
            <a:r>
              <a:rPr lang="pt-BR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h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do dia </a:t>
            </a:r>
            <a:r>
              <a:rPr lang="pt-BR" sz="1800" b="0" dirty="0">
                <a:solidFill>
                  <a:srgbClr val="FFC0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DD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pt-BR" sz="1800" b="0" dirty="0">
                <a:solidFill>
                  <a:srgbClr val="FFC0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MMM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20</a:t>
            </a:r>
            <a:r>
              <a:rPr lang="pt-BR" sz="1800" b="0" dirty="0">
                <a:solidFill>
                  <a:srgbClr val="FFC0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AA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deverão ser formalizadas no Plano de Ações Corretivas</a:t>
            </a: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41088EF-8768-98A8-8500-B3061054E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2" y="1485661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ATRIBUIÇÕES DA OI</a:t>
            </a:r>
          </a:p>
        </p:txBody>
      </p:sp>
    </p:spTree>
    <p:extLst>
      <p:ext uri="{BB962C8B-B14F-4D97-AF65-F5344CB8AC3E}">
        <p14:creationId xmlns:p14="http://schemas.microsoft.com/office/powerpoint/2010/main" val="103650811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vião de grande porte em pista de aeroporto&#10;&#10;Descrição gerada automaticamente">
            <a:extLst>
              <a:ext uri="{FF2B5EF4-FFF2-40B4-BE49-F238E27FC236}">
                <a16:creationId xmlns:a16="http://schemas.microsoft.com/office/drawing/2014/main" id="{D0B37F36-3CF4-4F0A-BDF4-E6D3A9554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1236"/>
            <a:ext cx="3753374" cy="4480239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58D602C-31C5-3050-C428-80EE51CDD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45210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DEEC395-DF5E-2780-C4B9-C382D5427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206898"/>
            <a:ext cx="4221037" cy="3186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INTRODUÇÃO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E2C74F-D267-22F9-3ABA-3436D39D1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708920"/>
            <a:ext cx="4221037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VISÃO GERAL DO PROCESSO DE INSPEÇÃO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52B4CA6-6051-CE0B-824D-9C8843AD8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9" y="3212976"/>
            <a:ext cx="4221036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MEMBROS DA EQUIPE E CONTRAPARTES</a:t>
            </a:r>
            <a:endParaRPr lang="pt-BR" sz="1400" b="0" dirty="0">
              <a:cs typeface="Arial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10CA5D-2DE1-A363-50C1-5AC9A0623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9" y="4725144"/>
            <a:ext cx="4221034" cy="3186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FICHA DE NÃO CONFORMIDADE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3BFB9C-4186-6D51-B17D-8311E97E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5702612"/>
            <a:ext cx="4221034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PLANEJAMENTO DAS ATIVIDADES</a:t>
            </a:r>
            <a:endParaRPr lang="en-US" sz="1400" b="0" dirty="0">
              <a:cs typeface="Arial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BA8EC45-BB33-4031-2D5E-F59401AF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6165304"/>
            <a:ext cx="4221034" cy="31813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ATRIBUIÇÕES DA OI</a:t>
            </a:r>
            <a:endParaRPr lang="en-US" sz="1400" b="0" dirty="0">
              <a:cs typeface="Arial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D982E22-94BE-8695-D579-5953C7AAB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4221088"/>
            <a:ext cx="4221035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PROTOCOLO DE INSPEÇÃO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2ED8F4F-97AE-5543-5496-056F0E48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" y="3717032"/>
            <a:ext cx="4221035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ABRANGÊNCIA DA INSPEÇÃO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4D1777-2477-705B-9B5E-5F2AE2922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5183430"/>
            <a:ext cx="4221034" cy="3186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IMPACTO NA SEGURANÇA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2756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1">
            <a:extLst>
              <a:ext uri="{FF2B5EF4-FFF2-40B4-BE49-F238E27FC236}">
                <a16:creationId xmlns:a16="http://schemas.microsoft.com/office/drawing/2014/main" id="{4782F9C2-14FD-481E-B4F4-DE71C6EA96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69CC26-9DAB-4E19-BA73-B3551D981B03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6A1175C-A1D5-45C5-8A47-70090671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18437" name="Picture 4" descr="DOM ASOCEA NOVO FINAL">
            <a:extLst>
              <a:ext uri="{FF2B5EF4-FFF2-40B4-BE49-F238E27FC236}">
                <a16:creationId xmlns:a16="http://schemas.microsoft.com/office/drawing/2014/main" id="{16757659-F482-42EF-A166-7FA614A8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m 10">
            <a:extLst>
              <a:ext uri="{FF2B5EF4-FFF2-40B4-BE49-F238E27FC236}">
                <a16:creationId xmlns:a16="http://schemas.microsoft.com/office/drawing/2014/main" id="{07E47872-2289-4132-97FB-4BA5FC3E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3">
            <a:extLst>
              <a:ext uri="{FF2B5EF4-FFF2-40B4-BE49-F238E27FC236}">
                <a16:creationId xmlns:a16="http://schemas.microsoft.com/office/drawing/2014/main" id="{707859DA-F1AE-41C3-B73C-2269E658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B1B3D3-F79B-4571-9B2B-0C0313411979}"/>
              </a:ext>
            </a:extLst>
          </p:cNvPr>
          <p:cNvSpPr txBox="1"/>
          <p:nvPr/>
        </p:nvSpPr>
        <p:spPr>
          <a:xfrm>
            <a:off x="3182937" y="1595111"/>
            <a:ext cx="2778125" cy="7064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FB6ED98-4899-442A-B9FF-CA659991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4" y="2628246"/>
            <a:ext cx="8629650" cy="16240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lnSpc>
                <a:spcPts val="42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Conhecer  os procedimentos a serem realizados durante a Fase de Inspeção Local.</a:t>
            </a:r>
          </a:p>
        </p:txBody>
      </p:sp>
      <p:pic>
        <p:nvPicPr>
          <p:cNvPr id="13" name="Imagem 12" descr="Uma imagem contendo grande, aeroporto, água, computador&#10;&#10;Descrição gerada automaticamente">
            <a:extLst>
              <a:ext uri="{FF2B5EF4-FFF2-40B4-BE49-F238E27FC236}">
                <a16:creationId xmlns:a16="http://schemas.microsoft.com/office/drawing/2014/main" id="{9B8534F1-2D94-43F1-8A83-A361E6CBF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4594942"/>
            <a:ext cx="8629651" cy="1418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106035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1">
            <a:extLst>
              <a:ext uri="{FF2B5EF4-FFF2-40B4-BE49-F238E27FC236}">
                <a16:creationId xmlns:a16="http://schemas.microsoft.com/office/drawing/2014/main" id="{4782F9C2-14FD-481E-B4F4-DE71C6EA96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69CC26-9DAB-4E19-BA73-B3551D981B03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6A1175C-A1D5-45C5-8A47-70090671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18437" name="Picture 4" descr="DOM ASOCEA NOVO FINAL">
            <a:extLst>
              <a:ext uri="{FF2B5EF4-FFF2-40B4-BE49-F238E27FC236}">
                <a16:creationId xmlns:a16="http://schemas.microsoft.com/office/drawing/2014/main" id="{16757659-F482-42EF-A166-7FA614A8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3AE622A9-291A-4708-AF0E-42977078F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4" y="2628246"/>
            <a:ext cx="8629650" cy="16240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lnSpc>
                <a:spcPts val="42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Conhecer  os procedimentos a serem realizados durante a Fase de Inspeção Local.</a:t>
            </a:r>
          </a:p>
        </p:txBody>
      </p:sp>
      <p:pic>
        <p:nvPicPr>
          <p:cNvPr id="18439" name="Imagem 10">
            <a:extLst>
              <a:ext uri="{FF2B5EF4-FFF2-40B4-BE49-F238E27FC236}">
                <a16:creationId xmlns:a16="http://schemas.microsoft.com/office/drawing/2014/main" id="{07E47872-2289-4132-97FB-4BA5FC3E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3">
            <a:extLst>
              <a:ext uri="{FF2B5EF4-FFF2-40B4-BE49-F238E27FC236}">
                <a16:creationId xmlns:a16="http://schemas.microsoft.com/office/drawing/2014/main" id="{707859DA-F1AE-41C3-B73C-2269E658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grande, aeroporto, água, computador&#10;&#10;Descrição gerada automaticamente">
            <a:extLst>
              <a:ext uri="{FF2B5EF4-FFF2-40B4-BE49-F238E27FC236}">
                <a16:creationId xmlns:a16="http://schemas.microsoft.com/office/drawing/2014/main" id="{3BFBA65E-1378-4597-99D3-2E1832CB4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4594942"/>
            <a:ext cx="8629651" cy="1418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28768CB0-07F0-EC1E-6012-77C1D2569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065" y="1717497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4A3635A0-43AF-4BD7-A557-B4A0EF41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53251" name="Espaço Reservado para Número de Slide 1">
            <a:extLst>
              <a:ext uri="{FF2B5EF4-FFF2-40B4-BE49-F238E27FC236}">
                <a16:creationId xmlns:a16="http://schemas.microsoft.com/office/drawing/2014/main" id="{47028FA4-6946-4C56-9CD6-3E3A440218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99DFB2-2559-448D-A584-9EAC397DACB5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9156" name="TextBox 122">
            <a:extLst>
              <a:ext uri="{FF2B5EF4-FFF2-40B4-BE49-F238E27FC236}">
                <a16:creationId xmlns:a16="http://schemas.microsoft.com/office/drawing/2014/main" id="{BFA47754-72CC-429E-817F-4729FF2AC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7988"/>
            <a:ext cx="8785225" cy="8683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“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Contribuindo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para 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Segurança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aviação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, por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meio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vigilância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na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prestação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dos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Serviços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de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Navegação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Aérea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.” </a:t>
            </a:r>
            <a:endParaRPr lang="pt-BR" altLang="pt-BR" sz="2400" b="0" i="1" dirty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B00592D-54E6-4650-8872-A501BBAA0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95250"/>
            <a:ext cx="8531225" cy="8318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anose="020B0600070205080204" pitchFamily="34" charset="-128"/>
                <a:cs typeface="Arial" charset="0"/>
              </a:rPr>
              <a:t>ASSESSORIA DE SEGURANÇA OPERACIONAL DO CONTROLE DO ESPAÇO AÉREO</a:t>
            </a:r>
            <a:endParaRPr lang="pt-BR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53254" name="Picture 4" descr="DOM ASOCEA NOVO FINAL">
            <a:extLst>
              <a:ext uri="{FF2B5EF4-FFF2-40B4-BE49-F238E27FC236}">
                <a16:creationId xmlns:a16="http://schemas.microsoft.com/office/drawing/2014/main" id="{7F05D0CD-530F-4875-A314-19BDF34E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168400"/>
            <a:ext cx="402272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vião de grande porte em pista de aeroporto&#10;&#10;Descrição gerada automaticamente">
            <a:extLst>
              <a:ext uri="{FF2B5EF4-FFF2-40B4-BE49-F238E27FC236}">
                <a16:creationId xmlns:a16="http://schemas.microsoft.com/office/drawing/2014/main" id="{D0B37F36-3CF4-4F0A-BDF4-E6D3A9554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1236"/>
            <a:ext cx="3753374" cy="4480239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58D602C-31C5-3050-C428-80EE51CDD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398" y="145210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DEEC395-DF5E-2780-C4B9-C382D5427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206898"/>
            <a:ext cx="4221037" cy="3186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INTRODUÇÃO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E2C74F-D267-22F9-3ABA-3436D39D1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708920"/>
            <a:ext cx="4221037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VISÃO GERAL DO PROCESSO DE INSPEÇÃO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52B4CA6-6051-CE0B-824D-9C8843AD8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9" y="3212976"/>
            <a:ext cx="4221036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MEMBROS DA EQUIPE E CONTRAPARTES</a:t>
            </a:r>
            <a:endParaRPr lang="pt-BR" sz="1400" b="0" dirty="0">
              <a:cs typeface="Arial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10CA5D-2DE1-A363-50C1-5AC9A0623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9" y="4725144"/>
            <a:ext cx="4221034" cy="3186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FICHA DE NÃO CONFORMIDADE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3BFB9C-4186-6D51-B17D-8311E97E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5702612"/>
            <a:ext cx="4221034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PLANEJAMENTO DAS ATIVIDADES</a:t>
            </a:r>
            <a:endParaRPr lang="en-US" sz="1400" b="0" dirty="0">
              <a:cs typeface="Arial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BA8EC45-BB33-4031-2D5E-F59401AF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6165304"/>
            <a:ext cx="4221034" cy="31813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ATRIBUIÇÕES DA OI</a:t>
            </a:r>
            <a:endParaRPr lang="en-US" sz="1400" b="0" dirty="0">
              <a:cs typeface="Arial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D982E22-94BE-8695-D579-5953C7AAB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4221088"/>
            <a:ext cx="4221035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PROTOCOLO DE INSPEÇÃO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2ED8F4F-97AE-5543-5496-056F0E48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" y="3717032"/>
            <a:ext cx="4221035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ABRANGÊNCIA DA INSPEÇÃO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4D1777-2477-705B-9B5E-5F2AE2922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5183430"/>
            <a:ext cx="4221034" cy="3186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IMPACTO NA SEGURANÇA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DBCE0BC-D82D-4E02-BE83-569140181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573338"/>
            <a:ext cx="7777163" cy="27146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pt-BR" sz="24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FINALIDADE DA INSPEÇÃO</a:t>
            </a:r>
            <a:r>
              <a:rPr lang="pt-BR" sz="24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: Avaliar os Serviços de Navegação Aérea prestados pela Organização, quanto à segurança, de acordo com as normas aplicáveis emitidas pelo órgão regulador e em consonância com os procedimentos estabelecidos na ICA 121-13.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42E6B68F-133E-DED6-B2B3-C1BC9848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457" y="1669227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27947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B14B1BD-6061-4FC0-9051-19CC30EF1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9" y="2603089"/>
            <a:ext cx="7632700" cy="335476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sz="24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BASE LEGAL  - 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CBA, RICA 20-36/2023.</a:t>
            </a:r>
          </a:p>
          <a:p>
            <a:pPr indent="265113" algn="just">
              <a:spcAft>
                <a:spcPts val="600"/>
              </a:spcAft>
              <a:tabLst>
                <a:tab pos="266700" algn="l"/>
              </a:tabLst>
              <a:defRPr/>
            </a:pPr>
            <a:endParaRPr lang="en-US" sz="24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sz="24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BASE NORMATIVA  - </a:t>
            </a:r>
            <a:r>
              <a:rPr lang="pt-BR" sz="24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Normas do DECEA relativas aos requisitos de Segurança da Aviação (AVSEC) nos Serviços de Navegação Aérea.</a:t>
            </a:r>
          </a:p>
          <a:p>
            <a:pPr indent="265113" algn="just">
              <a:spcAft>
                <a:spcPts val="600"/>
              </a:spcAft>
              <a:tabLst>
                <a:tab pos="266700" algn="l"/>
              </a:tabLst>
              <a:defRPr/>
            </a:pPr>
            <a:endParaRPr lang="pt-BR" sz="24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pt-BR" sz="24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PROCESSO DE INSPEÇÃO - </a:t>
            </a:r>
            <a:r>
              <a:rPr lang="pt-BR" sz="24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ICA 121-13, MCA 121-5 e COMINSP Nº XXX / AAAA.</a:t>
            </a:r>
            <a:endParaRPr lang="pt-BR" sz="24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328445D8-F517-A3A5-46C8-17C6F458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567984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635747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133E81D-364D-4B1A-BAB8-BD5FD8DF4C20}"/>
              </a:ext>
            </a:extLst>
          </p:cNvPr>
          <p:cNvSpPr txBox="1"/>
          <p:nvPr/>
        </p:nvSpPr>
        <p:spPr bwMode="auto">
          <a:xfrm>
            <a:off x="4267447" y="2410499"/>
            <a:ext cx="4161555" cy="400107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REGULAMENTAÇÃO NACIONAL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744CB26F-94E4-4F91-B294-79D7195EBFF4}"/>
              </a:ext>
            </a:extLst>
          </p:cNvPr>
          <p:cNvSpPr txBox="1"/>
          <p:nvPr/>
        </p:nvSpPr>
        <p:spPr bwMode="auto">
          <a:xfrm>
            <a:off x="606448" y="4202930"/>
            <a:ext cx="3669979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AVALIAÇÃO DO PROVEDOR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 SERVIÇOS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DF441830-4B31-49A1-97C4-726C5FB0708D}"/>
              </a:ext>
            </a:extLst>
          </p:cNvPr>
          <p:cNvSpPr txBox="1"/>
          <p:nvPr/>
        </p:nvSpPr>
        <p:spPr bwMode="auto">
          <a:xfrm>
            <a:off x="678813" y="5653704"/>
            <a:ext cx="3517202" cy="101565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RELATÓRIO DE INSPEÇÃO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E PLANO DE AÇÕES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CORRETIVAS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29CBB7F8-0391-4B31-BB5F-91F53A58FA80}"/>
              </a:ext>
            </a:extLst>
          </p:cNvPr>
          <p:cNvSpPr txBox="1"/>
          <p:nvPr/>
        </p:nvSpPr>
        <p:spPr bwMode="auto">
          <a:xfrm>
            <a:off x="5245289" y="5625186"/>
            <a:ext cx="871392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DECEA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283328D3-68B4-44DA-A865-43A22E86753D}"/>
              </a:ext>
            </a:extLst>
          </p:cNvPr>
          <p:cNvSpPr/>
          <p:nvPr/>
        </p:nvSpPr>
        <p:spPr bwMode="auto">
          <a:xfrm>
            <a:off x="5487988" y="4138134"/>
            <a:ext cx="3143250" cy="135731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1588" indent="-1588" algn="just" eaLnBrk="1" hangingPunct="1">
              <a:defRPr/>
            </a:pPr>
            <a:r>
              <a:rPr lang="en-US" sz="18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APERFEIÇOAMENTO</a:t>
            </a:r>
            <a:endParaRPr lang="pt-BR" sz="1800">
              <a:solidFill>
                <a:schemeClr val="tx1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cxnSp>
        <p:nvCxnSpPr>
          <p:cNvPr id="17" name="Shape 10">
            <a:extLst>
              <a:ext uri="{FF2B5EF4-FFF2-40B4-BE49-F238E27FC236}">
                <a16:creationId xmlns:a16="http://schemas.microsoft.com/office/drawing/2014/main" id="{1BEB7B18-500A-4380-873D-9428B1C084E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443163" y="2610959"/>
            <a:ext cx="1824037" cy="800100"/>
          </a:xfrm>
          <a:prstGeom prst="bentConnector2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hape 12">
            <a:extLst>
              <a:ext uri="{FF2B5EF4-FFF2-40B4-BE49-F238E27FC236}">
                <a16:creationId xmlns:a16="http://schemas.microsoft.com/office/drawing/2014/main" id="{5F0AB633-ED74-46EC-BFD2-0D645752AC2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067719" y="5280341"/>
            <a:ext cx="742950" cy="4762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hape 12">
            <a:extLst>
              <a:ext uri="{FF2B5EF4-FFF2-40B4-BE49-F238E27FC236}">
                <a16:creationId xmlns:a16="http://schemas.microsoft.com/office/drawing/2014/main" id="{00E9596B-7D0D-48B3-82FB-42C795A4C9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95763" y="5825647"/>
            <a:ext cx="928687" cy="336550"/>
          </a:xfrm>
          <a:prstGeom prst="bentConnector3">
            <a:avLst>
              <a:gd name="adj1" fmla="val 47338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hape 12">
            <a:extLst>
              <a:ext uri="{FF2B5EF4-FFF2-40B4-BE49-F238E27FC236}">
                <a16:creationId xmlns:a16="http://schemas.microsoft.com/office/drawing/2014/main" id="{61D2240A-5DF7-4C3A-8AB2-6100BD71AB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46312" y="4006372"/>
            <a:ext cx="392113" cy="158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4">
            <a:extLst>
              <a:ext uri="{FF2B5EF4-FFF2-40B4-BE49-F238E27FC236}">
                <a16:creationId xmlns:a16="http://schemas.microsoft.com/office/drawing/2014/main" id="{69917366-F97E-4FE6-A0D8-1403DC537E21}"/>
              </a:ext>
            </a:extLst>
          </p:cNvPr>
          <p:cNvSpPr txBox="1"/>
          <p:nvPr/>
        </p:nvSpPr>
        <p:spPr bwMode="auto">
          <a:xfrm>
            <a:off x="534738" y="3406754"/>
            <a:ext cx="3844514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PROTOCOLOS DE INSPEÇÃO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22" name="Curved Up Arrow 8">
            <a:extLst>
              <a:ext uri="{FF2B5EF4-FFF2-40B4-BE49-F238E27FC236}">
                <a16:creationId xmlns:a16="http://schemas.microsoft.com/office/drawing/2014/main" id="{4FD852AD-6609-4DEA-B221-D91B1F38A14D}"/>
              </a:ext>
            </a:extLst>
          </p:cNvPr>
          <p:cNvSpPr>
            <a:spLocks noChangeArrowheads="1"/>
          </p:cNvSpPr>
          <p:nvPr/>
        </p:nvSpPr>
        <p:spPr bwMode="auto">
          <a:xfrm rot="16643805">
            <a:off x="6042819" y="3703953"/>
            <a:ext cx="3602038" cy="2051050"/>
          </a:xfrm>
          <a:prstGeom prst="curvedUpArrow">
            <a:avLst>
              <a:gd name="adj1" fmla="val 24977"/>
              <a:gd name="adj2" fmla="val 48767"/>
              <a:gd name="adj3" fmla="val 25000"/>
            </a:avLst>
          </a:prstGeom>
          <a:solidFill>
            <a:srgbClr val="C0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marL="717550" indent="95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048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048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048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1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2A1566F-7F64-4529-A766-F58A6814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38" y="1567984"/>
            <a:ext cx="799770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VISÃO GERAL DO PROCESSO DE INSPEÇÃO</a:t>
            </a:r>
          </a:p>
        </p:txBody>
      </p:sp>
    </p:spTree>
    <p:extLst>
      <p:ext uri="{BB962C8B-B14F-4D97-AF65-F5344CB8AC3E}">
        <p14:creationId xmlns:p14="http://schemas.microsoft.com/office/powerpoint/2010/main" val="14163472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9A16D233-2EB1-42FC-8A7D-DC9FAADD2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14" y="2841636"/>
            <a:ext cx="7666202" cy="34115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LEGALIDADE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Normas DECEA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IMPESSOALIDADE –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Isenção, imparcialidade do Inspetor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MORALIDADE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Anseios da sociedade, não onerar o inspecionado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PUBLICIDADE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Transparência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EFICIÊNCIA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Preparação, planejamento, orientação, padronização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OPORTUNIDADE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Prazos e horários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RAZOABILIDADE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Inspecionado identifica as soluções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89C33BE1-6799-47A1-A8A5-ED24F7B3D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15" y="2296205"/>
            <a:ext cx="7666201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PRINCÍPIOS DO PROCESSO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AA00AF4-FBEB-3331-C418-C5D5AB8A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7" y="1567984"/>
            <a:ext cx="799770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VISÃO GERAL DO PROCESSO DE INSPEÇÃO</a:t>
            </a:r>
          </a:p>
        </p:txBody>
      </p:sp>
    </p:spTree>
    <p:extLst>
      <p:ext uri="{BB962C8B-B14F-4D97-AF65-F5344CB8AC3E}">
        <p14:creationId xmlns:p14="http://schemas.microsoft.com/office/powerpoint/2010/main" val="30496230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2147A37-6A4E-4DEF-9519-8E235A19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EQUIPE DE INSPE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006A608-8CE0-4490-BC9E-9513E557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008313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CHEFE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… </a:t>
            </a:r>
          </a:p>
          <a:p>
            <a:pPr algn="ctr" eaLnBrk="1" hangingPunct="1">
              <a:defRPr/>
            </a:pPr>
            <a:endParaRPr lang="pt-BR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AA01202-FBCF-4F2B-9ED1-28ED6EF3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81952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PIC</a:t>
            </a:r>
          </a:p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F94553C-446D-4A8F-9387-2E4C932D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052" y="463073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PGR</a:t>
            </a:r>
          </a:p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...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F50E6DA-1263-4198-93E0-B353631A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381952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OPR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45762DDD-C1D4-41DC-A9A3-82D0FAB9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705382"/>
            <a:ext cx="4145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PIC – Proteção de Infraestrutura Crítica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OPR – Procedimento Operacional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PGR – Processo Gerencial 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3D64BAE-4A31-A66D-CFE6-7CADB2BED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29" y="1486665"/>
            <a:ext cx="723694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MEMBROS DA EQUIPE E CONTRAPARTES</a:t>
            </a:r>
          </a:p>
        </p:txBody>
      </p:sp>
    </p:spTree>
    <p:extLst>
      <p:ext uri="{BB962C8B-B14F-4D97-AF65-F5344CB8AC3E}">
        <p14:creationId xmlns:p14="http://schemas.microsoft.com/office/powerpoint/2010/main" val="22281802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2147A37-6A4E-4DEF-9519-8E235A19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CONTRAPARTES</a:t>
            </a:r>
            <a:endParaRPr lang="pt-BR" sz="1800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AA01202-FBCF-4F2B-9ED1-28ED6EF3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81" y="4120261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PIC</a:t>
            </a:r>
          </a:p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F94553C-446D-4A8F-9387-2E4C932D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111403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PGR</a:t>
            </a:r>
          </a:p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...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F50E6DA-1263-4198-93E0-B353631A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43" y="4120261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OPR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45762DDD-C1D4-41DC-A9A3-82D0FAB9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705382"/>
            <a:ext cx="4145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PIC – Proteção de Infraestrutura Crítica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OPR – Procedimento Operacional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PGR – Processo Gerencial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BE801DF-87D2-2649-C16F-3CAC079F2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29" y="1486665"/>
            <a:ext cx="723694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MEMBROS DA EQUIPE E CONTRAPARTES</a:t>
            </a:r>
          </a:p>
        </p:txBody>
      </p:sp>
    </p:spTree>
    <p:extLst>
      <p:ext uri="{BB962C8B-B14F-4D97-AF65-F5344CB8AC3E}">
        <p14:creationId xmlns:p14="http://schemas.microsoft.com/office/powerpoint/2010/main" val="112831934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9835</TotalTime>
  <Words>1062</Words>
  <Application>Microsoft Office PowerPoint</Application>
  <PresentationFormat>Apresentação na tela (4:3)</PresentationFormat>
  <Paragraphs>256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Rounded MT Bold</vt:lpstr>
      <vt:lpstr>Calibri</vt:lpstr>
      <vt:lpstr>Monotype Corsiva</vt:lpstr>
      <vt:lpstr>Times New Roman</vt:lpstr>
      <vt:lpstr>VAGRounded BT</vt:lpstr>
      <vt:lpstr>Verdana</vt:lpstr>
      <vt:lpstr>Wingdings</vt:lpstr>
      <vt:lpstr>9_Default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 R1 CTA Cláudio Fidalgo</dc:creator>
  <cp:lastModifiedBy>CP Rodrigues (ASOCEA)</cp:lastModifiedBy>
  <cp:revision>287</cp:revision>
  <dcterms:created xsi:type="dcterms:W3CDTF">2013-07-02T18:33:08Z</dcterms:created>
  <dcterms:modified xsi:type="dcterms:W3CDTF">2024-10-01T13:05:03Z</dcterms:modified>
</cp:coreProperties>
</file>