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90" r:id="rId2"/>
  </p:sldMasterIdLst>
  <p:notesMasterIdLst>
    <p:notesMasterId r:id="rId40"/>
  </p:notesMasterIdLst>
  <p:sldIdLst>
    <p:sldId id="362" r:id="rId3"/>
    <p:sldId id="519" r:id="rId4"/>
    <p:sldId id="455" r:id="rId5"/>
    <p:sldId id="478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9" r:id="rId15"/>
    <p:sldId id="498" r:id="rId16"/>
    <p:sldId id="500" r:id="rId17"/>
    <p:sldId id="501" r:id="rId18"/>
    <p:sldId id="502" r:id="rId19"/>
    <p:sldId id="503" r:id="rId20"/>
    <p:sldId id="481" r:id="rId21"/>
    <p:sldId id="482" r:id="rId22"/>
    <p:sldId id="504" r:id="rId23"/>
    <p:sldId id="505" r:id="rId24"/>
    <p:sldId id="507" r:id="rId25"/>
    <p:sldId id="506" r:id="rId26"/>
    <p:sldId id="508" r:id="rId27"/>
    <p:sldId id="509" r:id="rId28"/>
    <p:sldId id="484" r:id="rId29"/>
    <p:sldId id="510" r:id="rId30"/>
    <p:sldId id="512" r:id="rId31"/>
    <p:sldId id="513" r:id="rId32"/>
    <p:sldId id="514" r:id="rId33"/>
    <p:sldId id="515" r:id="rId34"/>
    <p:sldId id="516" r:id="rId35"/>
    <p:sldId id="517" r:id="rId36"/>
    <p:sldId id="518" r:id="rId37"/>
    <p:sldId id="454" r:id="rId38"/>
    <p:sldId id="440" r:id="rId3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3300"/>
    <a:srgbClr val="008000"/>
    <a:srgbClr val="33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4946" autoAdjust="0"/>
  </p:normalViewPr>
  <p:slideViewPr>
    <p:cSldViewPr>
      <p:cViewPr varScale="1">
        <p:scale>
          <a:sx n="74" d="100"/>
          <a:sy n="74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C447E9-E7B4-40A6-9FAD-7BD552FA6EEA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109265E6-1EA5-446E-99DF-3A099A722B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0853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25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4819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035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276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96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16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281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862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306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607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012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92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670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36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963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740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1470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999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536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789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576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51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045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379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2033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3529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196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98782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509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0194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9733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483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76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248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69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5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11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C6F2-9B6A-402B-B7D2-99F99C3B269D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7E7F-4418-4971-9C4A-A113A0AB1A0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2E94-BBCE-418E-9E50-F579158759A2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4F519-902B-4AB6-B91B-44697927BF8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C365-6299-4B83-AC62-321A1E0A576D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34221-CB1B-4584-A157-BB9743F7BB4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1C95-D9D4-47AA-84E1-757D79C227E5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C8808-7D4F-4643-8739-8370A44C15E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B9F5-F724-426C-AC3D-EAD0922BB424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32C70-98BB-42D3-8D95-F11B2131DDB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E7CA-2355-437D-B1E4-E809E96F1849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4D34F-C0DA-40FA-8DCC-E699C6CD441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C22A-3DA3-4DEE-B42F-F4811318295D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584AC-F21C-47CC-A3CC-DBD496A43B2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1AC1-7EB5-4836-B20C-DA2D1A6ACE06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E1EAD-2512-4493-908F-629DF189007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81A4-23B6-4DAD-8E74-8782E2688DFF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159E-2433-4C47-B91E-ACD408C8BB7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9DB6-908D-410A-AFBA-07B5ACA45F7B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B0963-F8D6-41F0-8CCF-5061839B032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25D9-B837-4D04-9ADE-6AFD4C3DF7CD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E00E-17D4-4080-B329-4E3843154DE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B193-E4CE-42AF-8C23-94C9E5D6C91B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9D76C-F196-4047-B177-8CB31D0AF44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9B9A-DDC0-4F57-A54A-E96E02DCB993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39519-9BC4-450E-AE84-6534207BB88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8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4" name="Picture 4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1027" name="Picture 4" descr="emblema ASOCEA - CO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806" r:id="rId3"/>
    <p:sldLayoutId id="2147484807" r:id="rId4"/>
    <p:sldLayoutId id="2147484808" r:id="rId5"/>
    <p:sldLayoutId id="2147484809" r:id="rId6"/>
    <p:sldLayoutId id="2147484810" r:id="rId7"/>
    <p:sldLayoutId id="2147484811" r:id="rId8"/>
    <p:sldLayoutId id="2147484812" r:id="rId9"/>
    <p:sldLayoutId id="2147484813" r:id="rId10"/>
    <p:sldLayoutId id="2147484814" r:id="rId11"/>
    <p:sldLayoutId id="2147484815" r:id="rId12"/>
    <p:sldLayoutId id="21474847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ECA1855-A395-4F59-9E54-554F7BD3723C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34A8D4B-A88D-4945-B7BC-D1D6A5A9A01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  <p:sldLayoutId id="2147484803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eop.com.br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eop.com.br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eop.com.br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eop.com.br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84338" y="5784850"/>
            <a:ext cx="5935662" cy="523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ORGANIZAÇÃO INSPECIONADA: DTCEA-XX(EPTA A XX)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XX A XX DE XXXX DE 20XX</a:t>
            </a:r>
            <a:endParaRPr lang="pt-BR" altLang="pt-BR" sz="1400" dirty="0">
              <a:solidFill>
                <a:srgbClr val="FFFFFF"/>
              </a:solidFill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DOM ASOCEA NOVO F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9425" y="2025650"/>
            <a:ext cx="3265488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10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1441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RESPONSABILIDADES DO INSPCEA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4348" y="2214554"/>
            <a:ext cx="7632700" cy="3698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pitchFamily="34" charset="0"/>
                <a:cs typeface="Arial" panose="020B0604020202020204" pitchFamily="34" charset="0"/>
              </a:rPr>
              <a:t>MEMBROS</a:t>
            </a:r>
            <a:r>
              <a:rPr lang="pt-BR" sz="1800" b="0" dirty="0">
                <a:solidFill>
                  <a:srgbClr val="FFFF00"/>
                </a:solidFill>
                <a:latin typeface="Arial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DA EQUIPE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38188" y="3071810"/>
            <a:ext cx="7632700" cy="28463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ESTAR DE POSSE 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material.</a:t>
            </a:r>
          </a:p>
          <a:p>
            <a:pPr indent="265113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INTEIRAR-SE 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dos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protocolos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  <a:p>
            <a:pPr indent="265113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PLANEJAR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inspeção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acordo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com a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contraparte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COMPARECER 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as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reuniões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CUMPRIR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os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prazos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  <a:p>
            <a:pPr indent="265113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ELABORAR 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material que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lhe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corresponda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na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inspeção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  <a:p>
            <a:pPr indent="265113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COMUNICAR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qualquer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alteração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que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comprometa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trabalhos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  <a:p>
            <a:pPr indent="265113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TRANSMITIR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qualquer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necessidade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contato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com a ASOCEA.</a:t>
            </a:r>
            <a:endParaRPr lang="en-US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11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1441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RESPONSABILIDADES DO INSPCEA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32" y="2214554"/>
            <a:ext cx="9121712" cy="455509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u="sng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Padronização</a:t>
            </a:r>
            <a:r>
              <a:rPr lang="en-US" sz="1600" b="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da </a:t>
            </a:r>
            <a:r>
              <a:rPr lang="en-US" sz="1600" b="0" u="sng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inserção</a:t>
            </a:r>
            <a:r>
              <a:rPr lang="en-US" sz="1600" b="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dos </a:t>
            </a:r>
            <a:r>
              <a:rPr lang="en-US" sz="1600" b="0" u="sng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nomes</a:t>
            </a:r>
            <a:r>
              <a:rPr lang="en-US" sz="1600" b="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das </a:t>
            </a:r>
            <a:r>
              <a:rPr lang="en-US" sz="1600" b="0" u="sng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contrapartes</a:t>
            </a:r>
            <a:endParaRPr lang="en-US" sz="1600" b="0" u="sng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 </a:t>
            </a:r>
            <a:r>
              <a:rPr lang="en-US" sz="16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padronização</a:t>
            </a: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dos </a:t>
            </a:r>
            <a:r>
              <a:rPr lang="en-US" sz="16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nomes</a:t>
            </a: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das </a:t>
            </a:r>
            <a:r>
              <a:rPr lang="en-US" sz="16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contrapartes</a:t>
            </a: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seguirá</a:t>
            </a: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o </a:t>
            </a:r>
            <a:r>
              <a:rPr lang="en-US" sz="16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previsto</a:t>
            </a: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na</a:t>
            </a: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NSCA 10-2, </a:t>
            </a:r>
            <a:r>
              <a:rPr lang="en-US" sz="16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conforme</a:t>
            </a: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identificação</a:t>
            </a: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en-US" sz="16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signatário</a:t>
            </a: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EX. MILITAR – NOME COMPLETO (CAIXA ALTA) </a:t>
            </a:r>
            <a:r>
              <a:rPr lang="en-US" sz="16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Posto</a:t>
            </a: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/Grad e Quadro/</a:t>
            </a:r>
            <a:r>
              <a:rPr lang="en-US" sz="16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Esp</a:t>
            </a: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: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Brig do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Ar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FULANO DE TAL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 Ten Cel Av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Cap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Esp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Aer Met R/1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1º Ten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QOCon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Med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2º Ten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Esp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Aer CTA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2º Ten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Esp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Aer Com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SO BCT R/1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1S BCO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 2S SAI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2S BMT</a:t>
            </a:r>
          </a:p>
          <a:p>
            <a:pPr lvl="1" algn="just">
              <a:spcAft>
                <a:spcPts val="0"/>
              </a:spcAft>
              <a:tabLst>
                <a:tab pos="5740400" algn="l"/>
              </a:tabLst>
              <a:defRPr/>
            </a:pPr>
            <a:endParaRPr lang="en-US" sz="16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EX. CIVIL – NOME COMPLETO (CAIXA ALTA):</a:t>
            </a:r>
          </a:p>
          <a:p>
            <a:pPr lvl="1"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FULANO DE TAL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12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1441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RESPONSABILIDADES DO INSPCEA</a:t>
            </a:r>
          </a:p>
        </p:txBody>
      </p:sp>
      <p:sp>
        <p:nvSpPr>
          <p:cNvPr id="8" name="CaixaDeTexto 39"/>
          <p:cNvSpPr txBox="1">
            <a:spLocks noChangeArrowheads="1"/>
          </p:cNvSpPr>
          <p:nvPr/>
        </p:nvSpPr>
        <p:spPr bwMode="auto">
          <a:xfrm>
            <a:off x="285720" y="2357430"/>
            <a:ext cx="8629650" cy="35394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Situações que devem ser relatadas ao Chefe de Equipe para inclusão no Relatório de Inspeção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pt-BR" altLang="pt-BR" sz="18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 Conformidades validadas </a:t>
            </a:r>
            <a:r>
              <a:rPr lang="pt-BR" altLang="pt-BR" sz="1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(não será possível validar se a inspeção anterior ocorreu no VIGILANTE I)</a:t>
            </a: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 Conformidades que não possuem correlação.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 conformidade(s) identificada(s) e solucionada(s) no decorrer da inspeção.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 conformidade(s) identificada(s) e solucionada(s) no decorrer da </a:t>
            </a:r>
            <a:r>
              <a:rPr lang="pt-BR" altLang="pt-BR" sz="1800" b="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pré</a:t>
            </a: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-inspeção.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1441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RESPONSABILIDADES DO INSPCEA</a:t>
            </a:r>
          </a:p>
        </p:txBody>
      </p:sp>
      <p:sp>
        <p:nvSpPr>
          <p:cNvPr id="10" name="CaixaDeTexto 39"/>
          <p:cNvSpPr txBox="1">
            <a:spLocks noChangeArrowheads="1"/>
          </p:cNvSpPr>
          <p:nvPr/>
        </p:nvSpPr>
        <p:spPr bwMode="auto">
          <a:xfrm>
            <a:off x="254000" y="2428868"/>
            <a:ext cx="8710488" cy="39087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Situações que devem ser relatadas ao Chefe de Equipe para inclusão no Relatório de Inspeção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pt-BR" altLang="pt-B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 Conformidades que permanecem </a:t>
            </a:r>
            <a:r>
              <a:rPr lang="pt-BR" altLang="pt-BR" sz="1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(Carta nº 4/DINSP/261, de 19 MAR 2024)</a:t>
            </a: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 o preenchimento do Protocolo de Inspeção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Coluna 5: “não satisfatório”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Coluna  6:</a:t>
            </a:r>
            <a:r>
              <a:rPr lang="pt-BR" altLang="pt-BR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“Resposta não satisfatória na inspeção anterior (identificar a inspeção anterior),  gerando a Não Conformidade </a:t>
            </a:r>
            <a:r>
              <a:rPr lang="pt-BR" altLang="pt-BR" sz="18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xxx</a:t>
            </a:r>
            <a:r>
              <a:rPr lang="pt-BR" altLang="pt-BR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(pergunta nº/versão </a:t>
            </a:r>
            <a:r>
              <a:rPr lang="pt-BR" altLang="pt-BR" sz="18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pt-BR" altLang="pt-BR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)”</a:t>
            </a:r>
            <a:r>
              <a:rPr lang="pt-BR" altLang="pt-BR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em seguida registrar as evidências que levaram a permanência da não conformidade.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1441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RESPONSABILIDADES DO INSPCEA</a:t>
            </a:r>
          </a:p>
        </p:txBody>
      </p:sp>
      <p:sp>
        <p:nvSpPr>
          <p:cNvPr id="12" name="CaixaDeTexto 39"/>
          <p:cNvSpPr txBox="1">
            <a:spLocks noChangeArrowheads="1"/>
          </p:cNvSpPr>
          <p:nvPr/>
        </p:nvSpPr>
        <p:spPr bwMode="auto">
          <a:xfrm>
            <a:off x="254000" y="2571744"/>
            <a:ext cx="8834438" cy="36317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Situações que devem ser relatadas ao Chefe de Equipe para inclusão no Relatório de Inspeção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pt-BR" altLang="pt-B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 Conformidades que permanecem </a:t>
            </a:r>
            <a:r>
              <a:rPr lang="pt-BR" altLang="pt-BR" sz="1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(Carta nº 4/DINSP/261, de 19 MAR 2024)</a:t>
            </a: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 o preenchimento da Ficha de Não Conformidade: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Descrição da Não Conformidade: </a:t>
            </a:r>
            <a:r>
              <a:rPr lang="pt-BR" altLang="pt-BR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“Resposta não satisfatória na inspeção anterior (identificar a inspeção  anterior), gerando a Não Conformidade </a:t>
            </a:r>
            <a:r>
              <a:rPr lang="pt-BR" altLang="pt-BR" sz="18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xxx</a:t>
            </a:r>
            <a:r>
              <a:rPr lang="pt-BR" altLang="pt-BR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(pergunta nº/versão </a:t>
            </a:r>
            <a:r>
              <a:rPr lang="pt-BR" altLang="pt-BR" sz="18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pt-BR" altLang="pt-BR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).”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Recomendações do Inspetor: </a:t>
            </a:r>
            <a:r>
              <a:rPr lang="pt-BR" altLang="pt-BR" sz="1800" b="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“Prazo não aplicável”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15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1441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RESPONSABILIDADES DO INSPCEA</a:t>
            </a:r>
          </a:p>
        </p:txBody>
      </p:sp>
      <p:sp>
        <p:nvSpPr>
          <p:cNvPr id="10" name="CaixaDeTexto 39"/>
          <p:cNvSpPr txBox="1">
            <a:spLocks noChangeArrowheads="1"/>
          </p:cNvSpPr>
          <p:nvPr/>
        </p:nvSpPr>
        <p:spPr bwMode="auto">
          <a:xfrm>
            <a:off x="71406" y="1928802"/>
            <a:ext cx="8951913" cy="489364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Situações que devem ser relatadas ao Chefe de Equipe para inclusão no Relatório de Inspeção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pt-BR" altLang="pt-B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 Conformidades que permanecem </a:t>
            </a:r>
            <a:r>
              <a:rPr lang="pt-BR" altLang="pt-BR" sz="1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(Carta nº 4/DINSP/261, de 19 MAR 2024)</a:t>
            </a: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028700" lvl="1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  entregar  ao  PSNA  a  ficha  em  questão  para  ser  assinada;  (Ficha  gerada  pela  falta  dos dados da inspeção anterior no banco de dados do Vigilante II);</a:t>
            </a:r>
          </a:p>
          <a:p>
            <a:pPr marL="1028700" lvl="1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Orientar o PSNA quanto ao não preenchimento da FAC, para essa ficha; (PAC já gerado no Vigilante I);</a:t>
            </a:r>
          </a:p>
          <a:p>
            <a:pPr marL="1028700" lvl="1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 constar do Relatório da Inspeção; (considerando que a Ficha só foi gerada por “bug” do Vigilante II, pela falta dos dados da inspeção anterior, no seu banco de dados); e</a:t>
            </a:r>
          </a:p>
          <a:p>
            <a:pPr marL="1028700" lvl="1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Confeccionar o RPI e proceder de acordo com o normatizado.</a:t>
            </a:r>
            <a:endParaRPr lang="pt-BR" altLang="pt-BR" sz="1800" b="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16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1441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PLANEJAMENTO DA INSPEÇÃO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17085"/>
              </p:ext>
            </p:extLst>
          </p:nvPr>
        </p:nvGraphicFramePr>
        <p:xfrm>
          <a:off x="285720" y="2214554"/>
          <a:ext cx="8567738" cy="3786187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DATA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HORA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ATIVIDADE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RESPONSÁVEL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15.04.2024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17h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18h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Reunião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Coordenação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Inicial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da Equipe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16.04.2024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08:30h 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Reunião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Abertura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TODOS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16.04.2024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08:30h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13h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16h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Aplicação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dos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Protocolos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 da Equipe e Contrapartes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17.04.2024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13h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16h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Aplicação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dos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Protocolos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Equipe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Contrapartes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18.04.2024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12h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16h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Aplicação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dos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Protocolos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 da Equipe e Contrapartes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18.04.2024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Até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12h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Prazo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para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apresentação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evidências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Organização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Inspecionada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18.04.2024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14h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15h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Reunião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Coordenação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Final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da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Equipe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19.04.2024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08:30h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09h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Reunião de Encerramento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TODOS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17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1441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PLANEJAMENTO DA INSPEÇÃO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5587" y="2343945"/>
            <a:ext cx="8632825" cy="3683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Cobrir todo o escopo do protocolo.</a:t>
            </a:r>
            <a:endParaRPr lang="en-US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55587" y="2855120"/>
            <a:ext cx="8632825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Realizar tantos questionamentos quanto julguem necessários.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1937" y="3388520"/>
            <a:ext cx="8632825" cy="7232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Preencher todas as perguntas (</a:t>
            </a:r>
            <a:r>
              <a:rPr lang="pt-BR" sz="18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satisf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., não </a:t>
            </a:r>
            <a:r>
              <a:rPr lang="pt-BR" sz="18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satisf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 e não </a:t>
            </a:r>
            <a:r>
              <a:rPr lang="pt-BR" sz="18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aplic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.) com os motivos.</a:t>
            </a:r>
          </a:p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Detalhar com evidências concretas no campo 6 Resposta/Observações.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55587" y="4282282"/>
            <a:ext cx="86328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nível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segurança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é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medido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pelo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cumprimento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dos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protocolos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aplicáveis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9646" y="4840066"/>
            <a:ext cx="86328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Estudar a norma referenciada, pois a norma precede o protocolo.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61937" y="5364957"/>
            <a:ext cx="8632825" cy="3683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Medidas corretivas e mitigadoras são </a:t>
            </a:r>
            <a:r>
              <a:rPr lang="pt-BR" sz="1800" b="0" u="sng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responsabilidade da OI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 </a:t>
            </a:r>
            <a:endParaRPr lang="pt-BR" sz="1800" b="0" dirty="0">
              <a:solidFill>
                <a:schemeClr val="bg1"/>
              </a:solidFill>
              <a:ea typeface="ＭＳ Ｐゴシック" panose="020B0600070205080204" pitchFamily="34" charset="-128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18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1441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 DE INSPEÇÃO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4000" y="2357430"/>
            <a:ext cx="86328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INSPETORES</a:t>
            </a:r>
            <a:endParaRPr lang="en-US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85720" y="3071810"/>
            <a:ext cx="8572560" cy="340093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INSPEÇÃO ANTERIOR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relatório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protocolos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e PAC.</a:t>
            </a:r>
            <a:endParaRPr lang="en-US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REVISAR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requisitos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familiarizar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-se com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documentos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OI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protocolos</a:t>
            </a: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preenchidos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, upload das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evidências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documentos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disponíveis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para consulta.</a:t>
            </a:r>
            <a:endParaRPr lang="en-US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COORDENAÇÃO FINAL</a:t>
            </a:r>
          </a:p>
          <a:p>
            <a:pPr marL="72000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Vigilante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preenchido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(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protocolos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ficha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crítica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).</a:t>
            </a:r>
          </a:p>
          <a:p>
            <a:pPr marL="72000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Informações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preenchimento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relatório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e RPI (se for 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caso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).                                      </a:t>
            </a:r>
            <a:endParaRPr lang="en-US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72000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FNC 2 vias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assinadas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e </a:t>
            </a:r>
            <a:r>
              <a:rPr lang="en-US" sz="1800" b="0" dirty="0" err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entregues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ao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Chefe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de </a:t>
            </a:r>
            <a:r>
              <a:rPr lang="en-US" sz="1800" b="0" dirty="0" err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Equipe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.</a:t>
            </a:r>
          </a:p>
          <a:p>
            <a:pPr marL="72000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en-US" sz="1800" b="0" dirty="0" err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Fechar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os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protocolos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(INSPCEA) e </a:t>
            </a:r>
            <a:r>
              <a:rPr lang="en-US" sz="1800" b="0" dirty="0" err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Finalizar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Fase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Local (</a:t>
            </a:r>
            <a:r>
              <a:rPr lang="en-US" sz="1800" b="0" dirty="0" err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Chefe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de </a:t>
            </a:r>
            <a:r>
              <a:rPr lang="en-US" sz="1800" b="0" dirty="0" err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Equipe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) para </a:t>
            </a:r>
            <a:r>
              <a:rPr lang="en-US" sz="1800" b="0" dirty="0" err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possibilitar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a </a:t>
            </a:r>
            <a:r>
              <a:rPr lang="en-US" sz="1800" b="0" dirty="0" err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geração</a:t>
            </a:r>
            <a:r>
              <a:rPr lang="en-US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do PAC.</a:t>
            </a:r>
            <a:endParaRPr lang="pt-BR" sz="1800" b="0" dirty="0">
              <a:solidFill>
                <a:srgbClr val="FFFF00"/>
              </a:solidFill>
              <a:latin typeface="Arial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19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9144001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71472" y="4529088"/>
            <a:ext cx="842962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Referência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requisito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regulamentar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u="sng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(base da </a:t>
            </a:r>
            <a:r>
              <a:rPr lang="en-US" sz="2000" u="sng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avaliação</a:t>
            </a:r>
            <a:r>
              <a:rPr lang="en-US" sz="2000" u="sng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)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. </a:t>
            </a:r>
            <a:endParaRPr lang="en-US" sz="2000" dirty="0">
              <a:solidFill>
                <a:schemeClr val="bg1"/>
              </a:solidFill>
              <a:latin typeface="Arial" charset="0"/>
              <a:ea typeface="MS PGothic" panose="020B0600070205080204" pitchFamily="34" charset="-128"/>
              <a:cs typeface="Times New Roman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71472" y="4886278"/>
            <a:ext cx="842962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Pergunta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elaborada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com base no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requisito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regulamentar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71472" y="5314966"/>
            <a:ext cx="8429625" cy="4000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Resposta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objetiva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da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Organização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Inspecionada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71472" y="5672096"/>
            <a:ext cx="842962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</a:t>
            </a:r>
            <a:r>
              <a:rPr lang="en-US" sz="2000" u="sng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rientação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para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en-US" sz="2000" u="sng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busca</a:t>
            </a:r>
            <a:r>
              <a:rPr lang="en-US" sz="2000" u="sng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2000" u="sng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evidências</a:t>
            </a:r>
            <a:r>
              <a:rPr lang="en-US" sz="2000" u="sng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71472" y="6457914"/>
            <a:ext cx="842962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Resposta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Comentários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registros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das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evidências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571531" y="6100784"/>
            <a:ext cx="8429625" cy="4000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Posicionamento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Satisfatório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Não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satisfatório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ou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Não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aplicável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).</a:t>
            </a:r>
            <a:endParaRPr lang="en-US" sz="20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0" name="Rectangle 10"/>
          <p:cNvSpPr/>
          <p:nvPr/>
        </p:nvSpPr>
        <p:spPr>
          <a:xfrm>
            <a:off x="0" y="452908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22" name="Rectangle 10"/>
          <p:cNvSpPr/>
          <p:nvPr/>
        </p:nvSpPr>
        <p:spPr>
          <a:xfrm>
            <a:off x="0" y="488627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23" name="Rectangle 10"/>
          <p:cNvSpPr/>
          <p:nvPr/>
        </p:nvSpPr>
        <p:spPr>
          <a:xfrm>
            <a:off x="0" y="524346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24" name="Rectangle 10"/>
          <p:cNvSpPr/>
          <p:nvPr/>
        </p:nvSpPr>
        <p:spPr>
          <a:xfrm>
            <a:off x="0" y="564357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25" name="Rectangle 10"/>
          <p:cNvSpPr/>
          <p:nvPr/>
        </p:nvSpPr>
        <p:spPr>
          <a:xfrm>
            <a:off x="0" y="602928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26" name="Rectangle 10"/>
          <p:cNvSpPr/>
          <p:nvPr/>
        </p:nvSpPr>
        <p:spPr>
          <a:xfrm>
            <a:off x="0" y="642939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27" name="CaixaDeTexto 2"/>
          <p:cNvSpPr txBox="1">
            <a:spLocks noChangeArrowheads="1"/>
          </p:cNvSpPr>
          <p:nvPr/>
        </p:nvSpPr>
        <p:spPr bwMode="auto">
          <a:xfrm>
            <a:off x="6567518" y="2819405"/>
            <a:ext cx="2433638" cy="13239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INSPCEA é o responsável, mas a OI deve adiantar os comentários. INSPCEA ajusta em texto único.</a:t>
            </a:r>
          </a:p>
          <a:p>
            <a:pPr algn="ctr"/>
            <a:endParaRPr lang="pt-BR" altLang="pt-BR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9" name="Rectangle 3"/>
          <p:cNvSpPr/>
          <p:nvPr/>
        </p:nvSpPr>
        <p:spPr>
          <a:xfrm>
            <a:off x="428596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30" name="Rectangle 3"/>
          <p:cNvSpPr/>
          <p:nvPr/>
        </p:nvSpPr>
        <p:spPr>
          <a:xfrm>
            <a:off x="2000232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31" name="Rectangle 3"/>
          <p:cNvSpPr/>
          <p:nvPr/>
        </p:nvSpPr>
        <p:spPr>
          <a:xfrm>
            <a:off x="3214678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32" name="Rectangle 3"/>
          <p:cNvSpPr/>
          <p:nvPr/>
        </p:nvSpPr>
        <p:spPr>
          <a:xfrm>
            <a:off x="4286248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33" name="Rectangle 3"/>
          <p:cNvSpPr/>
          <p:nvPr/>
        </p:nvSpPr>
        <p:spPr>
          <a:xfrm>
            <a:off x="5643570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34" name="Rectangle 3"/>
          <p:cNvSpPr/>
          <p:nvPr/>
        </p:nvSpPr>
        <p:spPr>
          <a:xfrm>
            <a:off x="7572396" y="4006998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121441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 DE INSPEÇÃO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OBJETIVO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7175" y="2786058"/>
            <a:ext cx="8629650" cy="26717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lnSpc>
                <a:spcPts val="42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Revisar as atribuições e responsabilidades do INSPCEA, além de compreender o planejamento das atividades na Fase de Inspeção Local.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20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FICHA DE NÃO CONFORMIDADE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839913" y="2000240"/>
            <a:ext cx="5661025" cy="4643448"/>
            <a:chOff x="2705100" y="2079516"/>
            <a:chExt cx="3751263" cy="327831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63997" y="2079516"/>
              <a:ext cx="3667125" cy="1676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13038" y="3871919"/>
              <a:ext cx="3743325" cy="485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05100" y="4557726"/>
              <a:ext cx="3733800" cy="8001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4" name="Oval 7"/>
          <p:cNvSpPr/>
          <p:nvPr/>
        </p:nvSpPr>
        <p:spPr bwMode="auto">
          <a:xfrm>
            <a:off x="134938" y="4000500"/>
            <a:ext cx="2651125" cy="1428214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Assinatura</a:t>
            </a:r>
            <a:r>
              <a:rPr lang="en-US" sz="2000" dirty="0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da</a:t>
            </a:r>
            <a:endParaRPr lang="en-US" sz="2000" dirty="0">
              <a:solidFill>
                <a:schemeClr val="bg1"/>
              </a:solidFill>
              <a:latin typeface="VAGRounded BT" pitchFamily="34" charset="0"/>
              <a:ea typeface="MS PGothic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Contraparte</a:t>
            </a:r>
            <a:endParaRPr lang="en-US" sz="2000" dirty="0">
              <a:solidFill>
                <a:schemeClr val="bg1"/>
              </a:solidFill>
              <a:latin typeface="VAGRounded BT" pitchFamily="34" charset="0"/>
              <a:ea typeface="MS PGothic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VAGRounded BT" pitchFamily="34" charset="0"/>
                <a:ea typeface="MS PGothic" panose="020B0600070205080204" pitchFamily="34" charset="-128"/>
              </a:rPr>
              <a:t>(CIÊNCIA)</a:t>
            </a:r>
            <a:endParaRPr lang="pt-BR" sz="2000" dirty="0">
              <a:solidFill>
                <a:srgbClr val="FFFF00"/>
              </a:solidFill>
              <a:latin typeface="VAGRounded BT" pitchFamily="34" charset="0"/>
              <a:ea typeface="MS PGothic" panose="020B0600070205080204" pitchFamily="34" charset="-128"/>
            </a:endParaRPr>
          </a:p>
        </p:txBody>
      </p:sp>
      <p:sp>
        <p:nvSpPr>
          <p:cNvPr id="15" name="Oval 8"/>
          <p:cNvSpPr/>
          <p:nvPr/>
        </p:nvSpPr>
        <p:spPr bwMode="auto">
          <a:xfrm>
            <a:off x="6286512" y="4290966"/>
            <a:ext cx="2801926" cy="995422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Assinatura</a:t>
            </a:r>
            <a:r>
              <a:rPr lang="en-US" sz="2000" dirty="0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 do</a:t>
            </a:r>
          </a:p>
          <a:p>
            <a:pPr algn="ctr" eaLnBrk="1" hangingPunct="1">
              <a:defRPr/>
            </a:pP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Inspetor</a:t>
            </a:r>
            <a:endParaRPr lang="pt-BR" sz="2000" dirty="0">
              <a:solidFill>
                <a:schemeClr val="bg1"/>
              </a:solidFill>
              <a:latin typeface="VAGRounded BT" pitchFamily="34" charset="0"/>
              <a:ea typeface="MS PGothic" panose="020B0600070205080204" pitchFamily="34" charset="-128"/>
            </a:endParaRPr>
          </a:p>
        </p:txBody>
      </p:sp>
      <p:sp>
        <p:nvSpPr>
          <p:cNvPr id="16" name="Bent Arrow 10"/>
          <p:cNvSpPr/>
          <p:nvPr/>
        </p:nvSpPr>
        <p:spPr bwMode="auto">
          <a:xfrm rot="10800000" flipH="1">
            <a:off x="1357290" y="5429264"/>
            <a:ext cx="839788" cy="1163637"/>
          </a:xfrm>
          <a:prstGeom prst="bentArrow">
            <a:avLst>
              <a:gd name="adj1" fmla="val 25000"/>
              <a:gd name="adj2" fmla="val 28232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Bent Arrow 9"/>
          <p:cNvSpPr/>
          <p:nvPr/>
        </p:nvSpPr>
        <p:spPr bwMode="auto">
          <a:xfrm rot="10800000">
            <a:off x="7089775" y="5286388"/>
            <a:ext cx="768350" cy="1163637"/>
          </a:xfrm>
          <a:prstGeom prst="bentArrow">
            <a:avLst>
              <a:gd name="adj1" fmla="val 25000"/>
              <a:gd name="adj2" fmla="val 27424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  <a:ea typeface="MS PGothic" panose="020B0600070205080204" pitchFamily="34" charset="-128"/>
            </a:endParaRPr>
          </a:p>
        </p:txBody>
      </p:sp>
      <p:cxnSp>
        <p:nvCxnSpPr>
          <p:cNvPr id="20" name="Conector reto 19"/>
          <p:cNvCxnSpPr>
            <a:cxnSpLocks/>
          </p:cNvCxnSpPr>
          <p:nvPr/>
        </p:nvCxnSpPr>
        <p:spPr>
          <a:xfrm>
            <a:off x="3816350" y="5122863"/>
            <a:ext cx="17557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ângulo 2"/>
          <p:cNvSpPr>
            <a:spLocks noChangeArrowheads="1"/>
          </p:cNvSpPr>
          <p:nvPr/>
        </p:nvSpPr>
        <p:spPr bwMode="auto">
          <a:xfrm>
            <a:off x="4000496" y="2571744"/>
            <a:ext cx="12874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pt-BR" altLang="pt-BR" sz="1600" dirty="0">
                <a:solidFill>
                  <a:srgbClr val="FF0000"/>
                </a:solidFill>
                <a:cs typeface="Arial" pitchFamily="34" charset="0"/>
              </a:rPr>
              <a:t>EXEMPLO</a:t>
            </a:r>
          </a:p>
        </p:txBody>
      </p:sp>
      <p:sp>
        <p:nvSpPr>
          <p:cNvPr id="23" name="CaixaDeTexto 33"/>
          <p:cNvSpPr txBox="1">
            <a:spLocks noChangeArrowheads="1"/>
          </p:cNvSpPr>
          <p:nvPr/>
        </p:nvSpPr>
        <p:spPr bwMode="auto">
          <a:xfrm>
            <a:off x="4211638" y="6381750"/>
            <a:ext cx="973137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altLang="pt-BR">
              <a:cs typeface="Arial" pitchFamily="34" charset="0"/>
            </a:endParaRPr>
          </a:p>
        </p:txBody>
      </p:sp>
      <p:sp>
        <p:nvSpPr>
          <p:cNvPr id="24" name="CaixaDeTexto 33"/>
          <p:cNvSpPr txBox="1">
            <a:spLocks noChangeArrowheads="1"/>
          </p:cNvSpPr>
          <p:nvPr/>
        </p:nvSpPr>
        <p:spPr bwMode="auto">
          <a:xfrm>
            <a:off x="4214810" y="2071678"/>
            <a:ext cx="973137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altLang="pt-BR"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21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FICHA DE NÃO CONFORMIDADE</a:t>
            </a:r>
          </a:p>
        </p:txBody>
      </p:sp>
      <p:sp>
        <p:nvSpPr>
          <p:cNvPr id="25" name="CaixaDeTexto 39"/>
          <p:cNvSpPr txBox="1">
            <a:spLocks noChangeArrowheads="1"/>
          </p:cNvSpPr>
          <p:nvPr/>
        </p:nvSpPr>
        <p:spPr bwMode="auto">
          <a:xfrm>
            <a:off x="206375" y="2071678"/>
            <a:ext cx="8712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ITEM 9.2 do MCA 121-5</a:t>
            </a:r>
          </a:p>
          <a:p>
            <a:pPr algn="ctr"/>
            <a:endParaRPr lang="pt-BR" altLang="pt-BR" sz="16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altLang="pt-BR" sz="16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9.2.1	A recomendação que deve constar de cada ficha de não conformidade é a providência que deverá ser adotada pela organização inspecionada, com o objetivo de eliminar a não conformidade relatada.</a:t>
            </a:r>
          </a:p>
          <a:p>
            <a:pPr algn="just"/>
            <a:r>
              <a:rPr lang="pt-BR" altLang="pt-BR" sz="16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9.2.2	A recomendação não se constitui na ação corretiva que será identificada e implementada pela organização inspecionada. Trata-se da descrição da providência que deverá culminar com a adoção de uma ou mais ações encadeadas para a eliminação da deficiência.</a:t>
            </a:r>
          </a:p>
          <a:p>
            <a:pPr algn="just"/>
            <a:r>
              <a:rPr lang="pt-BR" altLang="pt-BR" sz="16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9.2.3	Com isso, em consonância com o princípio da razoabilidade, o inspetor deve redigir uma </a:t>
            </a:r>
            <a:r>
              <a:rPr lang="pt-BR" altLang="pt-BR" sz="1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recomendação que indique “o que” deverá ser feito</a:t>
            </a:r>
            <a:r>
              <a:rPr lang="pt-BR" altLang="pt-BR" sz="16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sendo providência de responsabilidade exclusiva da </a:t>
            </a:r>
            <a:r>
              <a:rPr lang="pt-BR" altLang="pt-BR" sz="1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organização inspecionada identificar “como” fazê-lo</a:t>
            </a:r>
            <a:r>
              <a:rPr lang="pt-BR" altLang="pt-BR" sz="16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altLang="pt-BR" sz="16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9.2.4	Exemplificando a situação descrita no item anterior:</a:t>
            </a:r>
          </a:p>
          <a:p>
            <a:pPr algn="just"/>
            <a:r>
              <a:rPr lang="pt-BR" altLang="pt-BR" sz="16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a) não conformidade identificada pelo inspetor – </a:t>
            </a:r>
            <a:r>
              <a:rPr lang="pt-BR" altLang="pt-BR" sz="1600" b="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PSNA ABC não realiza a 	manutenção periódica dos equipamentos NAV/COM sob sua responsabilidade</a:t>
            </a:r>
            <a:r>
              <a:rPr lang="pt-BR" altLang="pt-BR" sz="16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altLang="pt-BR" sz="16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b) recomendação do inspetor – </a:t>
            </a:r>
            <a:r>
              <a:rPr lang="pt-BR" altLang="pt-BR" sz="1600" b="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PSNA ABC deverá realizar a manutenção 	periódica dos equipamentos NAV/COM sob sua responsabilidade</a:t>
            </a:r>
            <a:r>
              <a:rPr lang="pt-BR" altLang="pt-BR" sz="16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22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938" y="2214554"/>
            <a:ext cx="8874125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500166" y="3714752"/>
            <a:ext cx="6205538" cy="2060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200" b="1" dirty="0">
                <a:solidFill>
                  <a:srgbClr val="FF0000"/>
                </a:solidFill>
                <a:latin typeface="Verdana" pitchFamily="34" charset="0"/>
              </a:rPr>
              <a:t>SR(A). CHEFE DE EQUIPE, COLAR AQUI A FACP RECEBIDA DA ASOCEA, POR E-MAIL.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28675" y="2214554"/>
            <a:ext cx="7529513" cy="3698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Ficha de Ações Corretivas Pendentes (FACP) da OI. </a:t>
            </a:r>
            <a:endParaRPr lang="pt-BR" sz="1800" b="0" dirty="0"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3571868" y="2635012"/>
            <a:ext cx="1728787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dirty="0">
                <a:solidFill>
                  <a:srgbClr val="FF0000"/>
                </a:solidFill>
                <a:latin typeface="Verdana" pitchFamily="34" charset="0"/>
              </a:rPr>
              <a:t>EXEMPLO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63600" y="2428868"/>
            <a:ext cx="7416800" cy="3683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Verificar o cumprimento das Ações Corretivas em sua área.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63600" y="3143248"/>
            <a:ext cx="7416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Validar, se aplicável, cada Ação Corretiva do PAC no Vigilante.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63600" y="3773493"/>
            <a:ext cx="7416800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Verificar a eficácia da medidas mitigadoras</a:t>
            </a:r>
            <a:r>
              <a:rPr lang="pt-BR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pt-BR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63600" y="4429132"/>
            <a:ext cx="7416800" cy="6461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Relato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Possível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Infração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– NC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não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eliminada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e com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prazo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vencido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e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sem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solicitação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en-US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prorrogação</a:t>
            </a:r>
            <a:r>
              <a:rPr lang="en-US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à ASOCEA.</a:t>
            </a:r>
            <a:endParaRPr lang="en-US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63600" y="5357826"/>
            <a:ext cx="7416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Estudar a norma referenciada.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63600" y="6026150"/>
            <a:ext cx="7416800" cy="3698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Medidas corretivas e mitigadoras são </a:t>
            </a:r>
            <a:r>
              <a:rPr lang="pt-BR" sz="1800" b="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responsabilidade da OI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 </a:t>
            </a:r>
            <a:endParaRPr lang="pt-BR" sz="1800" b="0" dirty="0">
              <a:ea typeface="ＭＳ Ｐゴシック" panose="020B0600070205080204" pitchFamily="34" charset="-128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2412" y="2387436"/>
            <a:ext cx="8639175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pt-BR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 5.2.12 do MCA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Caso a pergunta possua não conformidade anterior, sempre deverá iniciar o campo </a:t>
            </a:r>
            <a:r>
              <a:rPr lang="pt-BR" sz="18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“Resposta/Comentários” 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com: </a:t>
            </a:r>
            <a:r>
              <a:rPr lang="pt-BR" sz="18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 não satisfatória   na   inspeção   de   20XX,   gerando   a   Não   Conformidade   MET 00X”.</a:t>
            </a: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 5.2.13 do MCA – Se para a pergunta do protocolo que originou a não conformidade </a:t>
            </a:r>
            <a:r>
              <a:rPr lang="pt-BR" sz="1800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 existir correlação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outra pergunta na nova versão, relatar ao chefe de equipe, para que seja registrado no relatório de inspeção. Neste caso, o INSPCEA não avaliará a ação corretiva correspondente, pois caberá a ASOCEA validar a referida não conformidade.</a:t>
            </a:r>
          </a:p>
          <a:p>
            <a:pPr algn="just">
              <a:defRPr/>
            </a:pPr>
            <a:endParaRPr lang="pt-BR" sz="1800" i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pt-BR" sz="1800" b="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25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4282" y="2285992"/>
            <a:ext cx="862965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endParaRPr lang="pt-BR" sz="1800" b="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r>
              <a:rPr lang="pt-BR" sz="18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 5.3.9 do MCA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Se a não conformidade </a:t>
            </a:r>
            <a:r>
              <a:rPr lang="pt-BR" sz="1800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foi eliminada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 INSPCEA deverá relatar isso no campo </a:t>
            </a:r>
            <a:r>
              <a:rPr lang="pt-BR" sz="1800" b="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“Resposta/Comentários”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protocolo referente à pergunta que gerou a não conformidade. Exemplo: começar com: </a:t>
            </a:r>
            <a:r>
              <a:rPr lang="pt-BR" sz="18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 não satisfatória na inspeção de 20XX, gerando a Não Conformidade MET 00X (X.XXX)”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acrescentar as evidências que o levaram a concluir pela sua eliminação.</a:t>
            </a: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endParaRPr lang="pt-BR" sz="1800" b="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 5.3.10 do MCA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pt-BR" sz="1800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permanecer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não conformidade com prazo para a correção expirado, o INSPCEA deverá relatar isso no campo </a:t>
            </a:r>
            <a:r>
              <a:rPr lang="pt-BR" sz="1800" b="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“Resposta/Comentários”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protocolo referente à pergunta que gerou a não  conformidade,  e justificar as razões que o levaram a concluir pela sua permanência, nesse caso, o INSPCEA deverá </a:t>
            </a:r>
            <a:r>
              <a:rPr lang="pt-BR" sz="1800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confeccionar um Relato de Possível Infração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 acordo com as instruções contidas no Capítulo 11, do MCA.</a:t>
            </a: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endParaRPr lang="pt-BR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26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sp>
        <p:nvSpPr>
          <p:cNvPr id="11" name="CaixaDeTexto 25"/>
          <p:cNvSpPr txBox="1">
            <a:spLocks noChangeArrowheads="1"/>
          </p:cNvSpPr>
          <p:nvPr/>
        </p:nvSpPr>
        <p:spPr bwMode="auto">
          <a:xfrm>
            <a:off x="231775" y="2571744"/>
            <a:ext cx="865505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endParaRPr lang="pt-BR" altLang="pt-BR" sz="17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altLang="pt-BR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Item 5.3.11 do MCA </a:t>
            </a: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Se a não conformidade originou uma </a:t>
            </a:r>
            <a:r>
              <a:rPr lang="pt-BR" altLang="pt-BR" sz="18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notificação de infração pela ASOCEA</a:t>
            </a: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o INSPCEA deverá verificar o estado de implementação das medidas corretivas que estão sendo efetivadas e relatar no campo </a:t>
            </a:r>
            <a:r>
              <a:rPr lang="pt-BR" altLang="pt-BR" sz="1800" b="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“Resposta/Comentários” </a:t>
            </a: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 protocolo referente à pergunta que originou  a  notificação  de  infração  a  observação </a:t>
            </a:r>
            <a:r>
              <a:rPr lang="pt-BR" altLang="pt-BR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“Resposta  não  satisfatória  na  inspeção anterior  (identificar  a  inspeção  anterior),  gerando  a  Não  Conformidade  XXX-XX  (pergunta nº/versão XX), que originou uma notificação de infração”</a:t>
            </a: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Em seguida registra as evidências que levaram a eliminação ou a permanência da não conformidade. Caso a não conformidade permaneça, deverá informar ao chefe da equipe, para constar do relatório e confeccionar um relato de possível infração, conforme Capítulo 11 do MCA.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altLang="pt-BR" sz="17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27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76300" y="2209796"/>
            <a:ext cx="7399338" cy="647700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IMPACTO NA SEGURANÇA (IS) – Método de cálculo previsto no Capítulo 10 do  MCA 121-5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58838" y="3059113"/>
            <a:ext cx="7416800" cy="369887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kern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PRODUTO DE 2 FATORES: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58838" y="3630617"/>
            <a:ext cx="7416800" cy="369887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 defTabSz="457200" eaLnBrk="1" fontAlgn="auto" hangingPunct="1">
              <a:spcBef>
                <a:spcPts val="0"/>
              </a:spcBef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SEVERIDADE  X PROBABILIDADE</a:t>
            </a:r>
            <a:endParaRPr lang="pt-BR" sz="1800" b="0" kern="0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58838" y="4205298"/>
            <a:ext cx="7416800" cy="723900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en-US" sz="1800" b="0" kern="0" dirty="0" err="1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Varia</a:t>
            </a:r>
            <a:r>
              <a:rPr lang="en-US" sz="1800" b="0" kern="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1800" b="0" kern="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en-US" sz="1800" b="0" kern="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(INACEITÁVEL) A </a:t>
            </a:r>
            <a:r>
              <a:rPr lang="en-US" sz="1800" b="0" kern="0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5</a:t>
            </a:r>
            <a:r>
              <a:rPr lang="en-US" sz="1800" b="0" kern="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(ACEITÁVEL)</a:t>
            </a:r>
          </a:p>
          <a:p>
            <a:pPr indent="265113" algn="ctr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en-US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IS 2 É MONITORADO PELA ASOCEA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58838" y="5133992"/>
            <a:ext cx="7416800" cy="723900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kern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Ação mitigadora: IS de 1 a 4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PRAZOS DE CORREÇÃO VINCULADOS</a:t>
            </a:r>
            <a:endParaRPr lang="pt-BR" sz="1800" b="0" kern="0" dirty="0">
              <a:solidFill>
                <a:sysClr val="windowText" lastClr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58838" y="6059509"/>
            <a:ext cx="7416800" cy="369887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Medidas corretivas e mitigadoras são </a:t>
            </a:r>
            <a:r>
              <a:rPr lang="pt-BR" sz="1800" b="0" u="sng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responsabilidade da OI</a:t>
            </a: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. </a:t>
            </a:r>
            <a:endParaRPr lang="pt-BR" sz="1800" b="0" kern="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28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pic>
        <p:nvPicPr>
          <p:cNvPr id="16" name="Imagem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14554"/>
            <a:ext cx="46482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857628"/>
            <a:ext cx="4648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ector reto 17"/>
          <p:cNvCxnSpPr>
            <a:cxnSpLocks/>
          </p:cNvCxnSpPr>
          <p:nvPr/>
        </p:nvCxnSpPr>
        <p:spPr>
          <a:xfrm>
            <a:off x="2500298" y="2357430"/>
            <a:ext cx="1365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cxnSpLocks/>
          </p:cNvCxnSpPr>
          <p:nvPr/>
        </p:nvCxnSpPr>
        <p:spPr>
          <a:xfrm>
            <a:off x="2285984" y="4000504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10"/>
          <p:cNvSpPr txBox="1">
            <a:spLocks noChangeArrowheads="1"/>
          </p:cNvSpPr>
          <p:nvPr/>
        </p:nvSpPr>
        <p:spPr bwMode="auto">
          <a:xfrm>
            <a:off x="5286380" y="2605088"/>
            <a:ext cx="3783008" cy="224676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pt-BR" altLang="pt-BR" sz="2000" b="1" dirty="0">
              <a:solidFill>
                <a:srgbClr val="FFFF00"/>
              </a:solidFill>
              <a:ea typeface="ＭＳ Ｐゴシック" pitchFamily="34" charset="-128"/>
            </a:endParaRPr>
          </a:p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UTILIZAÇÃO DOS FATORES DE </a:t>
            </a:r>
            <a:r>
              <a:rPr lang="pt-BR" altLang="pt-BR" sz="2000" b="1" u="sng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SEVERIDADE E PROBABILIDADE</a:t>
            </a:r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 </a:t>
            </a:r>
          </a:p>
          <a:p>
            <a:pPr algn="ctr" eaLnBrk="1" hangingPunct="1"/>
            <a:endParaRPr lang="pt-BR" altLang="pt-BR" sz="2000" b="1" dirty="0">
              <a:solidFill>
                <a:srgbClr val="FFFF00"/>
              </a:solidFill>
              <a:latin typeface="+mj-lt"/>
              <a:ea typeface="ＭＳ Ｐゴシック" pitchFamily="34" charset="-128"/>
            </a:endParaRPr>
          </a:p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CONFORME OUTRAS LEGISLAÇÕES DO COMAER</a:t>
            </a:r>
          </a:p>
          <a:p>
            <a:pPr algn="ctr" eaLnBrk="1" hangingPunct="1"/>
            <a:endParaRPr lang="pt-BR" altLang="pt-BR" sz="20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cxnSp>
        <p:nvCxnSpPr>
          <p:cNvPr id="22" name="Conector: Angulado 15"/>
          <p:cNvCxnSpPr>
            <a:cxnSpLocks/>
          </p:cNvCxnSpPr>
          <p:nvPr/>
        </p:nvCxnSpPr>
        <p:spPr>
          <a:xfrm rot="10800000">
            <a:off x="4429124" y="2285992"/>
            <a:ext cx="882650" cy="414338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16"/>
          <p:cNvCxnSpPr>
            <a:cxnSpLocks/>
          </p:cNvCxnSpPr>
          <p:nvPr/>
        </p:nvCxnSpPr>
        <p:spPr>
          <a:xfrm rot="10800000" flipV="1">
            <a:off x="4429124" y="3429000"/>
            <a:ext cx="882650" cy="512762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29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pic>
        <p:nvPicPr>
          <p:cNvPr id="16" name="Imagem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14554"/>
            <a:ext cx="46482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857628"/>
            <a:ext cx="4648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ector reto 14"/>
          <p:cNvCxnSpPr>
            <a:cxnSpLocks/>
          </p:cNvCxnSpPr>
          <p:nvPr/>
        </p:nvCxnSpPr>
        <p:spPr>
          <a:xfrm>
            <a:off x="1643042" y="2500306"/>
            <a:ext cx="1258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cxnSpLocks/>
          </p:cNvCxnSpPr>
          <p:nvPr/>
        </p:nvCxnSpPr>
        <p:spPr>
          <a:xfrm>
            <a:off x="1571604" y="4214818"/>
            <a:ext cx="1258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cxnSpLocks/>
          </p:cNvCxnSpPr>
          <p:nvPr/>
        </p:nvCxnSpPr>
        <p:spPr>
          <a:xfrm>
            <a:off x="3643306" y="4214818"/>
            <a:ext cx="6619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cxnSpLocks/>
          </p:cNvCxnSpPr>
          <p:nvPr/>
        </p:nvCxnSpPr>
        <p:spPr>
          <a:xfrm>
            <a:off x="3714744" y="2500306"/>
            <a:ext cx="6619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ixaDeTexto 10"/>
          <p:cNvSpPr txBox="1">
            <a:spLocks noChangeArrowheads="1"/>
          </p:cNvSpPr>
          <p:nvPr/>
        </p:nvSpPr>
        <p:spPr bwMode="auto">
          <a:xfrm>
            <a:off x="5286375" y="3065463"/>
            <a:ext cx="3811588" cy="10156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UTILIZAÇÃO DE CONCEITOS PARA AS INSPEÇÕES DE SEGURANÇA OPERACIONAL.</a:t>
            </a:r>
          </a:p>
        </p:txBody>
      </p:sp>
      <p:cxnSp>
        <p:nvCxnSpPr>
          <p:cNvPr id="27" name="Conector de Seta Reta 17"/>
          <p:cNvCxnSpPr>
            <a:cxnSpLocks/>
          </p:cNvCxnSpPr>
          <p:nvPr/>
        </p:nvCxnSpPr>
        <p:spPr>
          <a:xfrm flipH="1" flipV="1">
            <a:off x="2714612" y="2571744"/>
            <a:ext cx="2574925" cy="6778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18"/>
          <p:cNvCxnSpPr>
            <a:cxnSpLocks/>
          </p:cNvCxnSpPr>
          <p:nvPr/>
        </p:nvCxnSpPr>
        <p:spPr>
          <a:xfrm rot="10800000" flipV="1">
            <a:off x="2928926" y="3357562"/>
            <a:ext cx="2346324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285992"/>
            <a:ext cx="43576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71438" y="2285992"/>
            <a:ext cx="4572000" cy="442915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INFORMAÇÕES GERAIS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PRINCÍPIOS DO PROCESSO </a:t>
            </a:r>
            <a:endParaRPr lang="pt-BR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RESPONSABILIDADES DO INSPCEA</a:t>
            </a:r>
            <a:endParaRPr lang="pt-BR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PLANEJAMENTO DA INSPEÇÃO 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PROTOCOLOS DE INSPEÇÃO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FICHAS DE NÃO CONFORMIDADE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AVALIAÇÃO DO PAC DA OI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IMPACTO NA SEGURANÇA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RELATO DE POSSÍVEL INFRAÇÃO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ATRIBUIÇÕES DA OI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30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pic>
        <p:nvPicPr>
          <p:cNvPr id="20" name="Imagem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3116"/>
            <a:ext cx="52070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8569" y="4552973"/>
            <a:ext cx="54625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11"/>
          <p:cNvSpPr txBox="1">
            <a:spLocks noChangeArrowheads="1"/>
          </p:cNvSpPr>
          <p:nvPr/>
        </p:nvSpPr>
        <p:spPr bwMode="auto">
          <a:xfrm>
            <a:off x="6000760" y="2285992"/>
            <a:ext cx="2784475" cy="163121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FATOR SEVERIDADE</a:t>
            </a:r>
          </a:p>
          <a:p>
            <a:pPr algn="ctr" eaLnBrk="1" hangingPunct="1"/>
            <a:endParaRPr lang="pt-BR" altLang="pt-BR" sz="2000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X</a:t>
            </a:r>
          </a:p>
          <a:p>
            <a:pPr algn="ctr" eaLnBrk="1" hangingPunct="1"/>
            <a:endParaRPr lang="pt-BR" altLang="pt-BR" sz="2000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FATOR PROBABILIDADE </a:t>
            </a:r>
          </a:p>
        </p:txBody>
      </p:sp>
      <p:sp>
        <p:nvSpPr>
          <p:cNvPr id="29" name="CaixaDeTexto 11"/>
          <p:cNvSpPr txBox="1">
            <a:spLocks noChangeArrowheads="1"/>
          </p:cNvSpPr>
          <p:nvPr/>
        </p:nvSpPr>
        <p:spPr bwMode="auto">
          <a:xfrm>
            <a:off x="215889" y="4929198"/>
            <a:ext cx="2784475" cy="157003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6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IS=1 DEVERÁ SER INFORMADO, IMEDIATAMENTE, PELO CHEFE DE EQUIPE AO CHEFE DA DINSP, CONFORME ORIENTAÇÕES A SEGUIR.</a:t>
            </a:r>
          </a:p>
        </p:txBody>
      </p:sp>
      <p:cxnSp>
        <p:nvCxnSpPr>
          <p:cNvPr id="33" name="Conector de Seta Reta 25"/>
          <p:cNvCxnSpPr>
            <a:cxnSpLocks/>
          </p:cNvCxnSpPr>
          <p:nvPr/>
        </p:nvCxnSpPr>
        <p:spPr>
          <a:xfrm flipV="1">
            <a:off x="3000364" y="5000636"/>
            <a:ext cx="539742" cy="4254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14"/>
          <p:cNvCxnSpPr>
            <a:cxnSpLocks/>
            <a:stCxn id="23" idx="1"/>
          </p:cNvCxnSpPr>
          <p:nvPr/>
        </p:nvCxnSpPr>
        <p:spPr>
          <a:xfrm rot="10800000" flipV="1">
            <a:off x="5429256" y="3101600"/>
            <a:ext cx="571504" cy="1845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31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pic>
        <p:nvPicPr>
          <p:cNvPr id="14" name="Imagem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263797"/>
            <a:ext cx="47910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785786" y="2357430"/>
            <a:ext cx="2584450" cy="4603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+mj-lt"/>
              </a:rPr>
              <a:t>MCA 121-5/2021</a:t>
            </a:r>
            <a:endParaRPr lang="pt-BR" sz="2400" dirty="0">
              <a:latin typeface="+mj-lt"/>
            </a:endParaRPr>
          </a:p>
        </p:txBody>
      </p:sp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285720" y="3357562"/>
            <a:ext cx="2584450" cy="25542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ESTABELECIMENTO DOS PROCEDIMENTOS A SEREM REALIZADOS EM CASO DE UMA NÃO CONFORMIDADE FOR AVALIADA COMO IS=1 DURANTE A INSPEÇÃO. </a:t>
            </a:r>
          </a:p>
        </p:txBody>
      </p:sp>
      <p:cxnSp>
        <p:nvCxnSpPr>
          <p:cNvPr id="17" name="Conector de Seta Reta 7"/>
          <p:cNvCxnSpPr>
            <a:cxnSpLocks/>
          </p:cNvCxnSpPr>
          <p:nvPr/>
        </p:nvCxnSpPr>
        <p:spPr>
          <a:xfrm rot="5400000" flipH="1" flipV="1">
            <a:off x="2464579" y="2893215"/>
            <a:ext cx="2143140" cy="12144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0"/>
          <p:cNvCxnSpPr>
            <a:cxnSpLocks/>
          </p:cNvCxnSpPr>
          <p:nvPr/>
        </p:nvCxnSpPr>
        <p:spPr>
          <a:xfrm flipV="1">
            <a:off x="2928926" y="3357562"/>
            <a:ext cx="1214437" cy="11588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/>
          </p:cNvCxnSpPr>
          <p:nvPr/>
        </p:nvCxnSpPr>
        <p:spPr>
          <a:xfrm flipV="1">
            <a:off x="2928926" y="4143380"/>
            <a:ext cx="1230313" cy="406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15"/>
          <p:cNvCxnSpPr>
            <a:cxnSpLocks/>
          </p:cNvCxnSpPr>
          <p:nvPr/>
        </p:nvCxnSpPr>
        <p:spPr>
          <a:xfrm>
            <a:off x="2928926" y="4572008"/>
            <a:ext cx="1230313" cy="4254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8"/>
          <p:cNvCxnSpPr>
            <a:cxnSpLocks/>
          </p:cNvCxnSpPr>
          <p:nvPr/>
        </p:nvCxnSpPr>
        <p:spPr>
          <a:xfrm>
            <a:off x="2928926" y="4572008"/>
            <a:ext cx="1244600" cy="1092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32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RELATO DE POSSÍVEL INFRAÇÃO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214546" y="2071678"/>
            <a:ext cx="4572032" cy="4619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2400" b="1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Capítulo 11 do  MCA 121-5</a:t>
            </a:r>
          </a:p>
        </p:txBody>
      </p:sp>
      <p:sp>
        <p:nvSpPr>
          <p:cNvPr id="21" name="Rectangle 2"/>
          <p:cNvSpPr/>
          <p:nvPr/>
        </p:nvSpPr>
        <p:spPr>
          <a:xfrm>
            <a:off x="260350" y="2786058"/>
            <a:ext cx="8621713" cy="12017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Não é objetivo da inspeção realizar a apuração das responsabilidades sobre a ocorrência de não conformidades e, sim, de identificá-las com vistas ao restabelecimento das condições desejadas, mediante implementação de ações corretivas.</a:t>
            </a:r>
          </a:p>
        </p:txBody>
      </p:sp>
      <p:sp>
        <p:nvSpPr>
          <p:cNvPr id="23" name="Rectangle 3"/>
          <p:cNvSpPr/>
          <p:nvPr/>
        </p:nvSpPr>
        <p:spPr>
          <a:xfrm>
            <a:off x="260350" y="4214818"/>
            <a:ext cx="8621713" cy="92333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Diante uma possível infração à legislação ou à regulamentação nacional, compete ao Inspetor dar andamento aos procedimentos para que seja realizada a devida apuração pelos setores competentes.</a:t>
            </a:r>
          </a:p>
        </p:txBody>
      </p:sp>
      <p:sp>
        <p:nvSpPr>
          <p:cNvPr id="24" name="Rectangle 4"/>
          <p:cNvSpPr/>
          <p:nvPr/>
        </p:nvSpPr>
        <p:spPr>
          <a:xfrm>
            <a:off x="260350" y="5357826"/>
            <a:ext cx="8621713" cy="120032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Relato à ASOCEA de uma possível infração </a:t>
            </a:r>
            <a:r>
              <a:rPr lang="pt-BR" sz="180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não representa uma sanção ao provedor de serviço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e, sim, a oportunidade para que seus responsáveis demonstrem o cumprimento de suas responsabilidades perante a Autoridade Aeronáutica.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RELATO DE POSSÍVEL INFRAÇÃO</a:t>
            </a:r>
          </a:p>
        </p:txBody>
      </p:sp>
      <p:pic>
        <p:nvPicPr>
          <p:cNvPr id="8" name="Imagem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950" y="2357431"/>
            <a:ext cx="6223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6488144" y="2571744"/>
            <a:ext cx="2584450" cy="9233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800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PROCEDIMENTOS PARA A CONFECÇÃO DO RPI.</a:t>
            </a:r>
          </a:p>
          <a:p>
            <a:pPr algn="ctr" eaLnBrk="1" hangingPunct="1"/>
            <a:r>
              <a:rPr lang="pt-BR" altLang="pt-BR" sz="1800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MCA 121-5/2021</a:t>
            </a:r>
          </a:p>
        </p:txBody>
      </p:sp>
      <p:sp>
        <p:nvSpPr>
          <p:cNvPr id="11" name="Seta: Curva para a Direita 17"/>
          <p:cNvSpPr/>
          <p:nvPr/>
        </p:nvSpPr>
        <p:spPr>
          <a:xfrm flipH="1">
            <a:off x="6357950" y="3786190"/>
            <a:ext cx="1036638" cy="2630487"/>
          </a:xfrm>
          <a:prstGeom prst="curvedRightArrow">
            <a:avLst/>
          </a:prstGeom>
          <a:solidFill>
            <a:srgbClr val="C30D11"/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00"/>
              </a:solidFill>
            </a:endParaRPr>
          </a:p>
        </p:txBody>
      </p:sp>
      <p:sp>
        <p:nvSpPr>
          <p:cNvPr id="12" name="Seta: Curva para a Direita 11"/>
          <p:cNvSpPr/>
          <p:nvPr/>
        </p:nvSpPr>
        <p:spPr>
          <a:xfrm flipH="1">
            <a:off x="6357950" y="3429000"/>
            <a:ext cx="1036638" cy="2239962"/>
          </a:xfrm>
          <a:prstGeom prst="curvedRightArrow">
            <a:avLst>
              <a:gd name="adj1" fmla="val 30196"/>
              <a:gd name="adj2" fmla="val 50000"/>
              <a:gd name="adj3" fmla="val 25000"/>
            </a:avLst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00"/>
              </a:solidFill>
            </a:endParaRPr>
          </a:p>
        </p:txBody>
      </p:sp>
      <p:cxnSp>
        <p:nvCxnSpPr>
          <p:cNvPr id="13" name="Conector reto 12"/>
          <p:cNvCxnSpPr>
            <a:cxnSpLocks/>
          </p:cNvCxnSpPr>
          <p:nvPr/>
        </p:nvCxnSpPr>
        <p:spPr>
          <a:xfrm>
            <a:off x="241312" y="5500702"/>
            <a:ext cx="604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cxnSpLocks/>
          </p:cNvCxnSpPr>
          <p:nvPr/>
        </p:nvCxnSpPr>
        <p:spPr>
          <a:xfrm>
            <a:off x="241312" y="5643578"/>
            <a:ext cx="604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cxnSpLocks/>
          </p:cNvCxnSpPr>
          <p:nvPr/>
        </p:nvCxnSpPr>
        <p:spPr>
          <a:xfrm>
            <a:off x="190475" y="5857892"/>
            <a:ext cx="809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cxnSpLocks/>
          </p:cNvCxnSpPr>
          <p:nvPr/>
        </p:nvCxnSpPr>
        <p:spPr>
          <a:xfrm>
            <a:off x="933431" y="6143644"/>
            <a:ext cx="852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cxnSpLocks/>
          </p:cNvCxnSpPr>
          <p:nvPr/>
        </p:nvCxnSpPr>
        <p:spPr>
          <a:xfrm>
            <a:off x="169874" y="6286520"/>
            <a:ext cx="604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cxnSpLocks/>
          </p:cNvCxnSpPr>
          <p:nvPr/>
        </p:nvCxnSpPr>
        <p:spPr>
          <a:xfrm>
            <a:off x="169874" y="6500834"/>
            <a:ext cx="604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cxnSpLocks/>
          </p:cNvCxnSpPr>
          <p:nvPr/>
        </p:nvCxnSpPr>
        <p:spPr>
          <a:xfrm>
            <a:off x="142844" y="6643710"/>
            <a:ext cx="4937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ATRIBUIÇÕES DA OI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5" y="2071678"/>
            <a:ext cx="9086850" cy="470898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algn="just">
              <a:spcAft>
                <a:spcPts val="6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preenchimento da Ficha de Críticas de Inspeção (FC) </a:t>
            </a:r>
            <a:r>
              <a:rPr lang="pt-BR" sz="180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é recomendável</a:t>
            </a:r>
            <a:r>
              <a:rPr lang="pt-BR" sz="180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para a OI e obrigatório para o INSPCEA.</a:t>
            </a:r>
          </a:p>
          <a:p>
            <a:pPr marL="285750" indent="-285750" algn="just">
              <a:spcAft>
                <a:spcPts val="6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tabLst>
                <a:tab pos="269875" algn="l"/>
                <a:tab pos="323850" algn="l"/>
              </a:tabLst>
              <a:defRPr/>
            </a:pPr>
            <a:endParaRPr lang="pt-BR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Devem ser fornecidas </a:t>
            </a:r>
            <a:r>
              <a:rPr lang="pt-BR" sz="180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todas as evidências</a:t>
            </a: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que forem solicitadas pelos Inspetores (documentos, consultas a registros, realização de simulações, </a:t>
            </a:r>
            <a:r>
              <a:rPr lang="pt-BR" sz="1800" b="0" dirty="0" err="1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etc</a:t>
            </a: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).</a:t>
            </a:r>
          </a:p>
          <a:p>
            <a:pPr marL="285750" indent="-285750" algn="just">
              <a:spcAft>
                <a:spcPts val="6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tabLst>
                <a:tab pos="269875" algn="l"/>
                <a:tab pos="323850" algn="l"/>
              </a:tabLst>
              <a:defRPr/>
            </a:pPr>
            <a:endParaRPr lang="pt-BR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Em caso de não apresentação da evidência será considerada </a:t>
            </a:r>
            <a:r>
              <a:rPr lang="pt-BR" sz="180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não satisfatória</a:t>
            </a: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 correspondente pergunta do protocolo e redigida a correspondente Ficha de Não Conformidade.</a:t>
            </a:r>
          </a:p>
          <a:p>
            <a:pPr marL="285750" indent="-285750" algn="just">
              <a:spcAft>
                <a:spcPts val="6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tabLst>
                <a:tab pos="269875" algn="l"/>
                <a:tab pos="323850" algn="l"/>
              </a:tabLst>
              <a:defRPr/>
            </a:pPr>
            <a:endParaRPr lang="pt-BR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 algn="just" eaLnBrk="1" hangingPunct="1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Relatório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Inspeção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retratará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condição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observada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da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Organização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Inspecionada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  <a:p>
            <a:pPr marL="285750" indent="-285750" algn="just" eaLnBrk="1" hangingPunct="1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endParaRPr lang="pt-BR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tabLst>
                <a:tab pos="266700" algn="l"/>
              </a:tabLst>
              <a:defRPr/>
            </a:pP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evidências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que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forem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apresentadas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até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às</a:t>
            </a:r>
            <a:r>
              <a:rPr lang="en-US" sz="1800" b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i="1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XX h </a:t>
            </a:r>
            <a:r>
              <a:rPr lang="en-US" sz="1800" b="0" i="1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do </a:t>
            </a:r>
            <a:r>
              <a:rPr lang="en-US" sz="1800" b="0" i="1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dia</a:t>
            </a:r>
            <a:r>
              <a:rPr lang="en-US" sz="1800" b="0" i="1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i="1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XX</a:t>
            </a:r>
            <a:r>
              <a:rPr lang="en-US" sz="1800" b="0" i="1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en-US" sz="1800" b="0" i="1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XXX </a:t>
            </a:r>
            <a:r>
              <a:rPr lang="en-US" sz="1800" b="0" i="1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 20</a:t>
            </a:r>
            <a:r>
              <a:rPr lang="en-US" sz="1800" b="0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24</a:t>
            </a:r>
            <a:r>
              <a:rPr lang="en-US" sz="1800" b="0" i="1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deverão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ser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formalizadas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no Plano de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Ações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Corretivas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35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285992"/>
            <a:ext cx="43576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71438" y="2285992"/>
            <a:ext cx="4572000" cy="442915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INFORMAÇÕES GERAIS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PRINCÍPIOS DO PROCESSO </a:t>
            </a:r>
            <a:endParaRPr lang="pt-BR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RESPONSABILIDADES DO INSPCEA</a:t>
            </a:r>
            <a:endParaRPr lang="pt-BR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PLANEJAMENTO DA INSPEÇÃO 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PROTOCOLOS DE INSPEÇÃO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FICHAS DE NÃO CONFORMIDADE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AVALIAÇÃO DO PAC DA OI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IMPACTO NA SEGURANÇA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RELATO DE POSSÍVEL INFRAÇÃO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ATRIBUIÇÕES DA OI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36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OBJETIVO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7175" y="2786058"/>
            <a:ext cx="8629650" cy="26717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lnSpc>
                <a:spcPts val="42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Revisar as atribuições e responsabilidades do INSPCEA, além de compreender o planejamento das atividades na Fase de Inspeção Local.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052513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55299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B88DC5A-B86E-4599-96BD-F156E7B4182E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37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530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463" y="1952625"/>
            <a:ext cx="326707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CaixaDeTexto 13"/>
          <p:cNvSpPr txBox="1">
            <a:spLocks noChangeArrowheads="1"/>
          </p:cNvSpPr>
          <p:nvPr/>
        </p:nvSpPr>
        <p:spPr bwMode="auto">
          <a:xfrm>
            <a:off x="809625" y="188913"/>
            <a:ext cx="7524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>
                <a:solidFill>
                  <a:schemeClr val="bg1"/>
                </a:solidFill>
                <a:cs typeface="Arial" pitchFamily="34" charset="0"/>
              </a:rPr>
              <a:t>ASSESSORIA DE SEGURANÇA OPERACIONAL DO CONTROLE DO ESPAÇO AÉREO</a:t>
            </a:r>
          </a:p>
        </p:txBody>
      </p:sp>
      <p:sp>
        <p:nvSpPr>
          <p:cNvPr id="2" name="TextBox 122">
            <a:extLst>
              <a:ext uri="{FF2B5EF4-FFF2-40B4-BE49-F238E27FC236}">
                <a16:creationId xmlns:a16="http://schemas.microsoft.com/office/drawing/2014/main" id="{360485C3-A728-5C29-AD02-1140D3029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6135164"/>
            <a:ext cx="9144000" cy="74347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72000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b="0" i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“Contribuindo para a Segurança da Aviação, por meio da Vigilância na prestação dos Serviços de Navegação Aérea.”</a:t>
            </a:r>
            <a:endParaRPr lang="pt-BR" altLang="pt-BR" sz="2400" b="0" i="1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INFORMAÇÕES GERAIS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3048011" y="2000240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EQUIPE DE INSPE</a:t>
            </a: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ÇÃO</a:t>
            </a: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048011" y="2781300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400" b="0" dirty="0">
              <a:cs typeface="Arial" charset="0"/>
            </a:endParaRPr>
          </a:p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CHEFE</a:t>
            </a:r>
          </a:p>
          <a:p>
            <a:pPr algn="ctr" eaLnBrk="1" hangingPunct="1">
              <a:defRPr/>
            </a:pPr>
            <a:r>
              <a:rPr lang="en-US" sz="1400" b="0" dirty="0">
                <a:cs typeface="Arial" charset="0"/>
              </a:rPr>
              <a:t>… </a:t>
            </a:r>
          </a:p>
          <a:p>
            <a:pPr algn="ctr"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476243" y="385762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AIS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476243" y="4786322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ATS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6243" y="564357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CNS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5572132" y="385762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MET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572132" y="4786322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SMS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5572132" y="564357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ENS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5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INFORMAÇÕES GERAIS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3048011" y="2000240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CONTRAPARTES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048011" y="2781300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400" b="0" dirty="0">
              <a:cs typeface="Arial" charset="0"/>
            </a:endParaRPr>
          </a:p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COMANDANTE/GERENTE</a:t>
            </a:r>
          </a:p>
          <a:p>
            <a:pPr algn="ctr" eaLnBrk="1" hangingPunct="1">
              <a:defRPr/>
            </a:pPr>
            <a:r>
              <a:rPr lang="en-US" sz="1400" b="0" dirty="0">
                <a:cs typeface="Arial" charset="0"/>
              </a:rPr>
              <a:t>… </a:t>
            </a:r>
          </a:p>
          <a:p>
            <a:pPr algn="ctr"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476243" y="385762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AIS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476243" y="4786322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ATS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6243" y="564357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CNS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5572132" y="385762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MET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572132" y="4786322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SMS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5572132" y="564357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ENS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6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INFORMAÇÕES GERAIS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7650" y="2571744"/>
            <a:ext cx="8639175" cy="386259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IMPEDIMENTOS DO CHEFE DE EQUIPE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Assume Maj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Esp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Met </a:t>
            </a:r>
            <a:r>
              <a:rPr lang="en-US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FULANO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EXPEDIENTE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8 h 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às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12 h e 13 h 15 min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às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16 h. (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ajustar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conforme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realidade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da OI)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HORÁRIO DAS ENTREVISTAS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8 h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às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12 h e 13 h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às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15 h 45 min.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REUNIÃO DIÁRIA (DEBRIEFING)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15 min antes do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término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expediente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TREINAMENTO DE POSTO DE TRABALHO (TPT)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Preenchimento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da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Ficha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7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INFORMAÇÕES GERAIS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5900" y="2428868"/>
            <a:ext cx="8637588" cy="39846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Prazo de 5 dias para enviar os Comprovantes de Passagens.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Informando o número da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Ordem </a:t>
            </a:r>
            <a:r>
              <a:rPr lang="pt-BR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de Serviço</a:t>
            </a:r>
            <a:r>
              <a:rPr lang="pt-BR" sz="1800" b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endParaRPr lang="pt-BR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sdp.asocea@fab.mil.br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Alteração na missão, será necessário a apresentação do “Relatório de Viagem”. 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Prazo de 5 (cinco) dias para enviar para os mesmos e-mails;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Assinar somente o campo "Proposto", pois o campo "Solicitante" será assinado pelo Agente Solicitante de Viagem ( militar da </a:t>
            </a:r>
            <a:r>
              <a:rPr lang="pt-BR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DA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– SPOG)</a:t>
            </a:r>
          </a:p>
          <a:p>
            <a:pPr marL="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Caso não o faça, ficará impossibilitado de realizar novas viagens.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8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PRINCÍPIOS DO PROCESSO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2876" y="2000240"/>
            <a:ext cx="8858280" cy="471490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LEGALIDADE –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inspeção baseada nas normas do Órgão Regulador do SISCEAB (DECEA).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IMPESSOALIDADE –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ausência de qualquer tratamento preferencial ou discriminatório.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MORALIDADE –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correta aplicação dos recursos despendidos para a realização da inspeção.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PUBLICIDADE –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transparência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dos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atos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,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dando conhecimento pleno do processo ao inspecionado e garantindo a divulgação dos resultados.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EFICIÊNCIA –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permanente zelo pela manutenção de suas competências profissionais, bem como requer um programa contínuo de aperfeiçoamento dos recursos humanos.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OPORTUNIDADE –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cumprimento dos prazos estabelecidos nas diversas etapas dos processos de inspeção.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RAZOABILIDADE –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forma de limitar o exercício da competência discricionária do inspetor.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9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1441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RESPONSABILIDADES DO INSPCEA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4348" y="2214554"/>
            <a:ext cx="7632700" cy="3698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CHEFE DE EQUIPE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52475" y="3071810"/>
            <a:ext cx="7632700" cy="291874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COORDENAR E SUPERVISIONAR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as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tarefas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APOIAR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membros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da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equipe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durante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trabalhos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CONTROLAR 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assédio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da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imprensa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CANAL OFICIAL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contatos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entre a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equipe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e a OI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ou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ASOCEA.</a:t>
            </a:r>
            <a:endParaRPr lang="en-US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CUMPRIR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prazos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CONDUZIR 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reuniões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coordenação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abertura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encerramento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9_Default Design">
  <a:themeElements>
    <a:clrScheme name="9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9713</TotalTime>
  <Words>2802</Words>
  <Application>Microsoft Office PowerPoint</Application>
  <PresentationFormat>Apresentação na tela (4:3)</PresentationFormat>
  <Paragraphs>430</Paragraphs>
  <Slides>37</Slides>
  <Notes>37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8" baseType="lpstr">
      <vt:lpstr>ＭＳ Ｐゴシック</vt:lpstr>
      <vt:lpstr>Arial</vt:lpstr>
      <vt:lpstr>Arial Rounded MT Bold</vt:lpstr>
      <vt:lpstr>Calibri</vt:lpstr>
      <vt:lpstr>Monotype Corsiva</vt:lpstr>
      <vt:lpstr>Times New Roman</vt:lpstr>
      <vt:lpstr>VAGRounded BT</vt:lpstr>
      <vt:lpstr>Verdana</vt:lpstr>
      <vt:lpstr>Wingdings</vt:lpstr>
      <vt:lpstr>9_Default Design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Cap Av Julio Cesar Noschang Junior</dc:creator>
  <cp:lastModifiedBy>CP Rodrigues (ASOCEA)</cp:lastModifiedBy>
  <cp:revision>335</cp:revision>
  <dcterms:created xsi:type="dcterms:W3CDTF">2013-07-02T18:33:08Z</dcterms:created>
  <dcterms:modified xsi:type="dcterms:W3CDTF">2024-09-30T17:20:33Z</dcterms:modified>
</cp:coreProperties>
</file>