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90" r:id="rId2"/>
  </p:sldMasterIdLst>
  <p:notesMasterIdLst>
    <p:notesMasterId r:id="rId23"/>
  </p:notesMasterIdLst>
  <p:sldIdLst>
    <p:sldId id="362" r:id="rId3"/>
    <p:sldId id="454" r:id="rId4"/>
    <p:sldId id="455" r:id="rId5"/>
    <p:sldId id="456" r:id="rId6"/>
    <p:sldId id="475" r:id="rId7"/>
    <p:sldId id="476" r:id="rId8"/>
    <p:sldId id="477" r:id="rId9"/>
    <p:sldId id="478" r:id="rId10"/>
    <p:sldId id="479" r:id="rId11"/>
    <p:sldId id="480" r:id="rId12"/>
    <p:sldId id="490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440" r:id="rId2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990000"/>
    <a:srgbClr val="CC33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4" autoAdjust="0"/>
    <p:restoredTop sz="84946" autoAdjust="0"/>
  </p:normalViewPr>
  <p:slideViewPr>
    <p:cSldViewPr>
      <p:cViewPr varScale="1">
        <p:scale>
          <a:sx n="74" d="100"/>
          <a:sy n="74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C447E9-E7B4-40A6-9FAD-7BD552FA6EEA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109265E6-1EA5-446E-99DF-3A099A722BD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C6F2-9B6A-402B-B7D2-99F99C3B269D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7E7F-4418-4971-9C4A-A113A0AB1A0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12E94-BBCE-418E-9E50-F579158759A2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4F519-902B-4AB6-B91B-44697927BF8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C365-6299-4B83-AC62-321A1E0A576D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34221-CB1B-4584-A157-BB9743F7BB4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1C95-D9D4-47AA-84E1-757D79C227E5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C8808-7D4F-4643-8739-8370A44C15E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B9F5-F724-426C-AC3D-EAD0922BB424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32C70-98BB-42D3-8D95-F11B2131DDB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E7CA-2355-437D-B1E4-E809E96F1849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4D34F-C0DA-40FA-8DCC-E699C6CD441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C22A-3DA3-4DEE-B42F-F4811318295D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584AC-F21C-47CC-A3CC-DBD496A43B2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71AC1-7EB5-4836-B20C-DA2D1A6ACE06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E1EAD-2512-4493-908F-629DF189007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81A4-23B6-4DAD-8E74-8782E2688DFF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159E-2433-4C47-B91E-ACD408C8BB7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9DB6-908D-410A-AFBA-07B5ACA45F7B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B0963-F8D6-41F0-8CCF-5061839B032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25D9-B837-4D04-9ADE-6AFD4C3DF7CD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E00E-17D4-4080-B329-4E3843154DE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B193-E4CE-42AF-8C23-94C9E5D6C91B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9D76C-F196-4047-B177-8CB31D0AF44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F9B9A-DDC0-4F57-A54A-E96E02DCB993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39519-9BC4-450E-AE84-6534207BB88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8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4" name="Picture 4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1027" name="Picture 4" descr="emblema ASOCEA - CO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  <p:sldLayoutId id="2147484805" r:id="rId2"/>
    <p:sldLayoutId id="2147484806" r:id="rId3"/>
    <p:sldLayoutId id="2147484807" r:id="rId4"/>
    <p:sldLayoutId id="2147484808" r:id="rId5"/>
    <p:sldLayoutId id="2147484809" r:id="rId6"/>
    <p:sldLayoutId id="2147484810" r:id="rId7"/>
    <p:sldLayoutId id="2147484811" r:id="rId8"/>
    <p:sldLayoutId id="2147484812" r:id="rId9"/>
    <p:sldLayoutId id="2147484813" r:id="rId10"/>
    <p:sldLayoutId id="2147484814" r:id="rId11"/>
    <p:sldLayoutId id="2147484815" r:id="rId12"/>
    <p:sldLayoutId id="214748479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ECA1855-A395-4F59-9E54-554F7BD3723C}" type="datetimeFigureOut">
              <a:rPr lang="pt-BR"/>
              <a:pPr>
                <a:defRPr/>
              </a:pPr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34A8D4B-A88D-4945-B7BC-D1D6A5A9A01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  <p:sldLayoutId id="2147484802" r:id="rId12"/>
    <p:sldLayoutId id="2147484803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684338" y="5784850"/>
            <a:ext cx="5935662" cy="52387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ORGANIZAÇÃO INSPECIONADA: DTCEA-XX(EPTA A XX)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XX A XX DE XXXX DE 20XX</a:t>
            </a:r>
            <a:endParaRPr lang="pt-BR" altLang="pt-BR" sz="1400" dirty="0">
              <a:solidFill>
                <a:srgbClr val="FFFFFF"/>
              </a:solidFill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 descr="DOM ASOCEA NOVO FI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9425" y="2025650"/>
            <a:ext cx="3265488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10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PROTOCOLO/FICHAS NC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90525" y="2732088"/>
            <a:ext cx="8429625" cy="12017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Espera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-se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que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o INSPCEA realize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tantos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questionamentos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quanto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julgue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necessários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até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cobrir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o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objetivo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pretendido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pela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pergunta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que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está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sendo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aplicada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busca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por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evidências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.</a:t>
            </a:r>
            <a:endParaRPr lang="en-US" sz="1800" b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95288" y="4433888"/>
            <a:ext cx="8429625" cy="7969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O INSPCEA e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sua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Contraparte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devem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planejar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suas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atividades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de modo a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cobrir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todo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 o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escopo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 do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Protocolo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de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sua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área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de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atuação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.	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11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PROTOCOLO/FICHAS NC</a:t>
            </a:r>
          </a:p>
        </p:txBody>
      </p:sp>
      <p:pic>
        <p:nvPicPr>
          <p:cNvPr id="10" name="Imagem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57395"/>
            <a:ext cx="9144001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6567518" y="2676529"/>
            <a:ext cx="2433638" cy="13239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INSPCEA é o responsável, mas a OI deve adiantar os comentários. INSPCEA ajusta em texto único.</a:t>
            </a:r>
          </a:p>
          <a:p>
            <a:pPr algn="ctr"/>
            <a:endParaRPr lang="pt-BR" altLang="pt-BR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428596" y="3935560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4" name="Rectangle 3"/>
          <p:cNvSpPr/>
          <p:nvPr/>
        </p:nvSpPr>
        <p:spPr>
          <a:xfrm>
            <a:off x="1928794" y="3935560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5" name="Rectangle 3"/>
          <p:cNvSpPr/>
          <p:nvPr/>
        </p:nvSpPr>
        <p:spPr>
          <a:xfrm>
            <a:off x="3214678" y="3935560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16" name="Rectangle 3"/>
          <p:cNvSpPr/>
          <p:nvPr/>
        </p:nvSpPr>
        <p:spPr>
          <a:xfrm>
            <a:off x="4286248" y="3935560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17" name="Rectangle 3"/>
          <p:cNvSpPr/>
          <p:nvPr/>
        </p:nvSpPr>
        <p:spPr>
          <a:xfrm>
            <a:off x="5643570" y="3929066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20" name="Rectangle 3"/>
          <p:cNvSpPr/>
          <p:nvPr/>
        </p:nvSpPr>
        <p:spPr>
          <a:xfrm>
            <a:off x="7572396" y="3935560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6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71472" y="4529088"/>
            <a:ext cx="8429625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Referência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requisito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regulamentar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u="sng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(base da </a:t>
            </a:r>
            <a:r>
              <a:rPr lang="en-US" sz="2000" u="sng" dirty="0" err="1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avaliação</a:t>
            </a:r>
            <a:r>
              <a:rPr lang="en-US" sz="2000" u="sng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)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. </a:t>
            </a:r>
            <a:endParaRPr lang="en-US" sz="2000" dirty="0">
              <a:solidFill>
                <a:schemeClr val="bg1"/>
              </a:solidFill>
              <a:latin typeface="Arial" charset="0"/>
              <a:ea typeface="MS PGothic" panose="020B0600070205080204" pitchFamily="34" charset="-128"/>
              <a:cs typeface="Times New Roman" pitchFamily="18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71472" y="4886278"/>
            <a:ext cx="8429625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Pergunta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elaborada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com base no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requisito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regulamentar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71472" y="5314966"/>
            <a:ext cx="8429625" cy="4000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Resposta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objetiva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da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Organização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Inspecionada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71472" y="5672096"/>
            <a:ext cx="8429625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</a:t>
            </a:r>
            <a:r>
              <a:rPr lang="en-US" sz="2000" u="sng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rientação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para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 </a:t>
            </a:r>
            <a:r>
              <a:rPr lang="en-US" sz="2000" u="sng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busca</a:t>
            </a:r>
            <a:r>
              <a:rPr lang="en-US" sz="2000" u="sng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en-US" sz="2000" u="sng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evidências</a:t>
            </a:r>
            <a:r>
              <a:rPr lang="en-US" sz="2000" u="sng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571531" y="6100784"/>
            <a:ext cx="8429625" cy="4000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Posicionamento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Satisfatório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Não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satisfatório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ou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Não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aplicável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).</a:t>
            </a:r>
            <a:endParaRPr lang="en-US" sz="20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571472" y="6457914"/>
            <a:ext cx="8429625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Resposta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Comentários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registros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das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evidências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10"/>
          <p:cNvSpPr/>
          <p:nvPr/>
        </p:nvSpPr>
        <p:spPr>
          <a:xfrm>
            <a:off x="0" y="4600526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28" name="Rectangle 10"/>
          <p:cNvSpPr/>
          <p:nvPr/>
        </p:nvSpPr>
        <p:spPr>
          <a:xfrm>
            <a:off x="-32" y="4957716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29" name="Rectangle 10"/>
          <p:cNvSpPr/>
          <p:nvPr/>
        </p:nvSpPr>
        <p:spPr>
          <a:xfrm>
            <a:off x="0" y="524346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30" name="Rectangle 10"/>
          <p:cNvSpPr/>
          <p:nvPr/>
        </p:nvSpPr>
        <p:spPr>
          <a:xfrm>
            <a:off x="0" y="564357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31" name="Rectangle 10"/>
          <p:cNvSpPr/>
          <p:nvPr/>
        </p:nvSpPr>
        <p:spPr>
          <a:xfrm>
            <a:off x="0" y="6029286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32" name="Rectangle 10"/>
          <p:cNvSpPr/>
          <p:nvPr/>
        </p:nvSpPr>
        <p:spPr>
          <a:xfrm>
            <a:off x="0" y="6429396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6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12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PROTOCOLO/FICHAS NC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839913" y="2000240"/>
            <a:ext cx="5661025" cy="4643448"/>
            <a:chOff x="2705100" y="2079516"/>
            <a:chExt cx="3751263" cy="327831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63997" y="2079516"/>
              <a:ext cx="3667125" cy="1676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13038" y="3871919"/>
              <a:ext cx="3743325" cy="485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05100" y="4557726"/>
              <a:ext cx="3733800" cy="8001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4" name="Oval 7"/>
          <p:cNvSpPr/>
          <p:nvPr/>
        </p:nvSpPr>
        <p:spPr bwMode="auto">
          <a:xfrm>
            <a:off x="285750" y="4000500"/>
            <a:ext cx="2500313" cy="1428214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Assinatura</a:t>
            </a:r>
            <a:r>
              <a:rPr lang="en-US" sz="2000" dirty="0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da</a:t>
            </a:r>
            <a:endParaRPr lang="en-US" sz="2000" dirty="0">
              <a:solidFill>
                <a:schemeClr val="bg1"/>
              </a:solidFill>
              <a:latin typeface="VAGRounded BT" pitchFamily="34" charset="0"/>
              <a:ea typeface="MS PGothic" panose="020B0600070205080204" pitchFamily="34" charset="-128"/>
            </a:endParaRPr>
          </a:p>
          <a:p>
            <a:pPr algn="ctr" eaLnBrk="1" hangingPunct="1">
              <a:defRPr/>
            </a:pPr>
            <a:r>
              <a:rPr lang="en-US" sz="2000" dirty="0" err="1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Contraparte</a:t>
            </a:r>
            <a:endParaRPr lang="en-US" sz="2000" dirty="0">
              <a:solidFill>
                <a:schemeClr val="bg1"/>
              </a:solidFill>
              <a:latin typeface="VAGRounded BT" pitchFamily="34" charset="0"/>
              <a:ea typeface="MS PGothic" panose="020B0600070205080204" pitchFamily="34" charset="-128"/>
            </a:endParaRP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00"/>
                </a:solidFill>
                <a:latin typeface="VAGRounded BT" pitchFamily="34" charset="0"/>
                <a:ea typeface="MS PGothic" panose="020B0600070205080204" pitchFamily="34" charset="-128"/>
              </a:rPr>
              <a:t>(CIÊNCIA)</a:t>
            </a:r>
            <a:endParaRPr lang="pt-BR" sz="2000" dirty="0">
              <a:solidFill>
                <a:srgbClr val="FFFF00"/>
              </a:solidFill>
              <a:latin typeface="VAGRounded BT" pitchFamily="34" charset="0"/>
              <a:ea typeface="MS PGothic" panose="020B0600070205080204" pitchFamily="34" charset="-128"/>
            </a:endParaRPr>
          </a:p>
        </p:txBody>
      </p:sp>
      <p:sp>
        <p:nvSpPr>
          <p:cNvPr id="15" name="Oval 8"/>
          <p:cNvSpPr/>
          <p:nvPr/>
        </p:nvSpPr>
        <p:spPr bwMode="auto">
          <a:xfrm>
            <a:off x="6286512" y="4290966"/>
            <a:ext cx="2500312" cy="995422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Assinatura</a:t>
            </a:r>
            <a:r>
              <a:rPr lang="en-US" sz="2000" dirty="0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 do</a:t>
            </a:r>
          </a:p>
          <a:p>
            <a:pPr algn="ctr" eaLnBrk="1" hangingPunct="1">
              <a:defRPr/>
            </a:pPr>
            <a:r>
              <a:rPr lang="en-US" sz="2000" dirty="0" err="1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Inspetor</a:t>
            </a:r>
            <a:endParaRPr lang="pt-BR" sz="2000" dirty="0">
              <a:solidFill>
                <a:schemeClr val="bg1"/>
              </a:solidFill>
              <a:latin typeface="VAGRounded BT" pitchFamily="34" charset="0"/>
              <a:ea typeface="MS PGothic" panose="020B0600070205080204" pitchFamily="34" charset="-128"/>
            </a:endParaRPr>
          </a:p>
        </p:txBody>
      </p:sp>
      <p:sp>
        <p:nvSpPr>
          <p:cNvPr id="16" name="Bent Arrow 10"/>
          <p:cNvSpPr/>
          <p:nvPr/>
        </p:nvSpPr>
        <p:spPr bwMode="auto">
          <a:xfrm rot="10800000" flipH="1">
            <a:off x="1357290" y="5429264"/>
            <a:ext cx="839788" cy="1163637"/>
          </a:xfrm>
          <a:prstGeom prst="bentArrow">
            <a:avLst>
              <a:gd name="adj1" fmla="val 25000"/>
              <a:gd name="adj2" fmla="val 28232"/>
              <a:gd name="adj3" fmla="val 25000"/>
              <a:gd name="adj4" fmla="val 43750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17550" indent="95250" algn="just" eaLnBrk="1" hangingPunct="1">
              <a:tabLst>
                <a:tab pos="704850" algn="l"/>
              </a:tabLst>
              <a:defRPr/>
            </a:pPr>
            <a:endParaRPr lang="pt-BR" sz="2000">
              <a:latin typeface="VAGRounded BT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Bent Arrow 9"/>
          <p:cNvSpPr/>
          <p:nvPr/>
        </p:nvSpPr>
        <p:spPr bwMode="auto">
          <a:xfrm rot="10800000">
            <a:off x="7089775" y="5286388"/>
            <a:ext cx="768350" cy="1163637"/>
          </a:xfrm>
          <a:prstGeom prst="bentArrow">
            <a:avLst>
              <a:gd name="adj1" fmla="val 25000"/>
              <a:gd name="adj2" fmla="val 27424"/>
              <a:gd name="adj3" fmla="val 25000"/>
              <a:gd name="adj4" fmla="val 43750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717550" indent="95250" algn="just" eaLnBrk="1" hangingPunct="1">
              <a:tabLst>
                <a:tab pos="704850" algn="l"/>
              </a:tabLst>
              <a:defRPr/>
            </a:pPr>
            <a:endParaRPr lang="pt-BR" sz="2000">
              <a:latin typeface="VAGRounded BT" pitchFamily="34" charset="0"/>
              <a:ea typeface="MS PGothic" panose="020B0600070205080204" pitchFamily="34" charset="-128"/>
            </a:endParaRPr>
          </a:p>
        </p:txBody>
      </p:sp>
      <p:cxnSp>
        <p:nvCxnSpPr>
          <p:cNvPr id="20" name="Conector reto 19"/>
          <p:cNvCxnSpPr>
            <a:cxnSpLocks/>
          </p:cNvCxnSpPr>
          <p:nvPr/>
        </p:nvCxnSpPr>
        <p:spPr>
          <a:xfrm>
            <a:off x="3816350" y="5122863"/>
            <a:ext cx="17557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ângulo 2"/>
          <p:cNvSpPr>
            <a:spLocks noChangeArrowheads="1"/>
          </p:cNvSpPr>
          <p:nvPr/>
        </p:nvSpPr>
        <p:spPr bwMode="auto">
          <a:xfrm>
            <a:off x="4000496" y="2571744"/>
            <a:ext cx="12874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pt-BR" altLang="pt-BR" sz="1600" dirty="0">
                <a:solidFill>
                  <a:srgbClr val="FF0000"/>
                </a:solidFill>
                <a:cs typeface="Arial" pitchFamily="34" charset="0"/>
              </a:rPr>
              <a:t>EXEMPLO</a:t>
            </a:r>
          </a:p>
        </p:txBody>
      </p:sp>
      <p:sp>
        <p:nvSpPr>
          <p:cNvPr id="23" name="CaixaDeTexto 33"/>
          <p:cNvSpPr txBox="1">
            <a:spLocks noChangeArrowheads="1"/>
          </p:cNvSpPr>
          <p:nvPr/>
        </p:nvSpPr>
        <p:spPr bwMode="auto">
          <a:xfrm>
            <a:off x="4211638" y="6381750"/>
            <a:ext cx="973137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altLang="pt-BR">
              <a:cs typeface="Arial" pitchFamily="34" charset="0"/>
            </a:endParaRPr>
          </a:p>
        </p:txBody>
      </p:sp>
      <p:sp>
        <p:nvSpPr>
          <p:cNvPr id="24" name="CaixaDeTexto 33"/>
          <p:cNvSpPr txBox="1">
            <a:spLocks noChangeArrowheads="1"/>
          </p:cNvSpPr>
          <p:nvPr/>
        </p:nvSpPr>
        <p:spPr bwMode="auto">
          <a:xfrm>
            <a:off x="4214810" y="2071678"/>
            <a:ext cx="973137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altLang="pt-BR"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13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PROTOCOLO/FICHAS NC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00113" y="2122488"/>
            <a:ext cx="7416800" cy="36988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IMPACTO NA SEGURANÇA (IS)</a:t>
            </a:r>
            <a:endParaRPr lang="en-US" sz="1800" b="0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900113" y="3344863"/>
            <a:ext cx="7416800" cy="19843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Propicia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priorização dos planejamentos para a correção dos problemas ou sua atenuação (mitigação).</a:t>
            </a:r>
          </a:p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endParaRPr lang="pt-BR" sz="18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 IS é avaliado na 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reunião de coordenação final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com 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toda a equipe de inspetores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para cada Ficha de Não Conformidade.</a:t>
            </a:r>
          </a:p>
          <a:p>
            <a:pPr algn="just">
              <a:spcAft>
                <a:spcPts val="600"/>
              </a:spcAft>
              <a:buFontTx/>
              <a:buChar char="•"/>
              <a:tabLst>
                <a:tab pos="269875" algn="l"/>
                <a:tab pos="323850" algn="l"/>
              </a:tabLst>
              <a:defRPr/>
            </a:pPr>
            <a:endParaRPr lang="pt-BR" sz="18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14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PROTOCOLO/FICHAS NC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76300" y="2209796"/>
            <a:ext cx="7399338" cy="647700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 defTabSz="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IMPACTO NA SEGURANÇA (IS) – Método de cálculo previsto no Capítulo 10 do  MCA 121-5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58838" y="3059113"/>
            <a:ext cx="7416800" cy="369887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kern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PRODUTO DE 2 FATORES: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58838" y="3630617"/>
            <a:ext cx="7416800" cy="369887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 defTabSz="457200" eaLnBrk="1" fontAlgn="auto" hangingPunct="1">
              <a:spcBef>
                <a:spcPts val="0"/>
              </a:spcBef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SEVERIDADE  X PROBABILIDADE</a:t>
            </a:r>
            <a:endParaRPr lang="pt-BR" sz="1800" b="0" kern="0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58838" y="4205298"/>
            <a:ext cx="7416800" cy="723900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 defTabSz="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en-US" sz="1800" b="0" kern="0" dirty="0" err="1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Varia</a:t>
            </a:r>
            <a:r>
              <a:rPr lang="en-US" sz="1800" b="0" kern="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en-US" sz="1800" b="0" kern="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</a:t>
            </a:r>
            <a:r>
              <a:rPr lang="en-US" sz="1800" b="0" kern="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 (INACEITÁVEL) A </a:t>
            </a:r>
            <a:r>
              <a:rPr lang="en-US" sz="1800" b="0" kern="0" dirty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5</a:t>
            </a:r>
            <a:r>
              <a:rPr lang="en-US" sz="1800" b="0" kern="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 (ACEITÁVEL)</a:t>
            </a:r>
          </a:p>
          <a:p>
            <a:pPr indent="265113" algn="ctr" defTabSz="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en-US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IS 2 É MONITORADO PELA ASOCEA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58838" y="5133992"/>
            <a:ext cx="7416800" cy="723900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kern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Ação mitigadora: IS de 1 </a:t>
            </a:r>
            <a:r>
              <a:rPr lang="pt-BR" sz="1800" b="0" ker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 4</a:t>
            </a:r>
            <a:endParaRPr lang="pt-BR" sz="1800" b="0" kern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PRAZOS DE CORREÇÃO VINCULADOS</a:t>
            </a:r>
            <a:endParaRPr lang="pt-BR" sz="1800" b="0" kern="0" dirty="0">
              <a:solidFill>
                <a:sysClr val="windowText" lastClr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58838" y="6059509"/>
            <a:ext cx="7416800" cy="369887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Medidas corretivas e mitigadoras são </a:t>
            </a:r>
            <a:r>
              <a:rPr lang="pt-BR" sz="1800" b="0" u="sng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responsabilidade da OI</a:t>
            </a:r>
            <a:r>
              <a:rPr lang="pt-BR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. </a:t>
            </a:r>
            <a:endParaRPr lang="pt-BR" sz="1800" b="0" kern="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15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PROTOCOLO/FICHAS NC</a:t>
            </a:r>
          </a:p>
        </p:txBody>
      </p:sp>
      <p:pic>
        <p:nvPicPr>
          <p:cNvPr id="8" name="Imagem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01841"/>
            <a:ext cx="378301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11"/>
          <p:cNvSpPr txBox="1">
            <a:spLocks noChangeArrowheads="1"/>
          </p:cNvSpPr>
          <p:nvPr/>
        </p:nvSpPr>
        <p:spPr bwMode="auto">
          <a:xfrm>
            <a:off x="5429256" y="2571744"/>
            <a:ext cx="2271713" cy="8318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600" dirty="0">
                <a:solidFill>
                  <a:srgbClr val="FFFF00"/>
                </a:solidFill>
                <a:latin typeface="Calibri" pitchFamily="34" charset="0"/>
              </a:rPr>
              <a:t>FATOR SEVERIDADE</a:t>
            </a:r>
          </a:p>
          <a:p>
            <a:pPr algn="ctr" eaLnBrk="1" hangingPunct="1"/>
            <a:r>
              <a:rPr lang="pt-BR" altLang="pt-BR" sz="1600" dirty="0">
                <a:solidFill>
                  <a:srgbClr val="FFFF00"/>
                </a:solidFill>
                <a:latin typeface="Calibri" pitchFamily="34" charset="0"/>
              </a:rPr>
              <a:t>X</a:t>
            </a:r>
          </a:p>
          <a:p>
            <a:pPr algn="ctr" eaLnBrk="1" hangingPunct="1"/>
            <a:r>
              <a:rPr lang="pt-BR" altLang="pt-BR" sz="1600" dirty="0">
                <a:solidFill>
                  <a:srgbClr val="FFFF00"/>
                </a:solidFill>
                <a:latin typeface="Calibri" pitchFamily="34" charset="0"/>
              </a:rPr>
              <a:t>FATOR PROBABILIDADE </a:t>
            </a:r>
          </a:p>
        </p:txBody>
      </p:sp>
      <p:pic>
        <p:nvPicPr>
          <p:cNvPr id="11" name="Imagem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000504"/>
            <a:ext cx="807249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16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PLANEJAMENTO</a:t>
            </a: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759BEECD-7485-7758-26DB-E236A2EB2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09379"/>
              </p:ext>
            </p:extLst>
          </p:nvPr>
        </p:nvGraphicFramePr>
        <p:xfrm>
          <a:off x="285720" y="2214554"/>
          <a:ext cx="8567738" cy="3786187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DATA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HORA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ATIVIDADE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RESPONSÁVEL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15.04.2024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17h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18h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Reunião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Coordenação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Inicial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Membros da Equipe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16.04.2024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08h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08:30h 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Reunião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Abertura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TODOS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16.04.2024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08:30h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12h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13h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16h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Aplicação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dos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Protocolos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Membros da Equipe e Contrapartes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17.04.2024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08h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12h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13h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16h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Aplicação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dos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Protocolos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Membros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Equipe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Contrapartes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18.04.2024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08h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12h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12h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16h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Aplicação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dos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Protocolos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Membros da Equipe e Contrapartes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18.04.2024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Até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 12h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Prazo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para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apresentação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evidências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Organização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Inspecionada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18.04.2024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14h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15h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Reunião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Coordenação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Final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Membros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da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Equipe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19.04.2024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08:30h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09h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Reunião de Encerramento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TODOS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17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ATRIBUIÇÕES DA OI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5288" y="2544763"/>
            <a:ext cx="8388350" cy="384651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600" b="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1. Disponibilizar acesso a todas as informações e documentos pertinentes aos serviços e áreas avaliadas aos inspetores, independentemente do seu grau de sigilo, bem como a qualquer área, instalação ou equipamento, incluindo a realização de testes ou demonstrações, sempre que solicitados pelos inspetores, coordenando também com a administração aeroportuária local, quando necessário.</a:t>
            </a:r>
          </a:p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endParaRPr lang="pt-BR" sz="1600" b="0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600" b="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2. Em caso de não apresentação da evidência será considerada não satisfatória a pergunta do protocolo e redigida a correspondente Ficha de Não Conformidade.</a:t>
            </a:r>
          </a:p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endParaRPr lang="pt-BR" sz="1600" b="0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3. O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Relatório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retratará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condição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observada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da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Organização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Inspecionada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no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período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inspeção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endParaRPr lang="pt-BR" sz="16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4. As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evidências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que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não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forem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apresentadas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até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às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i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xx h xx min </a:t>
            </a:r>
            <a:r>
              <a:rPr lang="en-US" sz="1600" b="0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do </a:t>
            </a:r>
            <a:r>
              <a:rPr lang="en-US" sz="1600" b="0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dia</a:t>
            </a:r>
            <a:r>
              <a:rPr lang="en-US" sz="1600" b="0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i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xx</a:t>
            </a:r>
            <a:r>
              <a:rPr lang="en-US" sz="1600" b="0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en-US" sz="1600" b="0" i="1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xxxx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 20</a:t>
            </a:r>
            <a:r>
              <a:rPr lang="en-US" sz="1600" b="0" i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xx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deverão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ser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formalizadas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no Plano de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Ações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Corretivas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18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ROTEIRO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214554"/>
            <a:ext cx="52101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214282" y="2214554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>
                <a:cs typeface="Arial" charset="0"/>
              </a:rPr>
              <a:t>INTRODUÇÃO</a:t>
            </a:r>
            <a:endParaRPr lang="pt-BR" sz="1400" b="0">
              <a:cs typeface="Arial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214282" y="2924176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VISÃO GERAL DO PROCESSO DE INSPEÇÃO</a:t>
            </a:r>
            <a:endParaRPr lang="pt-BR" sz="1400" b="0" dirty="0">
              <a:cs typeface="Arial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214282" y="3638555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APRESENTAÇÃO DOS MEMBROS DE EQUIPE E CONTRAPARTES</a:t>
            </a:r>
            <a:endParaRPr lang="pt-BR" sz="1400" b="0" dirty="0">
              <a:cs typeface="Arial" charset="0"/>
            </a:endParaRP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214282" y="4352935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PROTOCOLOS E FICHAS DE NÃO CONFORMIDADES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214282" y="5067316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PLANEJAMENTO DAS ATIVIDADES</a:t>
            </a:r>
            <a:endParaRPr lang="en-US" sz="1400" b="0" dirty="0">
              <a:cs typeface="Arial" charset="0"/>
            </a:endParaRPr>
          </a:p>
        </p:txBody>
      </p:sp>
      <p:sp>
        <p:nvSpPr>
          <p:cNvPr id="19" name="Retângulo 10"/>
          <p:cNvSpPr>
            <a:spLocks noChangeArrowheads="1"/>
          </p:cNvSpPr>
          <p:nvPr/>
        </p:nvSpPr>
        <p:spPr bwMode="auto">
          <a:xfrm>
            <a:off x="214282" y="5781696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ATRIBUIÇÕES DA OI</a:t>
            </a:r>
            <a:endParaRPr lang="en-US" sz="1400" b="0" dirty="0"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</a:t>
            </a:r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19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OBJETIVO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58838" y="2489200"/>
            <a:ext cx="7529512" cy="23304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sz="24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marL="342900" indent="-342900" algn="just">
              <a:lnSpc>
                <a:spcPts val="4200"/>
              </a:lnSpc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Conhecer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os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procedimentos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serem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realizados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durante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Fase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Inspeção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Local.</a:t>
            </a:r>
          </a:p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OBJETIVO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58838" y="2489200"/>
            <a:ext cx="7529512" cy="23304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sz="24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marL="342900" indent="-342900" algn="just">
              <a:lnSpc>
                <a:spcPts val="4200"/>
              </a:lnSpc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Conhecer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os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procedimentos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serem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realizados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durante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Fase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Inspeção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Local.</a:t>
            </a:r>
          </a:p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052513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55299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B88DC5A-B86E-4599-96BD-F156E7B4182E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20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530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463" y="1952625"/>
            <a:ext cx="326707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CaixaDeTexto 13"/>
          <p:cNvSpPr txBox="1">
            <a:spLocks noChangeArrowheads="1"/>
          </p:cNvSpPr>
          <p:nvPr/>
        </p:nvSpPr>
        <p:spPr bwMode="auto">
          <a:xfrm>
            <a:off x="809625" y="188913"/>
            <a:ext cx="7524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>
                <a:solidFill>
                  <a:schemeClr val="bg1"/>
                </a:solidFill>
                <a:cs typeface="Arial" pitchFamily="34" charset="0"/>
              </a:rPr>
              <a:t>ASSESSORIA DE SEGURANÇA OPERACIONAL DO CONTROLE DO ESPAÇO AÉREO</a:t>
            </a:r>
          </a:p>
        </p:txBody>
      </p:sp>
      <p:sp>
        <p:nvSpPr>
          <p:cNvPr id="2" name="TextBox 122">
            <a:extLst>
              <a:ext uri="{FF2B5EF4-FFF2-40B4-BE49-F238E27FC236}">
                <a16:creationId xmlns:a16="http://schemas.microsoft.com/office/drawing/2014/main" id="{B0716B99-BD10-E065-D048-7A3BC9D2B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6135164"/>
            <a:ext cx="9144000" cy="74347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72000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400" b="0" i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“Contribuindo para a Segurança da Aviação, por meio da Vigilância na prestação dos Serviços de Navegação Aérea.”</a:t>
            </a:r>
            <a:endParaRPr lang="pt-BR" altLang="pt-BR" sz="2400" b="0" i="1">
              <a:solidFill>
                <a:schemeClr val="bg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ROTEIRO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214554"/>
            <a:ext cx="52101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214282" y="2214554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>
                <a:cs typeface="Arial" charset="0"/>
              </a:rPr>
              <a:t>INTRODUÇÃO</a:t>
            </a:r>
            <a:endParaRPr lang="pt-BR" sz="1400" b="0">
              <a:cs typeface="Arial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214282" y="2924176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VISÃO GERAL DO PROCESSO DE INSPEÇÃO</a:t>
            </a:r>
            <a:endParaRPr lang="pt-BR" sz="1400" b="0" dirty="0">
              <a:cs typeface="Arial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214282" y="3638555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APRESENTAÇÃO DOS MEMBROS DE EQUIPE E CONTRAPARTES</a:t>
            </a:r>
            <a:endParaRPr lang="pt-BR" sz="1400" b="0" dirty="0">
              <a:cs typeface="Arial" charset="0"/>
            </a:endParaRP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214282" y="4352935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PROTOCOLOS E FICHAS DE NÃO CONFORMIDADES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214282" y="5067316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PLANEJAMENTO DAS ATIVIDADES</a:t>
            </a:r>
            <a:endParaRPr lang="en-US" sz="1400" b="0" dirty="0">
              <a:cs typeface="Arial" charset="0"/>
            </a:endParaRPr>
          </a:p>
        </p:txBody>
      </p:sp>
      <p:sp>
        <p:nvSpPr>
          <p:cNvPr id="19" name="Retângulo 10"/>
          <p:cNvSpPr>
            <a:spLocks noChangeArrowheads="1"/>
          </p:cNvSpPr>
          <p:nvPr/>
        </p:nvSpPr>
        <p:spPr bwMode="auto">
          <a:xfrm>
            <a:off x="214282" y="5781696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ATRIBUIÇÕES DA OI</a:t>
            </a:r>
            <a:endParaRPr lang="en-US" sz="1400" b="0" dirty="0"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4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82625" y="2573338"/>
            <a:ext cx="7777163" cy="27146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pt-BR" sz="22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FINALIDADE DA INSPEÇÃO</a:t>
            </a:r>
            <a:r>
              <a:rPr lang="pt-BR" sz="22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: Avaliar os serviços de navegação aérea prestados pela Organização Inspecionada quanto à segurança, de acordo com as normas aplicáveis emitidas pelo órgão regulador e em consonância com os procedimentos estabelecidos a ICA 121-13.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5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1188" y="2647950"/>
            <a:ext cx="7777162" cy="20923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BASE LEGAL  - 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Código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Brasileiro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Aeronáutica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e a RICA 20-36/2023.</a:t>
            </a:r>
            <a:endParaRPr lang="en-US" sz="10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tabLst>
                <a:tab pos="266700" algn="l"/>
              </a:tabLst>
              <a:defRPr/>
            </a:pPr>
            <a:endParaRPr lang="en-US" sz="10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BASE NORMATIVA  -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Normas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do DECEA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relativas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Controle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do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Espaço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Aéreo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 indent="265113" algn="just">
              <a:spcAft>
                <a:spcPts val="600"/>
              </a:spcAft>
              <a:tabLst>
                <a:tab pos="266700" algn="l"/>
              </a:tabLst>
              <a:defRPr/>
            </a:pPr>
            <a:endParaRPr lang="en-US" sz="10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PROCESSO DE INSPEÇÃO - 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ICA 121-13, MCA 121-5 e COMINSP Nº xxx/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xx.xx.xx</a:t>
            </a:r>
            <a:endParaRPr lang="en-US" sz="1800" b="0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6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VISÃO GERAL</a:t>
            </a:r>
          </a:p>
        </p:txBody>
      </p:sp>
      <p:sp>
        <p:nvSpPr>
          <p:cNvPr id="11" name="TextBox 2"/>
          <p:cNvSpPr txBox="1"/>
          <p:nvPr/>
        </p:nvSpPr>
        <p:spPr bwMode="auto">
          <a:xfrm>
            <a:off x="5214942" y="2100196"/>
            <a:ext cx="3500462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REGULAMENTAÇÃO NACIONAL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2" name="TextBox 4"/>
          <p:cNvSpPr txBox="1"/>
          <p:nvPr/>
        </p:nvSpPr>
        <p:spPr bwMode="auto">
          <a:xfrm>
            <a:off x="357158" y="2900820"/>
            <a:ext cx="3714776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PROTOCOLOS DE INSPEÇÃO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4" name="TextBox 4"/>
          <p:cNvSpPr txBox="1"/>
          <p:nvPr/>
        </p:nvSpPr>
        <p:spPr bwMode="auto">
          <a:xfrm>
            <a:off x="357158" y="3714752"/>
            <a:ext cx="3669979" cy="707886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AVALIAÇÃO DO PROVEDOR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DE SERVIÇOS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5" name="TextBox 5"/>
          <p:cNvSpPr txBox="1"/>
          <p:nvPr/>
        </p:nvSpPr>
        <p:spPr bwMode="auto">
          <a:xfrm>
            <a:off x="357158" y="5143512"/>
            <a:ext cx="3643338" cy="1015656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RELATÓRIO DE INSPEÇÃO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E PLANO DE AÇÕES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CORRETIVAS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6" name="TextBox 6"/>
          <p:cNvSpPr txBox="1"/>
          <p:nvPr/>
        </p:nvSpPr>
        <p:spPr bwMode="auto">
          <a:xfrm>
            <a:off x="5429256" y="5143512"/>
            <a:ext cx="871392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DECEA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7" name="Oval 9"/>
          <p:cNvSpPr/>
          <p:nvPr/>
        </p:nvSpPr>
        <p:spPr bwMode="auto">
          <a:xfrm>
            <a:off x="5487988" y="3632200"/>
            <a:ext cx="3143250" cy="135731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1588" indent="-1588" algn="just" eaLnBrk="1" hangingPunct="1">
              <a:defRPr/>
            </a:pPr>
            <a:r>
              <a:rPr lang="en-US" sz="18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APERFEIÇOAMENTO</a:t>
            </a:r>
            <a:endParaRPr lang="pt-BR" sz="1800">
              <a:solidFill>
                <a:schemeClr val="tx1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8" name="Curved Up Arrow 8"/>
          <p:cNvSpPr>
            <a:spLocks noChangeArrowheads="1"/>
          </p:cNvSpPr>
          <p:nvPr/>
        </p:nvSpPr>
        <p:spPr bwMode="auto">
          <a:xfrm rot="-4956195">
            <a:off x="6099190" y="3262180"/>
            <a:ext cx="3472638" cy="2051050"/>
          </a:xfrm>
          <a:prstGeom prst="curvedUpArrow">
            <a:avLst>
              <a:gd name="adj1" fmla="val 24977"/>
              <a:gd name="adj2" fmla="val 48767"/>
              <a:gd name="adj3" fmla="val 25000"/>
            </a:avLst>
          </a:prstGeom>
          <a:solidFill>
            <a:srgbClr val="3366CC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717550" indent="95250" eaLnBrk="1" hangingPunct="1">
              <a:tabLst>
                <a:tab pos="704850" algn="l"/>
              </a:tabLst>
            </a:pPr>
            <a:endParaRPr lang="pt-BR" altLang="pt-BR">
              <a:cs typeface="Arial" pitchFamily="34" charset="0"/>
            </a:endParaRPr>
          </a:p>
        </p:txBody>
      </p:sp>
      <p:cxnSp>
        <p:nvCxnSpPr>
          <p:cNvPr id="27" name="Shape 10"/>
          <p:cNvCxnSpPr>
            <a:cxnSpLocks noChangeShapeType="1"/>
          </p:cNvCxnSpPr>
          <p:nvPr/>
        </p:nvCxnSpPr>
        <p:spPr bwMode="auto">
          <a:xfrm rot="10800000" flipV="1">
            <a:off x="2143108" y="2285992"/>
            <a:ext cx="3089836" cy="600569"/>
          </a:xfrm>
          <a:prstGeom prst="bentConnector2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31" name="Shape 12"/>
          <p:cNvCxnSpPr>
            <a:cxnSpLocks noChangeShapeType="1"/>
          </p:cNvCxnSpPr>
          <p:nvPr/>
        </p:nvCxnSpPr>
        <p:spPr bwMode="auto">
          <a:xfrm rot="5400000">
            <a:off x="1947845" y="3481387"/>
            <a:ext cx="392113" cy="158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33" name="Shape 12"/>
          <p:cNvCxnSpPr>
            <a:cxnSpLocks noChangeShapeType="1"/>
          </p:cNvCxnSpPr>
          <p:nvPr/>
        </p:nvCxnSpPr>
        <p:spPr bwMode="auto">
          <a:xfrm rot="5400000">
            <a:off x="1774014" y="4798226"/>
            <a:ext cx="742950" cy="4762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34" name="Shape 12"/>
          <p:cNvCxnSpPr>
            <a:cxnSpLocks noChangeShapeType="1"/>
            <a:stCxn id="15" idx="3"/>
            <a:endCxn id="16" idx="1"/>
          </p:cNvCxnSpPr>
          <p:nvPr/>
        </p:nvCxnSpPr>
        <p:spPr bwMode="auto">
          <a:xfrm flipV="1">
            <a:off x="4000496" y="5343567"/>
            <a:ext cx="1428760" cy="307773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7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VISÃO GERAL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55650" y="2122488"/>
            <a:ext cx="7632700" cy="36988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PRINCÍPIOS DO PROCESSO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55650" y="2820988"/>
            <a:ext cx="7632700" cy="34623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LEGALIDADE -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Normas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do DECEA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IMPESSOALIDADE –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Isenção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imparcialidade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do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Inspetor</a:t>
            </a:r>
            <a:endParaRPr lang="en-US" sz="18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MORALIDADE -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Anseios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da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sociedade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não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onerar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o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inspecionado</a:t>
            </a:r>
            <a:endParaRPr lang="en-US" sz="18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PUBLICIDADE -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Transparência</a:t>
            </a:r>
            <a:endParaRPr lang="en-US" sz="18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EFICIÊNCIA -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Preparação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planejamento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orientação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padronização</a:t>
            </a:r>
            <a:endParaRPr lang="en-US" sz="18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OPORTUNIDADE -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Prazos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horários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(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prazos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 IS)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RAZOABILIDADE -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Inspecionado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identifica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as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soluções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(“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como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”)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8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MEMBROS E CONTRAPARTES</a:t>
            </a: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3048011" y="2000240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EQUIPE DE INSPE</a:t>
            </a: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ÇÃO</a:t>
            </a: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048011" y="2781300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400" b="0" dirty="0">
              <a:cs typeface="Arial" charset="0"/>
            </a:endParaRPr>
          </a:p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CHEFE</a:t>
            </a:r>
          </a:p>
          <a:p>
            <a:pPr algn="ctr" eaLnBrk="1" hangingPunct="1">
              <a:defRPr/>
            </a:pPr>
            <a:r>
              <a:rPr lang="en-US" sz="1400" b="0" dirty="0">
                <a:cs typeface="Arial" charset="0"/>
              </a:rPr>
              <a:t>… </a:t>
            </a:r>
          </a:p>
          <a:p>
            <a:pPr algn="ctr"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476243" y="385762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AIS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476243" y="4786322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ATS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6243" y="564357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CNS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5572132" y="385762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MET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5572132" y="4786322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SMS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5572132" y="564357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ENS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9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MEMBROS E CONTRAPARTES</a:t>
            </a: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3048011" y="2000240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CONTRAPARTES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048011" y="2781300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400" b="0" dirty="0">
              <a:cs typeface="Arial" charset="0"/>
            </a:endParaRPr>
          </a:p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COMANDANTE/GERENTE</a:t>
            </a:r>
          </a:p>
          <a:p>
            <a:pPr algn="ctr" eaLnBrk="1" hangingPunct="1">
              <a:defRPr/>
            </a:pPr>
            <a:r>
              <a:rPr lang="en-US" sz="1400" b="0" dirty="0">
                <a:cs typeface="Arial" charset="0"/>
              </a:rPr>
              <a:t>… </a:t>
            </a:r>
          </a:p>
          <a:p>
            <a:pPr algn="ctr"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476243" y="385762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AIS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476243" y="4786322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ATS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6243" y="564357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CNS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5572132" y="385762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MET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5572132" y="4786322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SMS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5572132" y="564357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ENS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9_Default Design">
  <a:themeElements>
    <a:clrScheme name="9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9489</TotalTime>
  <Words>957</Words>
  <Application>Microsoft Office PowerPoint</Application>
  <PresentationFormat>Apresentação na tela (4:3)</PresentationFormat>
  <Paragraphs>245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Arial Rounded MT Bold</vt:lpstr>
      <vt:lpstr>Calibri</vt:lpstr>
      <vt:lpstr>Monotype Corsiva</vt:lpstr>
      <vt:lpstr>Times New Roman</vt:lpstr>
      <vt:lpstr>VAGRounded BT</vt:lpstr>
      <vt:lpstr>Verdana</vt:lpstr>
      <vt:lpstr>Wingdings</vt:lpstr>
      <vt:lpstr>9_Default Design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Cap Av Julio Cesar Noschang Junior</dc:creator>
  <cp:lastModifiedBy>CP Rodrigues (ASOCEA)</cp:lastModifiedBy>
  <cp:revision>293</cp:revision>
  <dcterms:created xsi:type="dcterms:W3CDTF">2013-07-02T18:33:08Z</dcterms:created>
  <dcterms:modified xsi:type="dcterms:W3CDTF">2024-09-30T17:12:37Z</dcterms:modified>
</cp:coreProperties>
</file>