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  <p:sldMasterId id="2147484512" r:id="rId3"/>
  </p:sldMasterIdLst>
  <p:notesMasterIdLst>
    <p:notesMasterId r:id="rId25"/>
  </p:notesMasterIdLst>
  <p:sldIdLst>
    <p:sldId id="362" r:id="rId4"/>
    <p:sldId id="361" r:id="rId5"/>
    <p:sldId id="451" r:id="rId6"/>
    <p:sldId id="452" r:id="rId7"/>
    <p:sldId id="453" r:id="rId8"/>
    <p:sldId id="466" r:id="rId9"/>
    <p:sldId id="454" r:id="rId10"/>
    <p:sldId id="262" r:id="rId11"/>
    <p:sldId id="455" r:id="rId12"/>
    <p:sldId id="457" r:id="rId13"/>
    <p:sldId id="459" r:id="rId14"/>
    <p:sldId id="467" r:id="rId15"/>
    <p:sldId id="468" r:id="rId16"/>
    <p:sldId id="460" r:id="rId17"/>
    <p:sldId id="461" r:id="rId18"/>
    <p:sldId id="269" r:id="rId19"/>
    <p:sldId id="462" r:id="rId20"/>
    <p:sldId id="472" r:id="rId21"/>
    <p:sldId id="469" r:id="rId22"/>
    <p:sldId id="470" r:id="rId23"/>
    <p:sldId id="440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990000"/>
    <a:srgbClr val="CC3300"/>
    <a:srgbClr val="008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53" autoAdjust="0"/>
    <p:restoredTop sz="84977" autoAdjust="0"/>
  </p:normalViewPr>
  <p:slideViewPr>
    <p:cSldViewPr>
      <p:cViewPr varScale="1">
        <p:scale>
          <a:sx n="90" d="100"/>
          <a:sy n="90" d="100"/>
        </p:scale>
        <p:origin x="6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453FBAC-97B5-4C5D-A255-60A7ECB04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3B7F8E-2DE1-471B-AF13-2F095C4473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A84DC0-D9C1-4DE5-A4A1-DE88BBF8B8B5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94DCDFB-4B86-4D93-9DAC-22296CF7FD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D209F4B0-2E77-4080-B152-F3C1B726F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41702A-CFF6-4A53-B8B8-79BF5EE10A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1F3B92-511F-4142-9EE2-B28F25895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CD9269-9700-4F15-932A-636A9B56C5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3A71E287-8F97-4541-9461-94E93ED60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75C67E6A-A6AA-4E08-9F49-0DA61B3AC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1DF6B568-64C1-48B3-9EA1-29241C44D6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803877EC-EE63-495A-85FA-A6984E932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F85B198E-F171-4A0A-BD61-29ED691459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3257C2BC-4E8A-413F-8376-D7F112B231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2869C729-9273-4905-B086-C2D0D49B9A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987CEC98-B5D5-414F-9FDE-EA69C28A1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D106F1E8-CED5-41D2-AD1A-8E09A7B4B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BE2A6F94-B53E-4967-98C9-5AABC0A34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D015F81A-B1F5-48A1-B66D-108131F9B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D61F96EE-F23A-48C6-8036-663F1FF0E6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93B39A8E-A08D-4B3D-AD93-9ABF2D02E2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8313FB00-E0A8-4013-903A-4B2510801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7DF45D3-BBD1-23EA-3E9C-084984D43F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3C8157C-1AB5-4EAC-92AE-A3B0FC7ED902}" type="slidenum">
              <a:rPr lang="pt-B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16</a:t>
            </a:fld>
            <a:endParaRPr lang="pt-B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5D3B9C00-B1A7-25B5-71FB-E871A3FA952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96CC27BA-BBB2-7D22-75D0-552BB23E19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13"/>
              </a:spcBef>
              <a:spcAft>
                <a:spcPts val="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t-BR"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66F93F52-63EB-4A5F-BA07-B80D10C1DA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18B51614-D0BE-418A-9F6F-1300746E82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E716588C-DEAE-45F6-9E94-CEADBD926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53C92A07-7E45-4548-884A-6B2EADB19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11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B67FE9AF-701A-43BB-9EF5-6F283FF750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CF22DA2F-2D87-4FD0-8442-F125530FA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B67FE9AF-701A-43BB-9EF5-6F283FF750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CF22DA2F-2D87-4FD0-8442-F125530FA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644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72A52C7D-99DB-4365-A100-7F2EC81A7A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75B199E4-CFAA-48A3-8695-18C6AA180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E716588C-DEAE-45F6-9E94-CEADBD926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53C92A07-7E45-4548-884A-6B2EADB19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45D2D547-DA95-4505-AB9F-691F6E99F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95506C90-E42E-4D50-8989-92E78DCC6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77CE9204-ED73-4836-B06A-4981099153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1B541671-5E9C-4E2B-B617-F9A7DE20E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2B9ECFEE-9D6A-4D3D-9C46-9193E253F9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F0B6E2FA-238A-4435-91CA-C1FAF69F6B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CE73408A-55BF-431E-B7FC-4CE8E58FB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3663D24C-4CEA-43BC-8424-686466AD2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874A256-4E03-ABF7-0A9B-71682D80D6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5B20026-3007-4544-8257-5FEA9FE720E1}" type="slidenum">
              <a:rPr lang="pt-B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8</a:t>
            </a:fld>
            <a:endParaRPr lang="pt-B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3AAD3406-170B-E848-1D94-6E9549CC8B2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D963F290-547A-37B2-C2A8-FF36C032E3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13"/>
              </a:spcBef>
              <a:spcAft>
                <a:spcPts val="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t-BR"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9A7B78D0-B6EF-4715-8E16-8D0CC77D3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C0B61CFA-331C-414C-B081-95B7E84066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59F15-672C-478F-8BD3-C443D5EABD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028C8475-45DE-4E2C-BFC0-3C449CED26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591349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40CB3D-F335-4552-B253-84FA1F0597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85BC829D-1D63-4091-8196-2CCA1F8EA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14763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20CAC5-018E-47D3-B7B0-A553410E56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AF1196E-BD93-4D5C-A2F2-33CEE4379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9173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806FAC2-C800-4201-8CB4-7B02F4D31D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1B3434BC-FD03-4EB5-B4E8-8FF56BD6B5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8020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9446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0FDD1-6237-4888-BF7C-16DCDD4A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6251-43C0-4EF6-B45D-0E35A31ED3A3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DBEF-F7D4-48B1-9C6D-F211463D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D8B6-B9C2-462B-92C3-9BA2BD91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288D-2621-4978-A0DA-EB2110700A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564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725D-74A2-4FA8-8AA8-359EB1CE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0385-B3E2-466F-BC92-6E59E1BB2871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34F-5791-49C5-AFEF-DEF43489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CE9D-F309-468B-94A7-3EB73F93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25A5-6A4E-4544-9926-6B7D31A9C2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163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AD819-3882-4FCF-A673-C3EEB7DD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7549-E652-4184-A11F-172D97813351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873A-2A90-4B20-BD1F-7CA7DC05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E4C7-48A1-4B04-B1FE-24A0F995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71D2-8266-4712-B42B-00A3BD330C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451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E496CD-69D3-4A46-8149-D0351CFA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A1B4-0866-412B-9CDC-A567211B88B0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4A8CEE-F110-4F9F-A728-8B10D0E9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C85663-A239-40F8-806B-10A26DBD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3B33-88D5-4996-B947-1192F47057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767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7EBA1F-BAAA-43F2-B09C-126459E8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66D0-6114-48A5-BCB7-41091DADE7A7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7673D-62B8-4536-B7A6-7D1C3D8D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88CEB0-054A-4C4E-82EE-CD16F003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EFC0-24F6-43FB-B809-33781CA69B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824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6C8F40-E13E-407C-BA4C-9F705F5A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B743-9D39-4887-9829-1F02CBA64584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ADD353-A9D5-487A-809D-3E1B6E60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D4FF5A-48D5-41E9-914B-75C7E5E7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C9C0-7AED-4152-91A9-9CCA2DC7E4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80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CFF67E-41E7-4F55-8F67-0C75F413FE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A26538DB-F8D1-4D13-8557-60184B30F3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7151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D7C136-D55C-4F4D-83B8-EE4896E3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0A85-E739-4D4A-A3AA-53E65CC8811B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2845CD-3905-49CD-AC52-B3CA019B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124DC2-E924-4ECB-ACF0-7F82AA86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D621-D18F-4B70-BDBD-1D88B60AA7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9778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0DDA80-1AF5-4370-B6E6-19F1050E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795F-70E5-4914-AA47-4F27AB39CD27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A497C2-1509-49DC-A1A1-418854DF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A39CC-898C-40FC-888C-C560A03C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9E85-1A75-48AA-8890-93CC5F8B90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365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C346C6-ABA4-4744-A3A8-F60F1313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3FD7-39C8-40F4-B70B-03C15236E076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2CEF25-F9DD-4CAF-AE9C-108DF944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098FDC-22A0-4732-A5E8-703495E9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4290-E15E-4441-94A6-CB95138756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0161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566561-DF27-447D-86F2-B25DFA71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1A4A-A1F8-49DA-8D18-63640B32E4DC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88534-F2D9-44D6-90B7-0C14BDE1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1761AB-3F33-492A-9635-5D8D610C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A70B-09F3-4CD7-A732-C8E1590D87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480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BB8A85-C9A0-4F6A-B82F-883AD0C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3735-18EE-4417-979A-7A569D92E3ED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166A7B-10BD-457D-B12D-E0ACA3C1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3F29B2-1769-4A6F-B13E-5596E92B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EBD0-628C-40EE-B73D-54A346D17D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2927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17446-0C41-4754-AF68-25C49698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5897-7E22-48D4-88E9-4F5D6CA3530A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46A1A-7CE9-4D4F-83EA-27E5AADC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6A9A0-B889-4BE2-99E6-6148DDC5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A619-FF76-4722-BF71-510AB59A6B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063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4D45-4C96-41DA-B79C-EDF118B1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E4BE-2C71-4B23-BCD7-99D6C4D9DFB4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8BF14-11EA-4EC7-B1E9-BFB03969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28066-3CAD-49BB-A66F-FF56E388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C2FE-A710-43A0-9E7D-2A709A01E0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4149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C6F2-9B6A-402B-B7D2-99F99C3B269D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7E7F-4418-4971-9C4A-A113A0AB1A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989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2E94-BBCE-418E-9E50-F579158759A2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F519-902B-4AB6-B91B-44697927BF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4427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C365-6299-4B83-AC62-321A1E0A576D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34221-CB1B-4584-A157-BB9743F7BB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4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073AEB-2124-44CC-909D-DC376BC2C9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24CFAF0-E13C-42BB-84A2-8C130A2B8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78357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1C95-D9D4-47AA-84E1-757D79C227E5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8808-7D4F-4643-8739-8370A44C1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266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B9F5-F724-426C-AC3D-EAD0922BB424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2C70-98BB-42D3-8D95-F11B2131D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2490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E7CA-2355-437D-B1E4-E809E96F1849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D34F-C0DA-40FA-8DCC-E699C6CD44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6109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22A-3DA3-4DEE-B42F-F4811318295D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4AC-F21C-47CC-A3CC-DBD496A43B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101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1AC1-7EB5-4836-B20C-DA2D1A6ACE06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1EAD-2512-4493-908F-629DF1890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6700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81A4-23B6-4DAD-8E74-8782E2688DFF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159E-2433-4C47-B91E-ACD408C8BB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3719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DB6-908D-410A-AFBA-07B5ACA45F7B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B0963-F8D6-41F0-8CCF-5061839B0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4030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25D9-B837-4D04-9ADE-6AFD4C3DF7CD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E00E-17D4-4080-B329-4E3843154D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5713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B193-E4CE-42AF-8C23-94C9E5D6C91B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D76C-F196-4047-B177-8CB31D0AF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4585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9B9A-DDC0-4F57-A54A-E96E02DCB993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9519-9BC4-450E-AE84-6534207BB8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087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817AE13-8962-4532-8EA7-7EA7272C43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CAACD88D-E58C-418E-98BF-62D487521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58238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81D46CD-5E0A-44B3-8961-908A643E8D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>
            <a:extLst>
              <a:ext uri="{FF2B5EF4-FFF2-40B4-BE49-F238E27FC236}">
                <a16:creationId xmlns:a16="http://schemas.microsoft.com/office/drawing/2014/main" id="{6A883D55-2985-4587-B5E6-3AF3B2E05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22075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27B0AFD-F7EC-48B3-8630-F768319541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>
            <a:extLst>
              <a:ext uri="{FF2B5EF4-FFF2-40B4-BE49-F238E27FC236}">
                <a16:creationId xmlns:a16="http://schemas.microsoft.com/office/drawing/2014/main" id="{B275417A-75D4-4B07-A22E-8130851082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602121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99755B0-1E9C-45C1-8BAE-D1E317425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09F289C8-B30F-44C3-B4E4-27FA9FAED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2266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E67DA05-850D-4983-91A2-33125B855A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DAFE9C23-C2C3-4BA6-B125-7EB2ECBE3B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02394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155F861-2191-410E-B0B9-1D902B298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B3BEA3F1-7F69-493F-8ECC-635192AAB5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24969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AF1016F4-4429-47B2-B363-9DF54E43EE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>
            <a:extLst>
              <a:ext uri="{FF2B5EF4-FFF2-40B4-BE49-F238E27FC236}">
                <a16:creationId xmlns:a16="http://schemas.microsoft.com/office/drawing/2014/main" id="{E0ABB969-F73A-4D34-960A-814EBF3DE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  <p:sldLayoutId id="214748448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1772982-DD15-46B8-A971-2E7445837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D21A12B-9707-4262-8660-72D5A897D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1F8D1-DF00-45C2-9D66-40B523079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C8046A3-2579-4FC0-8356-08A07A21E4FE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A4E2E-EA16-4581-A518-1093066F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58214-7C35-4EEB-B020-5961804A1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EF2005-E18A-44B0-A635-916F50CAF1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ECA1855-A395-4F59-9E54-554F7BD3723C}" type="datetimeFigureOut">
              <a:rPr lang="pt-BR"/>
              <a:pPr>
                <a:defRPr/>
              </a:pPr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34A8D4B-A88D-4945-B7BC-D1D6A5A9A0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99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D0062011-74D6-4CFE-8135-319A314C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7" name="Espaço Reservado para Número de Slide 1">
            <a:extLst>
              <a:ext uri="{FF2B5EF4-FFF2-40B4-BE49-F238E27FC236}">
                <a16:creationId xmlns:a16="http://schemas.microsoft.com/office/drawing/2014/main" id="{1CCE54D1-62A0-455A-8E96-EBB713280B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4D96B4-C488-44C4-81D3-A67D84FD947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6389" name="Picture 4" descr="DOM ASOCEA NOVO FINAL">
            <a:extLst>
              <a:ext uri="{FF2B5EF4-FFF2-40B4-BE49-F238E27FC236}">
                <a16:creationId xmlns:a16="http://schemas.microsoft.com/office/drawing/2014/main" id="{1AA10860-E908-4A21-8B48-A327A364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220788"/>
            <a:ext cx="41338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DOM ASOCEA NOVO FINAL">
            <a:extLst>
              <a:ext uri="{FF2B5EF4-FFF2-40B4-BE49-F238E27FC236}">
                <a16:creationId xmlns:a16="http://schemas.microsoft.com/office/drawing/2014/main" id="{3E0914AE-248E-4ABA-BD0D-173ED2B0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0">
            <a:extLst>
              <a:ext uri="{FF2B5EF4-FFF2-40B4-BE49-F238E27FC236}">
                <a16:creationId xmlns:a16="http://schemas.microsoft.com/office/drawing/2014/main" id="{2CF49DF7-E59D-4831-A820-73BA4F4B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44BC1391-6F08-4D24-BFE1-1DFE2D8A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777F1-396F-2121-6502-22502169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57" y="5761038"/>
            <a:ext cx="5935662" cy="523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1">
            <a:extLst>
              <a:ext uri="{FF2B5EF4-FFF2-40B4-BE49-F238E27FC236}">
                <a16:creationId xmlns:a16="http://schemas.microsoft.com/office/drawing/2014/main" id="{A19834A9-F50D-4FAF-8051-49B64CE520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D9E4F0-23CB-4B9C-B2FE-F5A2420B4039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B366E6F-A1EF-4130-99A6-EAAFF13E8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074EDA-10C8-48CD-92FA-B194E5E5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2924175"/>
            <a:ext cx="6634163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CONSISTE NA JUNTADA  DAS FICHAS DE AÇÕES CORRETIVAS.</a:t>
            </a:r>
            <a:endParaRPr lang="pt-BR" altLang="pt-BR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CCD460-70CD-4697-8662-109BD726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5946775"/>
            <a:ext cx="2301875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DISCORDÂNCIA DA NC?</a:t>
            </a:r>
            <a:endParaRPr lang="pt-BR" altLang="pt-B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9F4AC74-9CE6-4AAB-BDA4-5400973B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445125"/>
            <a:ext cx="6626225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cs typeface="Arial" panose="020B0604020202020204" pitchFamily="34" charset="0"/>
              </a:rPr>
              <a:t>CHECA APENAS FNC, PRAZOS E IS COMPATÍVEIS. </a:t>
            </a:r>
            <a:endParaRPr lang="pt-BR" altLang="pt-BR" sz="1200" b="0" dirty="0"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BA437D4-1ECA-4411-9BEE-2220C1F4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5445125"/>
            <a:ext cx="2268537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ASOCEA?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1924A9-8DF6-47F7-AFDF-A77E6A91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4941888"/>
            <a:ext cx="66246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ORGANIZAÇÃO INSPECIONADA </a:t>
            </a:r>
            <a:r>
              <a:rPr lang="en-US" altLang="pt-BR" sz="1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(EFICÁCIA DAS MEDIDAS).</a:t>
            </a:r>
            <a:endParaRPr lang="pt-BR" altLang="pt-B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0E50901-B9A9-472B-B7F8-95C2428D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4941888"/>
            <a:ext cx="22685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</a:p>
          <a:p>
            <a:pPr algn="ctr"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 ELABORAÇÃO?</a:t>
            </a:r>
            <a:endParaRPr lang="pt-BR" altLang="pt-B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8477E98-0788-4005-AFC9-9DEB09D60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4437063"/>
            <a:ext cx="6624637" cy="3603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VIGILANTE</a:t>
            </a: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SE ESTIVER “FORA DO AR”, ENVIAR VIA CORREIO E EMAIL.</a:t>
            </a:r>
            <a:endParaRPr lang="pt-BR" altLang="pt-BR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43EB782-A2BC-43A2-9295-24E68975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4437063"/>
            <a:ext cx="2268537" cy="3603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MEIO DE ENVIO?</a:t>
            </a:r>
            <a:endParaRPr lang="pt-BR" altLang="pt-B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CDCDD9C-0490-492D-83CD-FEE0986C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3933825"/>
            <a:ext cx="66246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DIAS A CONTAR DO ENCERRAMENTO DA FASE DE INSPEÇÃO LOCAL PARA DAR ENTRADA NA ASOCEA.</a:t>
            </a:r>
            <a:endParaRPr lang="pt-BR" altLang="pt-BR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878AEB1-BCCD-44F3-9EEB-BD4401FD9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3933825"/>
            <a:ext cx="22685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PRAZO?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9D77A4E-B1D6-4BBF-A6AA-BE125CE4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3424238"/>
            <a:ext cx="6624637" cy="3651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ANEXO DO MCA 121-5 (01 FAC PARA CADA FNC). </a:t>
            </a:r>
            <a:endParaRPr lang="pt-BR" altLang="pt-BR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33ED700-EEB0-45F6-AFF4-7785BA8F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3429000"/>
            <a:ext cx="2268537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MODELO?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44">
            <a:extLst>
              <a:ext uri="{FF2B5EF4-FFF2-40B4-BE49-F238E27FC236}">
                <a16:creationId xmlns:a16="http://schemas.microsoft.com/office/drawing/2014/main" id="{04C84EA2-03D1-4EBF-97AA-6412E5B2B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2925763"/>
            <a:ext cx="22685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42">
            <a:extLst>
              <a:ext uri="{FF2B5EF4-FFF2-40B4-BE49-F238E27FC236}">
                <a16:creationId xmlns:a16="http://schemas.microsoft.com/office/drawing/2014/main" id="{08DBC53B-C46E-4FA4-8D1E-ABC9326AA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5934075"/>
            <a:ext cx="6632575" cy="373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latin typeface="Arial" panose="020B0604020202020204" pitchFamily="34" charset="0"/>
                <a:cs typeface="Arial" panose="020B0604020202020204" pitchFamily="34" charset="0"/>
              </a:rPr>
              <a:t>CONFECCIONAR UM PEDIDO DE RECONSIDERAÇÃO AO CHEFE DA ASOCEA, APRESENTANDO AS JUSTIFICATIVAS  AMPARADAS NA LEGISLAÇÃO.</a:t>
            </a:r>
            <a:endParaRPr lang="pt-BR" altLang="pt-B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36" name="Picture 4" descr="DOM ASOCEA NOVO FINAL">
            <a:extLst>
              <a:ext uri="{FF2B5EF4-FFF2-40B4-BE49-F238E27FC236}">
                <a16:creationId xmlns:a16="http://schemas.microsoft.com/office/drawing/2014/main" id="{30B5A720-C6F6-471A-8E59-AAF43C6F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10">
            <a:extLst>
              <a:ext uri="{FF2B5EF4-FFF2-40B4-BE49-F238E27FC236}">
                <a16:creationId xmlns:a16="http://schemas.microsoft.com/office/drawing/2014/main" id="{A420FE61-46F9-438C-9196-3655F1F8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13">
            <a:extLst>
              <a:ext uri="{FF2B5EF4-FFF2-40B4-BE49-F238E27FC236}">
                <a16:creationId xmlns:a16="http://schemas.microsoft.com/office/drawing/2014/main" id="{D7E4F193-015A-48EE-ABC7-7A6974314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8B2BBF9-855D-9590-C811-2E31A54E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161" y="1717031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PLANO DE AÇÕES CORRETIVAS 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1">
            <a:extLst>
              <a:ext uri="{FF2B5EF4-FFF2-40B4-BE49-F238E27FC236}">
                <a16:creationId xmlns:a16="http://schemas.microsoft.com/office/drawing/2014/main" id="{48C56FD7-4830-452D-BF7C-00A19F3270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44EA2E-2D10-44EF-AF42-50CE0F29674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AB98B11-50B7-400E-8C19-25AAE8A00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36869" name="Imagem 5">
            <a:extLst>
              <a:ext uri="{FF2B5EF4-FFF2-40B4-BE49-F238E27FC236}">
                <a16:creationId xmlns:a16="http://schemas.microsoft.com/office/drawing/2014/main" id="{F705E44B-145F-4E74-8335-4AD38382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66913"/>
            <a:ext cx="827087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DOM ASOCEA NOVO FINAL">
            <a:extLst>
              <a:ext uri="{FF2B5EF4-FFF2-40B4-BE49-F238E27FC236}">
                <a16:creationId xmlns:a16="http://schemas.microsoft.com/office/drawing/2014/main" id="{1726CB24-8882-4A85-B6C6-49BFE8E6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E933B6D1-C143-47C0-B720-C18D1C8D9685}"/>
              </a:ext>
            </a:extLst>
          </p:cNvPr>
          <p:cNvSpPr/>
          <p:nvPr/>
        </p:nvSpPr>
        <p:spPr>
          <a:xfrm rot="3370153">
            <a:off x="2189106" y="3102327"/>
            <a:ext cx="391663" cy="123325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EF1CF4-C8BA-40A5-9665-C1ABC545F322}"/>
              </a:ext>
            </a:extLst>
          </p:cNvPr>
          <p:cNvSpPr/>
          <p:nvPr/>
        </p:nvSpPr>
        <p:spPr>
          <a:xfrm>
            <a:off x="693738" y="2163763"/>
            <a:ext cx="1233487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5A8D514-F441-4813-BDC6-0C530772F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3">
            <a:extLst>
              <a:ext uri="{FF2B5EF4-FFF2-40B4-BE49-F238E27FC236}">
                <a16:creationId xmlns:a16="http://schemas.microsoft.com/office/drawing/2014/main" id="{E55AF7CF-0E65-4389-8C95-78B372288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9B8BB70-8BC3-498E-9FEB-ABD546EA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950" y="1372841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PLANO DE AÇÕES CORRETIVAS 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1">
            <a:extLst>
              <a:ext uri="{FF2B5EF4-FFF2-40B4-BE49-F238E27FC236}">
                <a16:creationId xmlns:a16="http://schemas.microsoft.com/office/drawing/2014/main" id="{10E5F24A-83F1-4189-81A3-171A4320CA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57A1FA3-5E73-45FD-87B9-9CE1D001E4C8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E16C424-09EA-4F17-B640-0E379A467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38918" name="Picture 4" descr="DOM ASOCEA NOVO FINAL">
            <a:extLst>
              <a:ext uri="{FF2B5EF4-FFF2-40B4-BE49-F238E27FC236}">
                <a16:creationId xmlns:a16="http://schemas.microsoft.com/office/drawing/2014/main" id="{E0919B85-54B3-409F-8376-580C067C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4" descr="Tabela&#10;&#10;Descrição gerada automaticamente">
            <a:extLst>
              <a:ext uri="{FF2B5EF4-FFF2-40B4-BE49-F238E27FC236}">
                <a16:creationId xmlns:a16="http://schemas.microsoft.com/office/drawing/2014/main" id="{D4A43804-7E44-4241-851D-273F8770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050" y="1947863"/>
            <a:ext cx="3968750" cy="48275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tângulo 44">
            <a:extLst>
              <a:ext uri="{FF2B5EF4-FFF2-40B4-BE49-F238E27FC236}">
                <a16:creationId xmlns:a16="http://schemas.microsoft.com/office/drawing/2014/main" id="{1C20175E-7772-489C-BB77-A4BE9EE26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411413"/>
            <a:ext cx="4006850" cy="11160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6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Endereço</a:t>
            </a:r>
            <a:r>
              <a:rPr lang="en-US" altLang="pt-BR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endParaRPr lang="en-US" altLang="pt-BR" sz="1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http://www.asocea.intraer/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Times New Roman" panose="02020603050405020304" pitchFamily="18" charset="0"/>
              </a:rPr>
              <a:t>http://www2.fab.mil.br/asocea</a:t>
            </a:r>
            <a:endParaRPr lang="pt-BR" sz="1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A1B9B98-C314-4EB8-A5EC-D4CB5D3F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0747" t="50929" r="15359" b="6830"/>
          <a:stretch>
            <a:fillRect/>
          </a:stretch>
        </p:blipFill>
        <p:spPr bwMode="auto">
          <a:xfrm>
            <a:off x="330200" y="3886200"/>
            <a:ext cx="4189413" cy="1846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6B21A75-4872-41FF-9E91-B0086A24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5972175"/>
            <a:ext cx="1368425" cy="5032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TUTORIAL</a:t>
            </a:r>
          </a:p>
          <a:p>
            <a:pPr eaLnBrk="1" hangingPunct="1">
              <a:defRPr/>
            </a:pPr>
            <a:r>
              <a:rPr lang="en-US" altLang="pt-BR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SLIDE 24 - 30</a:t>
            </a:r>
            <a:endParaRPr lang="pt-BR" altLang="pt-BR" sz="1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50FC3DF5-7FC7-4927-8ABD-ED90EAE50E54}"/>
              </a:ext>
            </a:extLst>
          </p:cNvPr>
          <p:cNvSpPr/>
          <p:nvPr/>
        </p:nvSpPr>
        <p:spPr>
          <a:xfrm rot="3660235">
            <a:off x="4406434" y="3759445"/>
            <a:ext cx="302435" cy="151580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8" name="Imagem 10">
            <a:extLst>
              <a:ext uri="{FF2B5EF4-FFF2-40B4-BE49-F238E27FC236}">
                <a16:creationId xmlns:a16="http://schemas.microsoft.com/office/drawing/2014/main" id="{5B54E15F-C78E-415E-ADF0-B955D187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3">
            <a:extLst>
              <a:ext uri="{FF2B5EF4-FFF2-40B4-BE49-F238E27FC236}">
                <a16:creationId xmlns:a16="http://schemas.microsoft.com/office/drawing/2014/main" id="{960F6E18-32E7-47FF-9DC9-ED66382AB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FC7F442-9B3A-7297-EF70-C4E38F053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366342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PLANO DE AÇÕES CORRETIVAS 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1">
            <a:extLst>
              <a:ext uri="{FF2B5EF4-FFF2-40B4-BE49-F238E27FC236}">
                <a16:creationId xmlns:a16="http://schemas.microsoft.com/office/drawing/2014/main" id="{A770AB72-637C-4A3A-8BC1-ABDC710CED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B2F490-8435-41B6-AD65-7A92322D360C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B9A1EE1-5BCD-412A-B3B9-F1690ADD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40965" name="Imagem 5">
            <a:extLst>
              <a:ext uri="{FF2B5EF4-FFF2-40B4-BE49-F238E27FC236}">
                <a16:creationId xmlns:a16="http://schemas.microsoft.com/office/drawing/2014/main" id="{987047CD-5707-4EB3-BBEB-AF46B13F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973263"/>
            <a:ext cx="826135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" descr="DOM ASOCEA NOVO FINAL">
            <a:extLst>
              <a:ext uri="{FF2B5EF4-FFF2-40B4-BE49-F238E27FC236}">
                <a16:creationId xmlns:a16="http://schemas.microsoft.com/office/drawing/2014/main" id="{6331C6B4-C895-4457-B4B9-4DC9EEB6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6A90E4B4-7199-406C-9613-B12499411FBD}"/>
              </a:ext>
            </a:extLst>
          </p:cNvPr>
          <p:cNvSpPr/>
          <p:nvPr/>
        </p:nvSpPr>
        <p:spPr>
          <a:xfrm rot="3370153">
            <a:off x="2117098" y="3930101"/>
            <a:ext cx="391663" cy="123325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0673D9F-ABCC-4152-AB44-B4ECD0071F05}"/>
              </a:ext>
            </a:extLst>
          </p:cNvPr>
          <p:cNvSpPr/>
          <p:nvPr/>
        </p:nvSpPr>
        <p:spPr>
          <a:xfrm>
            <a:off x="744538" y="2178050"/>
            <a:ext cx="1235075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2" name="Imagem 10">
            <a:extLst>
              <a:ext uri="{FF2B5EF4-FFF2-40B4-BE49-F238E27FC236}">
                <a16:creationId xmlns:a16="http://schemas.microsoft.com/office/drawing/2014/main" id="{F6B3A0B0-6233-4648-B85C-CC965E68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3">
            <a:extLst>
              <a:ext uri="{FF2B5EF4-FFF2-40B4-BE49-F238E27FC236}">
                <a16:creationId xmlns:a16="http://schemas.microsoft.com/office/drawing/2014/main" id="{76357A4E-8FFD-4A82-8AFA-4F09D839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36333AF-E11A-2C6A-68AE-A3166224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383159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PLANO DE AÇÕES CORRETIVAS 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1">
            <a:extLst>
              <a:ext uri="{FF2B5EF4-FFF2-40B4-BE49-F238E27FC236}">
                <a16:creationId xmlns:a16="http://schemas.microsoft.com/office/drawing/2014/main" id="{E5DEA683-4EE5-4017-AF79-FB66C02B1A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5B2204-D30B-4D5F-AAD6-4928A9DED118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A04FEBF-3D1C-478A-AA3F-0959BADA4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582255-48C2-4F4B-9175-B2960F51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709863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NOVOS PRAZOS?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4DC903-23DA-44D6-A816-BC8C4647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6624637" cy="433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ESSA SOLICITAÇÃO NÃO SUSPENDE A OBRIGAÇÃO DE CUMPRIR O PRAZO INFORMADO NAS FNC, OS QUAIS SÃO PREVISTOS NA ICA</a:t>
            </a:r>
            <a:endParaRPr lang="pt-BR" altLang="pt-BR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5753C99-F6A5-4134-9154-715BEC2A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133600"/>
            <a:ext cx="2268537" cy="433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endParaRPr lang="pt-BR" altLang="pt-B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8DB4EA7-F4A1-49C8-ADB1-74F28449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708275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SOMENTE APÓS MANIFESTAÇÃO FORMAL DA ASOCEA</a:t>
            </a:r>
            <a:endParaRPr lang="pt-BR" altLang="pt-BR" sz="12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41E6F32-18D7-4368-B3E8-156A7F8E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357563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ASOCEA?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FF86D89-332F-439C-8E0A-ED097919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086350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DEVERÁ MANTER SEU PAC</a:t>
            </a: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pt-BR"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ATUALIZADO, DECLARANDO A CONCLUSÃO PARCIAL E TOTAL DE CADA AÇÃO, O QUE NÃO ELIMINA A NÃO CONFORMIDADE</a:t>
            </a:r>
            <a:endParaRPr lang="pt-BR" altLang="pt-BR" sz="12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C00481D-1EFE-49F9-A19B-3ACD9E3A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086350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RESPONSABILIDADE DA OI?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D59F3E1-37C2-4A6F-B3BA-6BEA179C2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662613"/>
            <a:ext cx="2268537" cy="3873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VALIDAÇÃO DA AÇÕES CORRETIVAS DA NC?</a:t>
            </a:r>
            <a:endParaRPr lang="pt-BR" altLang="pt-B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4DD954-4B0B-4F08-BCA0-652EE2176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662613"/>
            <a:ext cx="6624637" cy="3873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DE COMPETÊNCIA EXCLUSIVA DA ASOCEA</a:t>
            </a:r>
            <a:endParaRPr lang="pt-BR" altLang="pt-BR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C072EC-A76D-43CE-95B5-E9C2855B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357563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JUNTADA DO</a:t>
            </a:r>
            <a:r>
              <a:rPr lang="en-US" altLang="pt-BR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RELATÓRIO DE INSPEÇÃO + PAC, </a:t>
            </a:r>
            <a:r>
              <a:rPr lang="en-US" altLang="pt-BR" sz="1200" b="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DIAS CORRIDOS</a:t>
            </a:r>
            <a:r>
              <a:rPr lang="en-US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APÓS RECEBER TODO O MATERIAL DO CHEFE DE EQUIPE E DA OI NO </a:t>
            </a:r>
            <a:r>
              <a:rPr lang="en-US" alt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VIGILANTE</a:t>
            </a:r>
            <a:endParaRPr lang="pt-BR" altLang="pt-B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C7BD153-75AC-459B-A22F-7437CFA2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005263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ASOCEA?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BFF9F64-FB50-48A1-BD86-A0169319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005263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CIENTE DO RELATÓRIO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38">
            <a:extLst>
              <a:ext uri="{FF2B5EF4-FFF2-40B4-BE49-F238E27FC236}">
                <a16:creationId xmlns:a16="http://schemas.microsoft.com/office/drawing/2014/main" id="{9E73E6D2-FB92-4ECF-B73E-D22437CB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581525"/>
            <a:ext cx="2268537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ASOCEA?</a:t>
            </a:r>
            <a:endParaRPr lang="pt-BR" altLang="pt-BR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31">
            <a:extLst>
              <a:ext uri="{FF2B5EF4-FFF2-40B4-BE49-F238E27FC236}">
                <a16:creationId xmlns:a16="http://schemas.microsoft.com/office/drawing/2014/main" id="{1AD7E18C-CBA6-4983-BFFF-2DD310366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581525"/>
            <a:ext cx="6624637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ENVIA CÓPIAS PARA PSNA, ORGANIZAÇÕES SUPERIORES E REGIONAL</a:t>
            </a:r>
            <a:endParaRPr lang="pt-BR" altLang="pt-BR" sz="12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28" name="Picture 4" descr="DOM ASOCEA NOVO FINAL">
            <a:extLst>
              <a:ext uri="{FF2B5EF4-FFF2-40B4-BE49-F238E27FC236}">
                <a16:creationId xmlns:a16="http://schemas.microsoft.com/office/drawing/2014/main" id="{74AD5BE5-A553-4EB9-A35A-1CC01C84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10">
            <a:extLst>
              <a:ext uri="{FF2B5EF4-FFF2-40B4-BE49-F238E27FC236}">
                <a16:creationId xmlns:a16="http://schemas.microsoft.com/office/drawing/2014/main" id="{06EE8ED0-98E9-4540-BD8D-4E3E07BC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13">
            <a:extLst>
              <a:ext uri="{FF2B5EF4-FFF2-40B4-BE49-F238E27FC236}">
                <a16:creationId xmlns:a16="http://schemas.microsoft.com/office/drawing/2014/main" id="{895CCF50-AE1D-4770-AD50-7D955FF8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8A66ED7-79FA-E7D0-97BB-1E89ABCF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2" y="1409700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PLANO DE AÇÕES CORRETIVAS 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1">
            <a:extLst>
              <a:ext uri="{FF2B5EF4-FFF2-40B4-BE49-F238E27FC236}">
                <a16:creationId xmlns:a16="http://schemas.microsoft.com/office/drawing/2014/main" id="{D2437ADD-D8BA-4C85-9C64-50B54681F0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606CD1-D02B-449A-8A87-540C3FE245C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EE38B9F-1959-4E86-B20B-49A6313DC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B72C7D7-1449-450C-8F8D-61ED0203C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01850"/>
            <a:ext cx="8064500" cy="42957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r>
              <a:rPr lang="en-US" altLang="pt-BR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IMPORTANTE</a:t>
            </a:r>
            <a:r>
              <a:rPr lang="en-US" alt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endParaRPr lang="en-US" altLang="pt-BR" sz="20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pt-BR" sz="2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Prorrogação de Prazo de Não Conformidade</a:t>
            </a:r>
            <a:r>
              <a:rPr 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 A ASOCEA poderá acolher a solicitação de prorrogação dos prazos apenas uma vez, e por período máximo igual ao estipulado anteriormente, conforme  </a:t>
            </a:r>
            <a:r>
              <a:rPr lang="pt-BR" sz="2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item 4.13.2</a:t>
            </a:r>
            <a:r>
              <a:rPr lang="pt-BR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da ICA 121-13.</a:t>
            </a:r>
            <a:endParaRPr lang="pt-BR" sz="2000" b="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sz="2000" b="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pt-BR" sz="2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Caso este prazo seja extrapolado</a:t>
            </a:r>
            <a:r>
              <a:rPr 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o Chefe da ASOCEA deverá expedir uma </a:t>
            </a:r>
            <a:r>
              <a:rPr lang="pt-BR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Notificação de Infração </a:t>
            </a:r>
            <a:r>
              <a:rPr 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à organização inspecionada, que terá 15 dias para encaminhar as suas justificativas, conforme </a:t>
            </a:r>
            <a:r>
              <a:rPr lang="pt-BR" sz="2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item 4.16.2.4</a:t>
            </a:r>
            <a:r>
              <a:rPr 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pt-BR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 ICA 121-13</a:t>
            </a:r>
            <a:r>
              <a:rPr 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altLang="pt-BR" sz="20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alt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Dúvidas sobre o assunto: </a:t>
            </a:r>
            <a:r>
              <a:rPr lang="pt-BR" altLang="pt-BR" sz="2000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Tel</a:t>
            </a:r>
            <a:r>
              <a:rPr lang="pt-BR" altLang="pt-BR" sz="20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(21) 2174-7635 Ramal: 102</a:t>
            </a:r>
            <a:endParaRPr lang="en-US" altLang="pt-BR" sz="20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5063" name="Picture 4" descr="DOM ASOCEA NOVO FINAL">
            <a:extLst>
              <a:ext uri="{FF2B5EF4-FFF2-40B4-BE49-F238E27FC236}">
                <a16:creationId xmlns:a16="http://schemas.microsoft.com/office/drawing/2014/main" id="{F2CE748B-0AB5-448B-9798-1EEE4355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0">
            <a:extLst>
              <a:ext uri="{FF2B5EF4-FFF2-40B4-BE49-F238E27FC236}">
                <a16:creationId xmlns:a16="http://schemas.microsoft.com/office/drawing/2014/main" id="{467DA56A-67C2-40AC-A884-DC1F44F1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65CF5EEE-3F21-4890-9D2B-967DF61D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1C6932D-756E-577A-5204-EC5EF64DC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2" y="1486199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PLANO DE AÇÕES CORRETIVAS 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74E50AA3-BFEC-CDC8-02F4-38F708D9F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189538"/>
            <a:ext cx="8569325" cy="349250"/>
          </a:xfrm>
          <a:prstGeom prst="rect">
            <a:avLst/>
          </a:prstGeom>
          <a:solidFill>
            <a:srgbClr val="10253F"/>
          </a:solidFill>
          <a:ln w="9360">
            <a:solidFill>
              <a:srgbClr val="558E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pt-BR" altLang="pt-BR" sz="1400" b="0">
                <a:solidFill>
                  <a:srgbClr val="FFFFFF"/>
                </a:solidFill>
              </a:rPr>
              <a:t>QUADRO RESUMO DE EFETIVA IMPLEMENTAÇÃO DA  FASE DE INSPEÇÃO LOCAL</a:t>
            </a:r>
          </a:p>
        </p:txBody>
      </p:sp>
      <p:graphicFrame>
        <p:nvGraphicFramePr>
          <p:cNvPr id="29698" name="Group 2">
            <a:extLst>
              <a:ext uri="{FF2B5EF4-FFF2-40B4-BE49-F238E27FC236}">
                <a16:creationId xmlns:a16="http://schemas.microsoft.com/office/drawing/2014/main" id="{52FEE9C5-446D-2D15-C97E-17DB2F4F6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45934"/>
              </p:ext>
            </p:extLst>
          </p:nvPr>
        </p:nvGraphicFramePr>
        <p:xfrm>
          <a:off x="1439863" y="5646738"/>
          <a:ext cx="5748337" cy="1119188"/>
        </p:xfrm>
        <a:graphic>
          <a:graphicData uri="http://schemas.openxmlformats.org/drawingml/2006/table">
            <a:tbl>
              <a:tblPr/>
              <a:tblGrid>
                <a:gridCol w="240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TIPO DE REQUISITO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NM - 0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NM - 1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NM - 2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NM - 3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NM - 4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4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Proteção de Infraestrutura Crítica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Processo Gerencial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Total por NM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81" name="Text Box 85">
            <a:extLst>
              <a:ext uri="{FF2B5EF4-FFF2-40B4-BE49-F238E27FC236}">
                <a16:creationId xmlns:a16="http://schemas.microsoft.com/office/drawing/2014/main" id="{AD4A8900-C46F-9AAC-1AA8-C102A520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2089150"/>
            <a:ext cx="90328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Aft>
                <a:spcPts val="313"/>
              </a:spcAft>
              <a:buClrTx/>
              <a:buFontTx/>
              <a:buNone/>
            </a:pPr>
            <a:r>
              <a:rPr lang="pt-BR" altLang="pt-BR" sz="1400" b="0">
                <a:solidFill>
                  <a:srgbClr val="FFFFFF"/>
                </a:solidFill>
              </a:rPr>
              <a:t>Carta nº 2/DINSP/100, de 8 fev. 2024 - Para as Questões de Protocolo (PQ) que requerem a verificação de “efetiva implementação”, durante a fase de inspeção local, será determinado o </a:t>
            </a:r>
            <a:r>
              <a:rPr lang="pt-BR" altLang="pt-BR" sz="1400" b="0">
                <a:solidFill>
                  <a:srgbClr val="FFFF00"/>
                </a:solidFill>
              </a:rPr>
              <a:t>Nível de Maturidade (NM)</a:t>
            </a:r>
            <a:r>
              <a:rPr lang="pt-BR" altLang="pt-BR" sz="1400" b="0">
                <a:solidFill>
                  <a:srgbClr val="FFFFFF"/>
                </a:solidFill>
              </a:rPr>
              <a:t> conforme especificado abaixo: </a:t>
            </a:r>
          </a:p>
          <a:p>
            <a:pPr algn="just">
              <a:spcAft>
                <a:spcPts val="313"/>
              </a:spcAft>
              <a:buClrTx/>
              <a:buFontTx/>
              <a:buNone/>
            </a:pPr>
            <a:r>
              <a:rPr lang="pt-BR" altLang="pt-BR" sz="1400" b="0">
                <a:solidFill>
                  <a:srgbClr val="FFFF00"/>
                </a:solidFill>
              </a:rPr>
              <a:t>0 -</a:t>
            </a:r>
            <a:r>
              <a:rPr lang="pt-BR" altLang="pt-BR" sz="1400" b="0">
                <a:solidFill>
                  <a:srgbClr val="FFFFFF"/>
                </a:solidFill>
              </a:rPr>
              <a:t> Evidência considerada como não satisfatória. </a:t>
            </a:r>
          </a:p>
          <a:p>
            <a:pPr algn="just">
              <a:spcAft>
                <a:spcPts val="313"/>
              </a:spcAft>
              <a:buClrTx/>
              <a:buFontTx/>
              <a:buNone/>
            </a:pPr>
            <a:r>
              <a:rPr lang="pt-BR" altLang="pt-BR" sz="1400" b="0">
                <a:solidFill>
                  <a:srgbClr val="FFFF00"/>
                </a:solidFill>
              </a:rPr>
              <a:t>1 -</a:t>
            </a:r>
            <a:r>
              <a:rPr lang="pt-BR" altLang="pt-BR" sz="1400" b="0">
                <a:solidFill>
                  <a:srgbClr val="FFFFFF"/>
                </a:solidFill>
              </a:rPr>
              <a:t> Evidência satisfatória, mas ainda sem o respaldo  em documentação  interna, expedida </a:t>
            </a:r>
            <a:r>
              <a:rPr lang="pt-BR" altLang="pt-BR" sz="1400" b="0">
                <a:solidFill>
                  <a:srgbClr val="FFFF00"/>
                </a:solidFill>
              </a:rPr>
              <a:t>oportunamente</a:t>
            </a:r>
            <a:r>
              <a:rPr lang="pt-BR" altLang="pt-BR" sz="1400" b="0">
                <a:solidFill>
                  <a:srgbClr val="FFFFFF"/>
                </a:solidFill>
              </a:rPr>
              <a:t>, do PSNA . </a:t>
            </a:r>
          </a:p>
          <a:p>
            <a:pPr algn="just">
              <a:spcAft>
                <a:spcPts val="313"/>
              </a:spcAft>
              <a:buClrTx/>
              <a:buFontTx/>
              <a:buNone/>
            </a:pPr>
            <a:r>
              <a:rPr lang="pt-BR" altLang="pt-BR" sz="1400" b="0">
                <a:solidFill>
                  <a:srgbClr val="FFFF00"/>
                </a:solidFill>
              </a:rPr>
              <a:t>2</a:t>
            </a:r>
            <a:r>
              <a:rPr lang="pt-BR" altLang="pt-BR" sz="1400" b="0">
                <a:solidFill>
                  <a:srgbClr val="FFFFFF"/>
                </a:solidFill>
              </a:rPr>
              <a:t> </a:t>
            </a:r>
            <a:r>
              <a:rPr lang="pt-BR" altLang="pt-BR" sz="1400" b="0">
                <a:solidFill>
                  <a:srgbClr val="FFFF00"/>
                </a:solidFill>
              </a:rPr>
              <a:t>-</a:t>
            </a:r>
            <a:r>
              <a:rPr lang="pt-BR" altLang="pt-BR" sz="1400" b="0">
                <a:solidFill>
                  <a:srgbClr val="FFFFFF"/>
                </a:solidFill>
              </a:rPr>
              <a:t> Evidência satisfatória e com respaldo relacionado em documentação interna, expedida </a:t>
            </a:r>
            <a:r>
              <a:rPr lang="pt-BR" altLang="pt-BR" sz="1400" b="0">
                <a:solidFill>
                  <a:srgbClr val="FFFF00"/>
                </a:solidFill>
              </a:rPr>
              <a:t>oportunamente</a:t>
            </a:r>
            <a:r>
              <a:rPr lang="pt-BR" altLang="pt-BR" sz="1400" b="0">
                <a:solidFill>
                  <a:srgbClr val="FFFFFF"/>
                </a:solidFill>
              </a:rPr>
              <a:t> do PSNA. </a:t>
            </a:r>
          </a:p>
          <a:p>
            <a:pPr algn="just">
              <a:spcAft>
                <a:spcPts val="313"/>
              </a:spcAft>
              <a:buClrTx/>
              <a:buFontTx/>
              <a:buNone/>
            </a:pPr>
            <a:r>
              <a:rPr lang="pt-BR" altLang="pt-BR" sz="1400" b="0">
                <a:solidFill>
                  <a:srgbClr val="FFFF00"/>
                </a:solidFill>
              </a:rPr>
              <a:t>3 -</a:t>
            </a:r>
            <a:r>
              <a:rPr lang="pt-BR" altLang="pt-BR" sz="1400" b="0">
                <a:solidFill>
                  <a:srgbClr val="FFFFFF"/>
                </a:solidFill>
              </a:rPr>
              <a:t> Evidência satisfatória com respaldo relacionado em documentação interna, classificada como 2 anterior, que demonstre o  </a:t>
            </a:r>
            <a:r>
              <a:rPr lang="pt-BR" altLang="pt-BR" sz="1400" b="0">
                <a:solidFill>
                  <a:srgbClr val="FFFF00"/>
                </a:solidFill>
              </a:rPr>
              <a:t>oportuno</a:t>
            </a:r>
            <a:r>
              <a:rPr lang="pt-BR" altLang="pt-BR" sz="1400" b="0">
                <a:solidFill>
                  <a:srgbClr val="FFFFFF"/>
                </a:solidFill>
              </a:rPr>
              <a:t> desenvolvimento de habilidade. correspondente para sua consecução pelo pessoal envolvido. </a:t>
            </a:r>
          </a:p>
          <a:p>
            <a:pPr algn="just">
              <a:spcAft>
                <a:spcPts val="313"/>
              </a:spcAft>
              <a:buClrTx/>
              <a:buFontTx/>
              <a:buNone/>
            </a:pPr>
            <a:r>
              <a:rPr lang="pt-BR" altLang="pt-BR" sz="1400" b="0">
                <a:solidFill>
                  <a:srgbClr val="FFFF00"/>
                </a:solidFill>
              </a:rPr>
              <a:t>4 -</a:t>
            </a:r>
            <a:r>
              <a:rPr lang="pt-BR" altLang="pt-BR" sz="1400" b="0">
                <a:solidFill>
                  <a:srgbClr val="FFFFFF"/>
                </a:solidFill>
              </a:rPr>
              <a:t> Evidência satisfatória, classificada como 3 anterior, que demonstre a </a:t>
            </a:r>
            <a:r>
              <a:rPr lang="pt-BR" altLang="pt-BR" sz="1400" b="0">
                <a:solidFill>
                  <a:srgbClr val="FFFF00"/>
                </a:solidFill>
              </a:rPr>
              <a:t>oportuna</a:t>
            </a:r>
            <a:r>
              <a:rPr lang="pt-BR" altLang="pt-BR" sz="1400" b="0">
                <a:solidFill>
                  <a:srgbClr val="FFFFFF"/>
                </a:solidFill>
              </a:rPr>
              <a:t> aplicação de monitoramento do requisito. </a:t>
            </a:r>
          </a:p>
        </p:txBody>
      </p:sp>
      <p:sp>
        <p:nvSpPr>
          <p:cNvPr id="54313" name="Rectangle 86">
            <a:extLst>
              <a:ext uri="{FF2B5EF4-FFF2-40B4-BE49-F238E27FC236}">
                <a16:creationId xmlns:a16="http://schemas.microsoft.com/office/drawing/2014/main" id="{CE1EF24C-8076-4472-41EE-D6AD3C4ED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1136650"/>
            <a:ext cx="9144000" cy="142875"/>
          </a:xfrm>
          <a:prstGeom prst="rect">
            <a:avLst/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54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54315" name="Picture 88">
            <a:extLst>
              <a:ext uri="{FF2B5EF4-FFF2-40B4-BE49-F238E27FC236}">
                <a16:creationId xmlns:a16="http://schemas.microsoft.com/office/drawing/2014/main" id="{08E9B4EA-FACA-A69B-3DF2-41DFB3DA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30968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316" name="Picture 89">
            <a:extLst>
              <a:ext uri="{FF2B5EF4-FFF2-40B4-BE49-F238E27FC236}">
                <a16:creationId xmlns:a16="http://schemas.microsoft.com/office/drawing/2014/main" id="{1580F375-397B-EA4F-3FB7-FEC4C53A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86" name="Text Box 90">
            <a:extLst>
              <a:ext uri="{FF2B5EF4-FFF2-40B4-BE49-F238E27FC236}">
                <a16:creationId xmlns:a16="http://schemas.microsoft.com/office/drawing/2014/main" id="{6B467213-0265-4FDB-7762-D97B7576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79400"/>
            <a:ext cx="6172200" cy="520700"/>
          </a:xfrm>
          <a:prstGeom prst="rect">
            <a:avLst/>
          </a:prstGeom>
          <a:solidFill>
            <a:srgbClr val="10253F"/>
          </a:solidFill>
          <a:ln w="9360" cap="flat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3"/>
              </a:spcBef>
              <a:spcAft>
                <a:spcPts val="13"/>
              </a:spcAft>
              <a:buSzPct val="100000"/>
              <a:defRPr/>
            </a:pPr>
            <a:r>
              <a:rPr lang="en-US" altLang="pt-BR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REUNIÃO DE ENCERRAMENTO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115C434-0212-896D-88F3-850A20D7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1450550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NÍVEL DE MATURIDADE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1">
            <a:extLst>
              <a:ext uri="{FF2B5EF4-FFF2-40B4-BE49-F238E27FC236}">
                <a16:creationId xmlns:a16="http://schemas.microsoft.com/office/drawing/2014/main" id="{B08E682B-3B87-42AB-9EDC-2BA804A5AC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9E2691-13F4-42A0-8D8F-F6A4D764C345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36EDF32-0DDD-42EB-9831-F107DDB1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D386389-A834-434A-88BE-E302AE12C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960563"/>
            <a:ext cx="8572500" cy="47656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indent="265113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Ficha de Críticas se equivale ao Relatório de Inspeção e ao Plano de Ações Corretivas, em termos de importância para o processo.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pt-BR" alt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lvl="1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Canal direto de comunicação com a ASOCEA;</a:t>
            </a:r>
          </a:p>
          <a:p>
            <a:pPr lvl="1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Aperfeiçoamento do processo de inspeção e das normas do DECEA;</a:t>
            </a:r>
          </a:p>
          <a:p>
            <a:pPr lvl="1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Sugestões dos INSPCEA e das organizações inspecionadas.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OBRIGATÓRIA</a:t>
            </a:r>
            <a:r>
              <a:rPr lang="en-US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1800" b="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INSPCEA.</a:t>
            </a:r>
            <a:endParaRPr lang="en-US" altLang="pt-BR" sz="1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RECOMENDÁVEL</a:t>
            </a:r>
            <a:r>
              <a:rPr lang="pt-BR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a OI, porém de fundamental importância para o aperfeiçoamento do processo, sendo incentivada pela ASOCEA.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OI preenche no Vigilante: FC + PAC (encaminhar pelo correio e e-mail em caso de indisponibilidade do sistema).</a:t>
            </a:r>
            <a:endParaRPr lang="en-US" alt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11" name="Picture 4" descr="DOM ASOCEA NOVO FINAL">
            <a:extLst>
              <a:ext uri="{FF2B5EF4-FFF2-40B4-BE49-F238E27FC236}">
                <a16:creationId xmlns:a16="http://schemas.microsoft.com/office/drawing/2014/main" id="{218F7FD3-8138-4A1F-9B02-108308A0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63801806-05EC-4AF6-AFD9-9A8F33EC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3">
            <a:extLst>
              <a:ext uri="{FF2B5EF4-FFF2-40B4-BE49-F238E27FC236}">
                <a16:creationId xmlns:a16="http://schemas.microsoft.com/office/drawing/2014/main" id="{B952B05D-9B14-4381-8954-85A971C99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65124A3-3F54-6501-F380-5D3F927F8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54" y="1362373"/>
            <a:ext cx="66013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FICHA DE CRÍTICAS DA INSPEÇÃO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 pitchFamily="34" charset="0"/>
              </a:rPr>
              <a:t>REUNIÃO DE ENCERRAMENTO</a:t>
            </a:r>
            <a:endParaRPr kumimoji="0" lang="pt-BR" altLang="pt-B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A223B-1270-471A-BB42-45D148E459E3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itchFamily="34" charset="-128"/>
                <a:cs typeface="Arial" pitchFamily="34" charset="0"/>
              </a:rPr>
              <a:t>ORIENTAÇÕES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5720" y="2000240"/>
            <a:ext cx="8572500" cy="11557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5740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Todos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membros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da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Equipe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estão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à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disposição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deste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PSNA para prover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qualquer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informação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adicional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elucidar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eventuais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dúvidas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durante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trabalhos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elaboração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do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seu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Plano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Ações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Corretivas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5720" y="3214686"/>
            <a:ext cx="8572500" cy="34099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indent="265113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Chefe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 da ASC – Cap R1 Lopes Ramos</a:t>
            </a:r>
          </a:p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E-mail: lopezramosolrj@fab.mil.br</a:t>
            </a:r>
          </a:p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Tel.: (21) 97268-4223 / (21) 2174-7635 ramal 135</a:t>
            </a:r>
          </a:p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Chefe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 da ASOCEA – Cel Av </a:t>
            </a:r>
            <a:r>
              <a:rPr kumimoji="0" lang="en-US" alt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Grei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 Santana Gonsalves</a:t>
            </a:r>
          </a:p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Endereço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: Avenida Marechal </a:t>
            </a:r>
            <a:r>
              <a:rPr kumimoji="0" lang="en-US" alt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Câmara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, 233 – 12</a:t>
            </a:r>
            <a:r>
              <a:rPr kumimoji="0" lang="en-US" altLang="pt-BR" sz="1600" b="0" i="1" u="sng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o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andar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Centro – Rio de Janeiro/RJ CEP 20.020-080</a:t>
            </a:r>
          </a:p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Páginas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: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8585E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www.asocea.intraer; www2.fab.mil.br/asocea </a:t>
            </a:r>
          </a:p>
          <a:p>
            <a:pPr marL="0" marR="0" lvl="0" indent="265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E-mail: </a:t>
            </a:r>
            <a:r>
              <a:rPr kumimoji="0" lang="en-US" alt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 asocea@fab.mil.br; protocolo.asocea@fab.mil.br</a:t>
            </a:r>
          </a:p>
          <a:p>
            <a:pPr marL="0" marR="0" lvl="0" indent="2651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Tel.: (21) 2174-7635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endParaRPr kumimoji="0" lang="en-US" altLang="pt-B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AD0198A4-D699-4401-904F-3FF9CE3E58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FB749FF-C9DB-44F1-90EB-88E8701BF4F5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664AFE-3EC7-4CF0-93B5-A91DE7069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8" name="Picture 4" descr="DOM ASOCEA NOVO FINAL">
            <a:extLst>
              <a:ext uri="{FF2B5EF4-FFF2-40B4-BE49-F238E27FC236}">
                <a16:creationId xmlns:a16="http://schemas.microsoft.com/office/drawing/2014/main" id="{36AF507C-25B8-4540-A916-1A574E55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4F138A-2B61-45D2-9317-ACD496027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915" y="2277424"/>
            <a:ext cx="4032573" cy="411322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7AB448A5-5F1D-40CE-A996-96784088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3">
            <a:extLst>
              <a:ext uri="{FF2B5EF4-FFF2-40B4-BE49-F238E27FC236}">
                <a16:creationId xmlns:a16="http://schemas.microsoft.com/office/drawing/2014/main" id="{81F4708F-73EB-4BAD-A48C-55F5CB39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ED7CB08-BDC2-B083-2A89-1F368D5E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2" y="1555084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1ABC36-B1D6-1188-C8CF-546A0716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47578"/>
            <a:ext cx="3392488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NÃO CONFORMIDADES</a:t>
            </a:r>
            <a:endParaRPr lang="pt-BR" sz="1400" b="0" dirty="0">
              <a:cs typeface="Arial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A772F4-03D2-2DF8-6ED0-BCD9BF27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6" y="3254671"/>
            <a:ext cx="33956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PLANO DE AÇÕES CORRETIVAS</a:t>
            </a:r>
            <a:endParaRPr lang="pt-BR" sz="1400" b="0" dirty="0">
              <a:cs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070C5A-C7DB-CDD0-6521-4B4029A7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5085812"/>
            <a:ext cx="3397250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CRÍTICAS DA INSPEÇÃO</a:t>
            </a:r>
            <a:endParaRPr lang="en-US" sz="1400" b="0" dirty="0">
              <a:cs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B82565F-41D9-CB62-FA11-3586BA17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89016"/>
            <a:ext cx="3397250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/>
              <a:t>ORIENTAÇÕES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EF155AA-3847-0EC7-2915-536361D3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6" y="4156279"/>
            <a:ext cx="33956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NÍVEL DE MATURIDADE</a:t>
            </a:r>
            <a:endParaRPr lang="pt-BR" sz="14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148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941CC149-42DA-4386-AEF8-B04192EB81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769B4B-B716-4072-B83B-62E2DC0B3FF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36A81D-7B72-4066-9F14-89C50A28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47027F0-BD9A-4F55-81EA-805DA5BD84D5}"/>
              </a:ext>
            </a:extLst>
          </p:cNvPr>
          <p:cNvSpPr txBox="1"/>
          <p:nvPr/>
        </p:nvSpPr>
        <p:spPr>
          <a:xfrm>
            <a:off x="334962" y="2665928"/>
            <a:ext cx="8629650" cy="11283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Conhecer os procedimentos a serem realizados durante a Fase de Pós-Inspeção.</a:t>
            </a:r>
          </a:p>
        </p:txBody>
      </p:sp>
      <p:pic>
        <p:nvPicPr>
          <p:cNvPr id="18439" name="Picture 4" descr="DOM ASOCEA NOVO FINAL">
            <a:extLst>
              <a:ext uri="{FF2B5EF4-FFF2-40B4-BE49-F238E27FC236}">
                <a16:creationId xmlns:a16="http://schemas.microsoft.com/office/drawing/2014/main" id="{56DBF065-5B7E-427F-995E-4810D0E2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13">
            <a:extLst>
              <a:ext uri="{FF2B5EF4-FFF2-40B4-BE49-F238E27FC236}">
                <a16:creationId xmlns:a16="http://schemas.microsoft.com/office/drawing/2014/main" id="{E723262D-1869-4C2A-ADD9-DC7CE87D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345CBF10-A9FF-4BFE-909B-E5235F6C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4139789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5728C556-2315-4131-A0D8-278EEC65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049B8517-E1A9-9228-8071-25874E65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640440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941CC149-42DA-4386-AEF8-B04192EB81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769B4B-B716-4072-B83B-62E2DC0B3FF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36A81D-7B72-4066-9F14-89C50A28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47027F0-BD9A-4F55-81EA-805DA5BD84D5}"/>
              </a:ext>
            </a:extLst>
          </p:cNvPr>
          <p:cNvSpPr txBox="1"/>
          <p:nvPr/>
        </p:nvSpPr>
        <p:spPr>
          <a:xfrm>
            <a:off x="334962" y="2665928"/>
            <a:ext cx="8629650" cy="11283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Conhecer os procedimentos a serem realizados durante a Fase de Pós-Inspeção.</a:t>
            </a:r>
          </a:p>
        </p:txBody>
      </p:sp>
      <p:pic>
        <p:nvPicPr>
          <p:cNvPr id="18439" name="Picture 4" descr="DOM ASOCEA NOVO FINAL">
            <a:extLst>
              <a:ext uri="{FF2B5EF4-FFF2-40B4-BE49-F238E27FC236}">
                <a16:creationId xmlns:a16="http://schemas.microsoft.com/office/drawing/2014/main" id="{56DBF065-5B7E-427F-995E-4810D0E2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13">
            <a:extLst>
              <a:ext uri="{FF2B5EF4-FFF2-40B4-BE49-F238E27FC236}">
                <a16:creationId xmlns:a16="http://schemas.microsoft.com/office/drawing/2014/main" id="{E723262D-1869-4C2A-ADD9-DC7CE87D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345CBF10-A9FF-4BFE-909B-E5235F6C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4139789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5728C556-2315-4131-A0D8-278EEC65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049B8517-E1A9-9228-8071-25874E65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640440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7580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CA96EEDE-C8D8-4E5C-B1C2-307A34BF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5299" name="Espaço Reservado para Número de Slide 1">
            <a:extLst>
              <a:ext uri="{FF2B5EF4-FFF2-40B4-BE49-F238E27FC236}">
                <a16:creationId xmlns:a16="http://schemas.microsoft.com/office/drawing/2014/main" id="{17DF483E-8D82-4597-92D1-324281EA55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30E748-5870-4D56-B430-EA2CB1F434A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9156" name="TextBox 122">
            <a:extLst>
              <a:ext uri="{FF2B5EF4-FFF2-40B4-BE49-F238E27FC236}">
                <a16:creationId xmlns:a16="http://schemas.microsoft.com/office/drawing/2014/main" id="{4BA4AC97-63A1-4722-BC61-4E923AEF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7988"/>
            <a:ext cx="8785225" cy="8683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</a:t>
            </a:r>
            <a:r>
              <a:rPr lang="pt-BR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Contribuindo para a Segurança da aviação, por meio da vigilância na prestação dos Serviços de Navegação Aérea.”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F93A20E-5D96-4571-B47A-F9466E8B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95250"/>
            <a:ext cx="8531225" cy="8318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anose="020B0600070205080204" pitchFamily="34" charset="-128"/>
                <a:cs typeface="Arial" charset="0"/>
              </a:rPr>
              <a:t>ASSESSORIA DE SEGURANÇA OPERACIONAL DO CONTROLE DO ESPAÇO AÉREO</a:t>
            </a:r>
            <a:endParaRPr lang="pt-BR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55302" name="Picture 4" descr="DOM ASOCEA NOVO FINAL">
            <a:extLst>
              <a:ext uri="{FF2B5EF4-FFF2-40B4-BE49-F238E27FC236}">
                <a16:creationId xmlns:a16="http://schemas.microsoft.com/office/drawing/2014/main" id="{8B653F71-B1BB-4615-BA2D-77A75BF0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168400"/>
            <a:ext cx="40227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AD0198A4-D699-4401-904F-3FF9CE3E58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FB749FF-C9DB-44F1-90EB-88E8701BF4F5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664AFE-3EC7-4CF0-93B5-A91DE7069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8" name="Picture 4" descr="DOM ASOCEA NOVO FINAL">
            <a:extLst>
              <a:ext uri="{FF2B5EF4-FFF2-40B4-BE49-F238E27FC236}">
                <a16:creationId xmlns:a16="http://schemas.microsoft.com/office/drawing/2014/main" id="{36AF507C-25B8-4540-A916-1A574E55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4F138A-2B61-45D2-9317-ACD496027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915" y="2277424"/>
            <a:ext cx="4032573" cy="411322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7AB448A5-5F1D-40CE-A996-96784088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3">
            <a:extLst>
              <a:ext uri="{FF2B5EF4-FFF2-40B4-BE49-F238E27FC236}">
                <a16:creationId xmlns:a16="http://schemas.microsoft.com/office/drawing/2014/main" id="{81F4708F-73EB-4BAD-A48C-55F5CB39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ED7CB08-BDC2-B083-2A89-1F368D5E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2" y="1555084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1ABC36-B1D6-1188-C8CF-546A0716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47578"/>
            <a:ext cx="3392488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NÃO CONFORMIDADES</a:t>
            </a:r>
            <a:endParaRPr lang="pt-BR" sz="1400" b="0" dirty="0">
              <a:cs typeface="Arial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A772F4-03D2-2DF8-6ED0-BCD9BF27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6" y="3254671"/>
            <a:ext cx="33956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PLANO DE AÇÕES CORRETIVAS</a:t>
            </a:r>
            <a:endParaRPr lang="pt-BR" sz="1400" b="0" dirty="0">
              <a:cs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070C5A-C7DB-CDD0-6521-4B4029A7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5085812"/>
            <a:ext cx="3397250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CRÍTICAS DA INSPEÇÃO</a:t>
            </a:r>
            <a:endParaRPr lang="en-US" sz="1400" b="0" dirty="0">
              <a:cs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B82565F-41D9-CB62-FA11-3586BA17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89016"/>
            <a:ext cx="3397250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/>
              <a:t>ORIENTAÇÕES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EF155AA-3847-0EC7-2915-536361D3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6" y="4156279"/>
            <a:ext cx="33956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NÍVEL DE MATURIDADE</a:t>
            </a:r>
            <a:endParaRPr lang="pt-BR" sz="14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>
            <a:extLst>
              <a:ext uri="{FF2B5EF4-FFF2-40B4-BE49-F238E27FC236}">
                <a16:creationId xmlns:a16="http://schemas.microsoft.com/office/drawing/2014/main" id="{4A667D8C-F968-49F4-BB81-C4881D1918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98025B-D8F9-4153-A2F5-1456F4DB5B38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85908B3-A355-4516-AD4F-359E58260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D7550E-3652-4257-8EB7-9920BAAC8A29}"/>
              </a:ext>
            </a:extLst>
          </p:cNvPr>
          <p:cNvSpPr txBox="1"/>
          <p:nvPr/>
        </p:nvSpPr>
        <p:spPr>
          <a:xfrm>
            <a:off x="468313" y="2474913"/>
            <a:ext cx="8207375" cy="2805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DA INSPEÇÃO ANTERIOR QUE FORAM ELIMINADAS E VALIDADAS: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pt-BR" sz="20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Aplicável</a:t>
            </a: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535" name="Picture 4" descr="DOM ASOCEA NOVO FINAL">
            <a:extLst>
              <a:ext uri="{FF2B5EF4-FFF2-40B4-BE49-F238E27FC236}">
                <a16:creationId xmlns:a16="http://schemas.microsoft.com/office/drawing/2014/main" id="{97F5DA28-3F2A-40DA-8F20-691AF42C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0">
            <a:extLst>
              <a:ext uri="{FF2B5EF4-FFF2-40B4-BE49-F238E27FC236}">
                <a16:creationId xmlns:a16="http://schemas.microsoft.com/office/drawing/2014/main" id="{354DF617-BD0D-43B8-9421-2F9FC934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048E8CBB-5F4A-455A-8E5F-8BA774347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BE4A1E5-2259-8912-8425-88F75704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31" y="1670993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1">
            <a:extLst>
              <a:ext uri="{FF2B5EF4-FFF2-40B4-BE49-F238E27FC236}">
                <a16:creationId xmlns:a16="http://schemas.microsoft.com/office/drawing/2014/main" id="{4F87933E-BCC1-4EBF-B6A6-E907488B35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EEFF683-5C1C-4DAD-893A-BEDB9FD00E78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DC701F-3BF7-48C0-9BA5-82C74836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DA819E-E809-46F1-BD9F-76E5FF0E4E62}"/>
              </a:ext>
            </a:extLst>
          </p:cNvPr>
          <p:cNvSpPr txBox="1"/>
          <p:nvPr/>
        </p:nvSpPr>
        <p:spPr>
          <a:xfrm>
            <a:off x="534988" y="2376488"/>
            <a:ext cx="8074025" cy="2805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DISCREPÂNCIAS IDENTIFICADAS E SOLUCIONADAS NO DECORRER DA FASE DE PRÉ INSPEÇÃO: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pt-BR" sz="20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Aplicável</a:t>
            </a: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4583" name="Picture 4" descr="DOM ASOCEA NOVO FINAL">
            <a:extLst>
              <a:ext uri="{FF2B5EF4-FFF2-40B4-BE49-F238E27FC236}">
                <a16:creationId xmlns:a16="http://schemas.microsoft.com/office/drawing/2014/main" id="{2131DBB3-AD7A-4C92-8A60-43E7EB0A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0">
            <a:extLst>
              <a:ext uri="{FF2B5EF4-FFF2-40B4-BE49-F238E27FC236}">
                <a16:creationId xmlns:a16="http://schemas.microsoft.com/office/drawing/2014/main" id="{AB0AF0D0-0E02-4110-AD82-1147CBF9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95A5B97C-A673-4EE0-8F9D-DCC3AF8D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D1E08F7-2A60-173A-C70E-17C42D30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31" y="1624955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1">
            <a:extLst>
              <a:ext uri="{FF2B5EF4-FFF2-40B4-BE49-F238E27FC236}">
                <a16:creationId xmlns:a16="http://schemas.microsoft.com/office/drawing/2014/main" id="{8BE808AA-2E67-48C8-9D15-F77F3F0A7A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01B38F-D6AE-4305-A6E7-C70E4A4BE0B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C0653A3-EEE4-4D81-A52D-6F7C39B6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6C440F-3407-4862-BB5D-BB8B6FE68F55}"/>
              </a:ext>
            </a:extLst>
          </p:cNvPr>
          <p:cNvSpPr txBox="1"/>
          <p:nvPr/>
        </p:nvSpPr>
        <p:spPr>
          <a:xfrm>
            <a:off x="534988" y="2376488"/>
            <a:ext cx="8074025" cy="2805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DISCREPÂNCIAS IDENTIFICADAS E SOLUCIONADAS NO DECORRER DA FASE DE INSPEÇÃO LOCAL: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pt-BR" sz="20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Aplicável</a:t>
            </a:r>
            <a:r>
              <a:rPr lang="en-US" altLang="pt-BR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6631" name="Picture 4" descr="DOM ASOCEA NOVO FINAL">
            <a:extLst>
              <a:ext uri="{FF2B5EF4-FFF2-40B4-BE49-F238E27FC236}">
                <a16:creationId xmlns:a16="http://schemas.microsoft.com/office/drawing/2014/main" id="{71E8414A-7C5D-4C8D-B15F-B84375E0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B140AB1D-1E15-416B-912D-4BBD7E3B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3">
            <a:extLst>
              <a:ext uri="{FF2B5EF4-FFF2-40B4-BE49-F238E27FC236}">
                <a16:creationId xmlns:a16="http://schemas.microsoft.com/office/drawing/2014/main" id="{3E349FB6-A916-47ED-9618-D166F999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658338A-23B5-C8DC-9646-F8E64748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31" y="1624955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1">
            <a:extLst>
              <a:ext uri="{FF2B5EF4-FFF2-40B4-BE49-F238E27FC236}">
                <a16:creationId xmlns:a16="http://schemas.microsoft.com/office/drawing/2014/main" id="{5B6F199A-29B5-4C8C-94D7-29FAE0DD5A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D0581E-A0DC-4608-B537-6CF151BAFF6E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B26D9A2-0398-4965-BEA3-F3ECB136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3724CB-6D64-46A1-BBD5-83F51F33A272}"/>
              </a:ext>
            </a:extLst>
          </p:cNvPr>
          <p:cNvSpPr txBox="1"/>
          <p:nvPr/>
        </p:nvSpPr>
        <p:spPr>
          <a:xfrm>
            <a:off x="534988" y="2376488"/>
            <a:ext cx="8074025" cy="2805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DETECTADAS DURANTE A FASE DE INSPEÇÃO LOCAL E QUE NÃO FORAM SOLUCIONADAS: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</p:txBody>
      </p:sp>
      <p:pic>
        <p:nvPicPr>
          <p:cNvPr id="28680" name="Picture 4" descr="DOM ASOCEA NOVO FINAL">
            <a:extLst>
              <a:ext uri="{FF2B5EF4-FFF2-40B4-BE49-F238E27FC236}">
                <a16:creationId xmlns:a16="http://schemas.microsoft.com/office/drawing/2014/main" id="{7D8FF7E0-31C2-49A8-8AEB-3AE00F2A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0">
            <a:extLst>
              <a:ext uri="{FF2B5EF4-FFF2-40B4-BE49-F238E27FC236}">
                <a16:creationId xmlns:a16="http://schemas.microsoft.com/office/drawing/2014/main" id="{A85CAE65-6283-4128-9F55-A1D44699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3">
            <a:extLst>
              <a:ext uri="{FF2B5EF4-FFF2-40B4-BE49-F238E27FC236}">
                <a16:creationId xmlns:a16="http://schemas.microsoft.com/office/drawing/2014/main" id="{8DCDEC31-50B9-4234-A92A-7B127361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31DC261-AB17-060D-EB54-570A0452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31" y="1599183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426859E8-569E-12E2-60F2-FEDD2EC3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7F3A16-EDB8-4A85-AA7C-ED5B3B185321}" type="slidenum">
              <a:rPr lang="pt-BR" altLang="pt-BR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pt-BR" altLang="pt-BR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BD78734-482C-EBA2-B4ED-29356BBD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54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17FA0E14-D0D3-E00C-CD02-841F3085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75" y="2170734"/>
            <a:ext cx="6769050" cy="803275"/>
          </a:xfrm>
          <a:prstGeom prst="rect">
            <a:avLst/>
          </a:prstGeom>
          <a:solidFill>
            <a:srgbClr val="10253F"/>
          </a:solidFill>
          <a:ln w="9360" cap="flat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SzPct val="100000"/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QUADRO RESUMO DA FASE DE INSPEÇÃO LOCAL</a:t>
            </a:r>
          </a:p>
        </p:txBody>
      </p:sp>
      <p:graphicFrame>
        <p:nvGraphicFramePr>
          <p:cNvPr id="22533" name="Group 5">
            <a:extLst>
              <a:ext uri="{FF2B5EF4-FFF2-40B4-BE49-F238E27FC236}">
                <a16:creationId xmlns:a16="http://schemas.microsoft.com/office/drawing/2014/main" id="{7FD94213-52A1-5BD6-AAA6-E1D35DD26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7723"/>
              </p:ext>
            </p:extLst>
          </p:nvPr>
        </p:nvGraphicFramePr>
        <p:xfrm>
          <a:off x="1187475" y="3139687"/>
          <a:ext cx="6750026" cy="1954657"/>
        </p:xfrm>
        <a:graphic>
          <a:graphicData uri="http://schemas.openxmlformats.org/drawingml/2006/table">
            <a:tbl>
              <a:tblPr/>
              <a:tblGrid>
                <a:gridCol w="99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043">
                  <a:extLst>
                    <a:ext uri="{9D8B030D-6E8A-4147-A177-3AD203B41FA5}">
                      <a16:colId xmlns:a16="http://schemas.microsoft.com/office/drawing/2014/main" val="257979104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79195345"/>
                    </a:ext>
                  </a:extLst>
                </a:gridCol>
                <a:gridCol w="1461676">
                  <a:extLst>
                    <a:ext uri="{9D8B030D-6E8A-4147-A177-3AD203B41FA5}">
                      <a16:colId xmlns:a16="http://schemas.microsoft.com/office/drawing/2014/main" val="1783847750"/>
                    </a:ext>
                  </a:extLst>
                </a:gridCol>
                <a:gridCol w="96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338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ÁREA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NC ANTERIORES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NC QUE PERMANECEM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NC NOVAS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 DE NC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PIC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OPR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PGR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8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962" name="Picture 43">
            <a:extLst>
              <a:ext uri="{FF2B5EF4-FFF2-40B4-BE49-F238E27FC236}">
                <a16:creationId xmlns:a16="http://schemas.microsoft.com/office/drawing/2014/main" id="{6879E7CD-079D-1CBA-7C32-D1EA8AEC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30968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3" name="Picture 44">
            <a:extLst>
              <a:ext uri="{FF2B5EF4-FFF2-40B4-BE49-F238E27FC236}">
                <a16:creationId xmlns:a16="http://schemas.microsoft.com/office/drawing/2014/main" id="{4B8BB8CF-7B0E-F62C-1439-C92D870E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73" name="Text Box 45">
            <a:extLst>
              <a:ext uri="{FF2B5EF4-FFF2-40B4-BE49-F238E27FC236}">
                <a16:creationId xmlns:a16="http://schemas.microsoft.com/office/drawing/2014/main" id="{6203BA46-220F-44D8-9B96-D2822BCA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79400"/>
            <a:ext cx="6172200" cy="520700"/>
          </a:xfrm>
          <a:prstGeom prst="rect">
            <a:avLst/>
          </a:prstGeom>
          <a:solidFill>
            <a:srgbClr val="10253F"/>
          </a:solidFill>
          <a:ln w="9360" cap="flat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3"/>
              </a:spcBef>
              <a:spcAft>
                <a:spcPts val="13"/>
              </a:spcAft>
              <a:buSzPct val="100000"/>
              <a:defRPr/>
            </a:pPr>
            <a:r>
              <a:rPr lang="en-US" altLang="pt-BR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REUNIÃO DE ENCERRAMENTO</a:t>
            </a:r>
          </a:p>
        </p:txBody>
      </p:sp>
      <p:sp>
        <p:nvSpPr>
          <p:cNvPr id="39965" name="Text Box 46">
            <a:extLst>
              <a:ext uri="{FF2B5EF4-FFF2-40B4-BE49-F238E27FC236}">
                <a16:creationId xmlns:a16="http://schemas.microsoft.com/office/drawing/2014/main" id="{72D6A448-768F-09BD-0F4B-BAED19C5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62575"/>
            <a:ext cx="34559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b="0">
                <a:solidFill>
                  <a:srgbClr val="FFFFFF"/>
                </a:solidFill>
              </a:rPr>
              <a:t>PIC – Proteção de Infraestrutura Crítica</a:t>
            </a:r>
          </a:p>
          <a:p>
            <a:pPr>
              <a:buClrTx/>
              <a:buFontTx/>
              <a:buNone/>
            </a:pPr>
            <a:r>
              <a:rPr lang="pt-BR" altLang="pt-BR" b="0">
                <a:solidFill>
                  <a:srgbClr val="FFFFFF"/>
                </a:solidFill>
              </a:rPr>
              <a:t>OPR – Procedimento Operacional</a:t>
            </a:r>
          </a:p>
          <a:p>
            <a:pPr>
              <a:buClrTx/>
              <a:buFontTx/>
              <a:buNone/>
            </a:pPr>
            <a:r>
              <a:rPr lang="pt-BR" altLang="pt-BR" b="0">
                <a:solidFill>
                  <a:srgbClr val="FFFFFF"/>
                </a:solidFill>
              </a:rPr>
              <a:t>PGR – Processo Gerencial </a:t>
            </a:r>
          </a:p>
        </p:txBody>
      </p:sp>
      <p:sp>
        <p:nvSpPr>
          <p:cNvPr id="22575" name="Text Box 47">
            <a:extLst>
              <a:ext uri="{FF2B5EF4-FFF2-40B4-BE49-F238E27FC236}">
                <a16:creationId xmlns:a16="http://schemas.microsoft.com/office/drawing/2014/main" id="{E0A2BBEC-67F0-8594-98EC-CED8EE08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210175"/>
            <a:ext cx="4598988" cy="1243013"/>
          </a:xfrm>
          <a:prstGeom prst="rect">
            <a:avLst/>
          </a:prstGeom>
          <a:solidFill>
            <a:srgbClr val="10253F"/>
          </a:solidFill>
          <a:ln w="9360" cap="flat">
            <a:solidFill>
              <a:srgbClr val="558ED5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SzPct val="100000"/>
              <a:defRPr/>
            </a:pPr>
            <a:r>
              <a:rPr lang="en-US" altLang="pt-BR" sz="1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ENTREGA DAS FICHAS DE NÃO CONFORMIDADE AO RESPONSÁVEL PELA ORGANIZAÇÃO INSPECIONADA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CA838F5-CB86-927E-BF07-837E347B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454" y="1465028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1">
            <a:extLst>
              <a:ext uri="{FF2B5EF4-FFF2-40B4-BE49-F238E27FC236}">
                <a16:creationId xmlns:a16="http://schemas.microsoft.com/office/drawing/2014/main" id="{F6693447-7903-4110-AE3F-2BD8C8CB54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09FC4A9-A9A3-4ABF-A25F-3A8E18373C99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EFEEA81-F832-433C-A8AC-032BF2F5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373691-99A1-44E7-8319-C776DBDB9E13}"/>
              </a:ext>
            </a:extLst>
          </p:cNvPr>
          <p:cNvSpPr txBox="1"/>
          <p:nvPr/>
        </p:nvSpPr>
        <p:spPr>
          <a:xfrm>
            <a:off x="534988" y="2060575"/>
            <a:ext cx="8074025" cy="17033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DA INSPEÇÃO ANTERIOR QUE PERMANECEM </a:t>
            </a:r>
            <a:r>
              <a:rPr lang="en-US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pt-BR" sz="18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Aplicável</a:t>
            </a:r>
            <a:r>
              <a:rPr lang="en-US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AVSEC 20.XXX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B6F4C0F-43C5-4AA1-AC6B-AA518CB6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3852863"/>
            <a:ext cx="8074025" cy="8715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en-US" alt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ESTAS NÃO CONFORMIDADES ORIGINARAM A CONFECÇÃO DE </a:t>
            </a:r>
            <a:r>
              <a:rPr lang="en-US" altLang="pt-BR" sz="180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RELATO DE POSSÍVEL INFRAÇÃO</a:t>
            </a:r>
            <a:r>
              <a:rPr lang="en-US" alt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 POR PARTE DO INSPCEA.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1B2FE6C-77C3-457D-B4FE-18164B8C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797425"/>
            <a:ext cx="8074025" cy="17033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indent="2651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40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40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40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40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740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0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0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0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0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Cabe ressaltar que, o </a:t>
            </a:r>
            <a:r>
              <a:rPr lang="pt-BR" altLang="pt-BR" sz="18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RPI</a:t>
            </a:r>
            <a:r>
              <a:rPr lang="pt-BR" alt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 organização inspecionada </a:t>
            </a:r>
            <a:r>
              <a:rPr lang="pt-BR" altLang="pt-BR" sz="18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alt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representa uma sanção ao Provedor de Serviços de Navegação Aérea, pois o mesmo sofre uma avaliação da ASOCEA que decidirá pela expedição da </a:t>
            </a:r>
            <a:r>
              <a:rPr lang="pt-BR" altLang="pt-BR" sz="18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Notificação de Infração</a:t>
            </a:r>
            <a:r>
              <a:rPr lang="pt-BR" alt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ou por outra medida administrativa.</a:t>
            </a:r>
            <a:endParaRPr lang="en-US" alt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9" name="Picture 4" descr="DOM ASOCEA NOVO FINAL">
            <a:extLst>
              <a:ext uri="{FF2B5EF4-FFF2-40B4-BE49-F238E27FC236}">
                <a16:creationId xmlns:a16="http://schemas.microsoft.com/office/drawing/2014/main" id="{850010A9-7E7D-4311-B97A-8DE1C04D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0">
            <a:extLst>
              <a:ext uri="{FF2B5EF4-FFF2-40B4-BE49-F238E27FC236}">
                <a16:creationId xmlns:a16="http://schemas.microsoft.com/office/drawing/2014/main" id="{9BE679D4-E3E4-4040-B2E5-7795F1D3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3">
            <a:extLst>
              <a:ext uri="{FF2B5EF4-FFF2-40B4-BE49-F238E27FC236}">
                <a16:creationId xmlns:a16="http://schemas.microsoft.com/office/drawing/2014/main" id="{9D6D552E-8668-4AA3-85AF-797DCCEFB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3213"/>
            <a:ext cx="6172200" cy="522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ENCERRAMENTO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058858B-C1F4-249C-81D4-7A492DBC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450764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9553</TotalTime>
  <Words>1297</Words>
  <Application>Microsoft Office PowerPoint</Application>
  <PresentationFormat>Apresentação na tela (4:3)</PresentationFormat>
  <Paragraphs>244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Arial Rounded MT Bold</vt:lpstr>
      <vt:lpstr>Calibri</vt:lpstr>
      <vt:lpstr>Monotype Corsiva</vt:lpstr>
      <vt:lpstr>Times New Roman</vt:lpstr>
      <vt:lpstr>Verdana</vt:lpstr>
      <vt:lpstr>Wingdings</vt:lpstr>
      <vt:lpstr>9_Default Design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 Av Julio Cesar Noschang Junior</dc:creator>
  <cp:lastModifiedBy>TC IORIO(ASOCEA)</cp:lastModifiedBy>
  <cp:revision>259</cp:revision>
  <dcterms:created xsi:type="dcterms:W3CDTF">2013-07-02T18:33:08Z</dcterms:created>
  <dcterms:modified xsi:type="dcterms:W3CDTF">2024-05-24T13:05:02Z</dcterms:modified>
</cp:coreProperties>
</file>