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90" r:id="rId2"/>
  </p:sldMasterIdLst>
  <p:notesMasterIdLst>
    <p:notesMasterId r:id="rId23"/>
  </p:notesMasterIdLst>
  <p:sldIdLst>
    <p:sldId id="362" r:id="rId3"/>
    <p:sldId id="361" r:id="rId4"/>
    <p:sldId id="451" r:id="rId5"/>
    <p:sldId id="454" r:id="rId6"/>
    <p:sldId id="455" r:id="rId7"/>
    <p:sldId id="456" r:id="rId8"/>
    <p:sldId id="457" r:id="rId9"/>
    <p:sldId id="458" r:id="rId10"/>
    <p:sldId id="459" r:id="rId11"/>
    <p:sldId id="460" r:id="rId12"/>
    <p:sldId id="476" r:id="rId13"/>
    <p:sldId id="477" r:id="rId14"/>
    <p:sldId id="461" r:id="rId15"/>
    <p:sldId id="478" r:id="rId16"/>
    <p:sldId id="479" r:id="rId17"/>
    <p:sldId id="480" r:id="rId18"/>
    <p:sldId id="481" r:id="rId19"/>
    <p:sldId id="482" r:id="rId20"/>
    <p:sldId id="453" r:id="rId21"/>
    <p:sldId id="440" r:id="rId22"/>
  </p:sldIdLst>
  <p:sldSz cx="9144000" cy="6858000" type="screen4x3"/>
  <p:notesSz cx="6858000" cy="91440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100" b="1" kern="1200">
        <a:solidFill>
          <a:srgbClr val="FFFFFF"/>
        </a:solidFill>
        <a:latin typeface="Verdan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0000"/>
    <a:srgbClr val="CC3300"/>
    <a:srgbClr val="008000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164" autoAdjust="0"/>
    <p:restoredTop sz="84977" autoAdjust="0"/>
  </p:normalViewPr>
  <p:slideViewPr>
    <p:cSldViewPr>
      <p:cViewPr varScale="1">
        <p:scale>
          <a:sx n="98" d="100"/>
          <a:sy n="98" d="100"/>
        </p:scale>
        <p:origin x="84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1FC342CC-5866-4F40-8C11-4E33B772A60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0122950-9EDD-48DA-897E-2B8FD2EFB51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A64D5B-87E1-4221-96D6-AC7B262BE8D3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02033B66-40ED-4117-BF04-2B1B1BF4AF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CB66CC1E-B44A-42B5-A7CB-99E2F1193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03BF737-C91B-4F5E-B551-553067EDB4E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F9E161-83D3-4250-A444-363AACAD615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57A38F3-059B-415A-89F6-3B9B9875167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Imagem de Slide 1">
            <a:extLst>
              <a:ext uri="{FF2B5EF4-FFF2-40B4-BE49-F238E27FC236}">
                <a16:creationId xmlns:a16="http://schemas.microsoft.com/office/drawing/2014/main" id="{BEAA8832-3FC3-4F0B-9CE4-D139583F85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Espaço Reservado para Anotações 2">
            <a:extLst>
              <a:ext uri="{FF2B5EF4-FFF2-40B4-BE49-F238E27FC236}">
                <a16:creationId xmlns:a16="http://schemas.microsoft.com/office/drawing/2014/main" id="{37006489-6C24-4E3E-8CA0-1B4D3B0F3D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600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457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7506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7987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5520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290067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6624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329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5972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54725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AADF62C2-4BAB-477D-B534-5CEB5E55D3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90EDF1E8-D583-47EF-9D69-A67B51FAF8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EB90C7C2-0A5E-4C51-800C-DAF282BA09D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8ADADCE1-9C19-4261-A857-4D53AABC1D0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9609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4931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6287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637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616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Imagem de Slide 1">
            <a:extLst>
              <a:ext uri="{FF2B5EF4-FFF2-40B4-BE49-F238E27FC236}">
                <a16:creationId xmlns:a16="http://schemas.microsoft.com/office/drawing/2014/main" id="{F49A83CB-22DD-4AB5-AB92-CD97B92521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Espaço Reservado para Anotações 2">
            <a:extLst>
              <a:ext uri="{FF2B5EF4-FFF2-40B4-BE49-F238E27FC236}">
                <a16:creationId xmlns:a16="http://schemas.microsoft.com/office/drawing/2014/main" id="{8F9D5A71-B4CF-44C7-93A6-1EDDBB1624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pt-BR">
                <a:ea typeface="MS PGothic" panose="020B0600070205080204" pitchFamily="34" charset="-128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4367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EC365A3-9167-43A3-B8B7-F40449C3A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7691623-5DC0-4A85-B21F-04DE4F4D08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266344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4581B7-5054-4DA2-9CB5-CACBE8C3D8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EDBD741-8F14-4CB0-A4B8-4B747B4640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896802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51F0C6E-84CF-4565-B160-F4A156D547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F314105D-BE0B-4D6E-B46B-8287A44E92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978905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93C176A-AA31-4BF0-9610-AD178942F8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9F084719-629F-49B4-8C38-BFAA6D22A6B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0823854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3732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DE8D5C-7964-4FCB-929B-FCED446D7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CB45F-0BC0-4440-9BD9-ECAC27E06BB2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9B787A-B913-4700-96E1-FFD0C2DF6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D2DD-57EF-4C20-91D1-87CFF5D80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ABD0F-23AC-4834-9B2F-43D093B0AB5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82629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DFCBA8-5957-49F5-9B39-930E2F49F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863C4-8F69-4C3E-B38B-C825A30E687F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5FAB7-F67B-4AD2-A398-DCE9356E1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A43A64-0F52-4942-9E33-E5CFCDC49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7FF6-26C3-4099-9FE4-3EBA2B08E8C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1260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7FAD3-F58A-4CB4-8BF4-BB5360082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6C17A-8549-4106-88C7-5BE2FD585181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F478B-2241-4668-B0B6-2A1642C3E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9B59F-D7DA-47D7-A3BB-6F69CF8D5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772E7-4EC7-419F-8CC7-53204B0C6475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36755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BA8EC6-2873-45B6-B5B2-A28525F3E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3696C-520A-4B6C-AF02-88B829CC7A69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E7A26E-3C1F-49DE-8C4A-B659A3FCA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68584A7-213E-457C-B728-E92333A25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63C9-FC19-4D6F-9C97-AACF0A754CB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701285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666E82A-ED7F-45EF-A035-983FC8EBF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D1CCF-8F0A-415C-BFD3-FC7F44F0A309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A332F1A-2AE1-49AF-B8DC-72E682F8B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6284708-F3E9-42CD-99AA-7AEE19ADE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BC79A-4749-4917-966E-5CA6B304FCE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5795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D5F1622-0B85-4FC1-ACEA-B7019E935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699DE-A758-4F34-B854-76BE5416624A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0DC1C50-4690-42E8-BBA0-E0F328F3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2F222F-DFD2-40B4-A804-AA0ABD0EC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469D-2977-4F1A-A1B5-AC67FEF875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4155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E46E1D3-3CE8-46D2-9CA2-3B27EC6EEA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9F9E9D07-A8EB-4C68-8D8E-1985E3A952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8120900"/>
      </p:ext>
    </p:extLst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047842D-FDED-4BAA-A050-E7B09540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5A0D-6038-4956-BECD-3C757EACD703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565E0A5-A9BE-42D6-9A6A-B2A86963D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F94603-C170-4B47-B7C9-115398F19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7DA01-307B-4671-9385-0DD0CED8A28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995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E701218-57AC-482E-896C-44EC036D5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6201E-F993-4A38-ACF2-846B8A029B9A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1D9929F-B33E-4162-974B-9949D5CCD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4C5B631-B258-4CAC-B7E3-999F2C89C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0E2E-2680-40B9-84E3-D577E19A648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960788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452DA8F-7F96-4D68-9FFE-6BB3B71A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CD1F0-3E0C-4549-B41B-A2BF06DD7E33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65ED1FA-9DD8-4203-9752-2F3FB39C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C2E592-F802-4B73-A7F3-1D56705E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3896D-2DEB-457C-8E21-35A795A423F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730567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309ABB-A73C-434B-AF2D-710A18FF8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699C1-9824-4662-BD30-D5EFE440309F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1F0839-BFB2-475D-9C69-A7FC8356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84A92E3-187B-42D7-9B6A-F3C040FD1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DC50-9B08-4210-8088-0E01CDF71C9E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977443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0D199A-A14D-4DEB-A91B-B1523D446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40BA3-4C21-46C3-8782-832CB637CC49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0B02919-3382-42C5-9A75-709B9F81F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09A48E7-19E6-44D5-9BD1-94749EAD5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6DFE-A114-4BDF-97FD-8DF2C8528B3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28213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592F6-5772-4C8C-8053-0B8B6EF16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02070-2915-49FA-B6EF-F532F8D4BEFC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A02509-EEF8-4EB1-A8D8-D68357058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ACAD0-36C0-4871-8A23-B2CE58E8C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AB20F-35EE-45B7-B483-689D278B223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27503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F483ED-440D-4AC6-B8D1-272FC72F3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69096-8CE9-4C64-A61C-AB8BE0F19BF6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2E38-CD3A-4FEB-9AAE-6D16C0FF6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8419C1-8924-4E77-9C99-43183D24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4B92A-96B4-4E95-9F05-DC6BC8AC8339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3200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1A760B3-6C87-45FD-84C5-9877489D34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5" name="Picture 3" descr="DOM ASOCEA SEM BORDAS">
            <a:extLst>
              <a:ext uri="{FF2B5EF4-FFF2-40B4-BE49-F238E27FC236}">
                <a16:creationId xmlns:a16="http://schemas.microsoft.com/office/drawing/2014/main" id="{53A45297-6A91-41EE-8479-240866ED00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52702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36D0E33-E40A-48AD-8293-823FBD4B8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7895CDF3-A2FB-4461-B127-7C92084BB7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414567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73C93594-349B-41E2-A42D-CEFEE01216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8" name="Picture 3" descr="DOM ASOCEA SEM BORDAS">
            <a:extLst>
              <a:ext uri="{FF2B5EF4-FFF2-40B4-BE49-F238E27FC236}">
                <a16:creationId xmlns:a16="http://schemas.microsoft.com/office/drawing/2014/main" id="{3A328B3D-16E4-4B9B-A7E4-8D8834AEE2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5056906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E7474E5A-C318-48EB-AD87-FF873AC4B9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4" name="Picture 4" descr="DOM ASOCEA SEM BORDAS">
            <a:extLst>
              <a:ext uri="{FF2B5EF4-FFF2-40B4-BE49-F238E27FC236}">
                <a16:creationId xmlns:a16="http://schemas.microsoft.com/office/drawing/2014/main" id="{A880EAE1-1416-49BF-A62D-49A76B7F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00053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DF4512A1-8B46-458B-AC4B-5E33B20F3F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3" name="Picture 4" descr="emblema ASOCEA - COR">
            <a:extLst>
              <a:ext uri="{FF2B5EF4-FFF2-40B4-BE49-F238E27FC236}">
                <a16:creationId xmlns:a16="http://schemas.microsoft.com/office/drawing/2014/main" id="{8B507AED-F7D4-4EA1-BDF0-B7968C70D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74491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01769412-F007-4BFA-9B06-9C10414703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62646EB7-D81F-424D-AFE0-2F557BE4FB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4549455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A956E0F-E31A-4CE5-9D5C-9F31DE554A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6" name="Picture 3" descr="DOM ASOCEA SEM BORDAS">
            <a:extLst>
              <a:ext uri="{FF2B5EF4-FFF2-40B4-BE49-F238E27FC236}">
                <a16:creationId xmlns:a16="http://schemas.microsoft.com/office/drawing/2014/main" id="{AD6F2619-DB81-4536-81D9-A5318E6A0A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88913"/>
            <a:ext cx="1195387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709507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>
            <a:extLst>
              <a:ext uri="{FF2B5EF4-FFF2-40B4-BE49-F238E27FC236}">
                <a16:creationId xmlns:a16="http://schemas.microsoft.com/office/drawing/2014/main" id="{1263FC8A-5FE0-40D2-9589-24BE8BF82C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5" y="404813"/>
            <a:ext cx="9144000" cy="865187"/>
          </a:xfrm>
          <a:prstGeom prst="rect">
            <a:avLst/>
          </a:prstGeom>
          <a:gradFill rotWithShape="1">
            <a:gsLst>
              <a:gs pos="0">
                <a:srgbClr val="B2B2B2">
                  <a:gamma/>
                  <a:shade val="56078"/>
                  <a:invGamma/>
                </a:srgbClr>
              </a:gs>
              <a:gs pos="50000">
                <a:srgbClr val="B2B2B2"/>
              </a:gs>
              <a:gs pos="100000">
                <a:srgbClr val="B2B2B2">
                  <a:gamma/>
                  <a:shade val="56078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>
              <a:defRPr/>
            </a:pPr>
            <a:endParaRPr lang="pt-BR" sz="4400">
              <a:solidFill>
                <a:srgbClr val="646464"/>
              </a:solidFill>
              <a:effectDag name="">
                <a:cont type="tree" name="">
                  <a:effect ref="fillLine"/>
                  <a:outerShdw dist="38100" dir="13500000" algn="br">
                    <a:srgbClr val="969696"/>
                  </a:outerShdw>
                </a:cont>
                <a:cont type="tree" name="">
                  <a:effect ref="fillLine"/>
                  <a:outerShdw dist="38100" dir="2700000" algn="tl">
                    <a:srgbClr val="3C3C3C"/>
                  </a:outerShdw>
                </a:cont>
                <a:effect ref="fillLine"/>
              </a:effectDag>
              <a:latin typeface="Arial Rounded MT Bold" pitchFamily="34" charset="0"/>
              <a:ea typeface="+mn-ea"/>
            </a:endParaRPr>
          </a:p>
        </p:txBody>
      </p:sp>
      <p:pic>
        <p:nvPicPr>
          <p:cNvPr id="1027" name="Picture 4" descr="emblema ASOCEA - COR">
            <a:extLst>
              <a:ext uri="{FF2B5EF4-FFF2-40B4-BE49-F238E27FC236}">
                <a16:creationId xmlns:a16="http://schemas.microsoft.com/office/drawing/2014/main" id="{C751426A-AD9A-4DEB-8B7D-33A4A56001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17488"/>
            <a:ext cx="1101725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8" r:id="rId1"/>
    <p:sldLayoutId id="2147484539" r:id="rId2"/>
    <p:sldLayoutId id="2147484540" r:id="rId3"/>
    <p:sldLayoutId id="2147484541" r:id="rId4"/>
    <p:sldLayoutId id="2147484542" r:id="rId5"/>
    <p:sldLayoutId id="2147484543" r:id="rId6"/>
    <p:sldLayoutId id="2147484544" r:id="rId7"/>
    <p:sldLayoutId id="2147484545" r:id="rId8"/>
    <p:sldLayoutId id="2147484546" r:id="rId9"/>
    <p:sldLayoutId id="2147484547" r:id="rId10"/>
    <p:sldLayoutId id="2147484548" r:id="rId11"/>
    <p:sldLayoutId id="2147484549" r:id="rId12"/>
    <p:sldLayoutId id="2147484524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AA9D4AB2-5173-4827-9143-8092B7597F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8AC33714-645D-48E3-9991-20E32C5E69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A7BB00-9B5C-4A44-968D-9CF8FCED8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BCC7F2AB-136E-4117-8561-083058A093EA}" type="datetimeFigureOut">
              <a:rPr lang="pt-BR"/>
              <a:pPr>
                <a:defRPr/>
              </a:pPr>
              <a:t>27/03/2024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046B34-F0DF-4BBD-9743-44057C5452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A1B8B-1C0A-40C4-8E39-F080EB599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110862-A057-4871-8F92-DF3A928ADC9C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1169D5BF-4C1F-46F6-9C85-52E4A35B4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16387" name="Espaço Reservado para Número de Slide 1">
            <a:extLst>
              <a:ext uri="{FF2B5EF4-FFF2-40B4-BE49-F238E27FC236}">
                <a16:creationId xmlns:a16="http://schemas.microsoft.com/office/drawing/2014/main" id="{3B0444B1-45FE-4EEA-8ACC-BC524E1EF41D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642855-4B76-409B-8AD1-1975D776FA2F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pic>
        <p:nvPicPr>
          <p:cNvPr id="16389" name="Picture 4" descr="DOM ASOCEA NOVO FINAL">
            <a:extLst>
              <a:ext uri="{FF2B5EF4-FFF2-40B4-BE49-F238E27FC236}">
                <a16:creationId xmlns:a16="http://schemas.microsoft.com/office/drawing/2014/main" id="{156377F3-FD4A-4004-B75F-9E76C88E9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220788"/>
            <a:ext cx="4133850" cy="454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DOM ASOCEA NOVO FINAL">
            <a:extLst>
              <a:ext uri="{FF2B5EF4-FFF2-40B4-BE49-F238E27FC236}">
                <a16:creationId xmlns:a16="http://schemas.microsoft.com/office/drawing/2014/main" id="{17FAF5C4-14C1-4A45-9AFF-3EAA3169B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3">
            <a:extLst>
              <a:ext uri="{FF2B5EF4-FFF2-40B4-BE49-F238E27FC236}">
                <a16:creationId xmlns:a16="http://schemas.microsoft.com/office/drawing/2014/main" id="{A545FA0C-14B9-46AB-B3B5-094C3CBCF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16392" name="Imagem 8">
            <a:extLst>
              <a:ext uri="{FF2B5EF4-FFF2-40B4-BE49-F238E27FC236}">
                <a16:creationId xmlns:a16="http://schemas.microsoft.com/office/drawing/2014/main" id="{9CC1FEFE-76DB-4650-B519-440B0BC99D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A256F21-4D02-0E4A-7581-5B629927C6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169" y="5810921"/>
            <a:ext cx="5935662" cy="52387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ORGANIZAÇÃO INSPECIONADA: DTCEA-XX(EPTA A XX)</a:t>
            </a:r>
          </a:p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1400" dirty="0">
                <a:solidFill>
                  <a:srgbClr val="FFFFFF"/>
                </a:solidFill>
                <a:latin typeface="Verdana" panose="020B0604030504040204" pitchFamily="34" charset="0"/>
                <a:ea typeface="+mn-ea"/>
                <a:cs typeface="Arial" panose="020B0604020202020204" pitchFamily="34" charset="0"/>
              </a:rPr>
              <a:t>XX A XX DE XXXX DE 20XX</a:t>
            </a:r>
            <a:endParaRPr lang="pt-BR" altLang="pt-BR" sz="1400" dirty="0">
              <a:solidFill>
                <a:srgbClr val="FFFFFF"/>
              </a:solidFill>
              <a:latin typeface="Verdana" panose="020B060403050404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913609DE-2B09-473A-A348-BD1EDE4CA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204" y="4060513"/>
            <a:ext cx="8429625" cy="116641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Espera-se que o INSPCEA realize </a:t>
            </a:r>
            <a:r>
              <a:rPr lang="pt-BR" sz="2000" b="0" i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tantos questionamentos quanto julgue necessários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, até cobrir o objetivo pretendido pela pergunta que está sendo aplicada, n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busca por evidências.</a:t>
            </a:r>
            <a:endParaRPr lang="pt-BR" sz="2000" b="0" i="1" dirty="0">
              <a:solidFill>
                <a:schemeClr val="bg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angle 8">
            <a:extLst>
              <a:ext uri="{FF2B5EF4-FFF2-40B4-BE49-F238E27FC236}">
                <a16:creationId xmlns:a16="http://schemas.microsoft.com/office/drawing/2014/main" id="{49FB6D90-EFC3-460B-81B1-527A6A6D68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56" y="2797423"/>
            <a:ext cx="8429625" cy="79707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5113" indent="-265113" algn="just" eaLnBrk="1" hangingPunct="1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000" i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	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 INSPCEA e sua Contraparte devem planejar suas atividades </a:t>
            </a:r>
            <a:r>
              <a:rPr lang="pt-BR" sz="2000" b="0" i="1" dirty="0">
                <a:solidFill>
                  <a:srgbClr val="FFFF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modo a cobrir todo o escopo do Protocolo </a:t>
            </a:r>
            <a:r>
              <a:rPr lang="pt-BR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 sua área de atuação.</a:t>
            </a:r>
            <a:r>
              <a:rPr lang="en-US" sz="2000" b="0" i="1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0B1DE8A-BE01-9478-D3ED-58C74CE21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3531" y="1671299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ABRANGÊNCIA DA INSPEÇÃO</a:t>
            </a:r>
          </a:p>
        </p:txBody>
      </p:sp>
    </p:spTree>
    <p:extLst>
      <p:ext uri="{BB962C8B-B14F-4D97-AF65-F5344CB8AC3E}">
        <p14:creationId xmlns:p14="http://schemas.microsoft.com/office/powerpoint/2010/main" val="2859396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Tabela 9">
            <a:extLst>
              <a:ext uri="{FF2B5EF4-FFF2-40B4-BE49-F238E27FC236}">
                <a16:creationId xmlns:a16="http://schemas.microsoft.com/office/drawing/2014/main" id="{98DF15F1-348F-4EB4-8663-7ED593115682}"/>
              </a:ext>
            </a:extLst>
          </p:cNvPr>
          <p:cNvGraphicFramePr>
            <a:graphicFrameLocks noGrp="1"/>
          </p:cNvGraphicFramePr>
          <p:nvPr/>
        </p:nvGraphicFramePr>
        <p:xfrm>
          <a:off x="25400" y="2016125"/>
          <a:ext cx="9093200" cy="23907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1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18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8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69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449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907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ICA 205-48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Item 5.6.5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AVSEC 20.215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O Elo do SISCEAB registra os riscos e ocorrências AVSEC nos RELSEC por meio do Sistema Integrado de Gestão AVSEC?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Sim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Verificar 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efetiva implementação</a:t>
                      </a: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 do registro de riscos e ocorrências AVSEC nos RELSEC por meio do Sistema Integrado de Gestão AVSEC.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Satisfatório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□ Não Aplicável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43" marR="6104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15">
            <a:extLst>
              <a:ext uri="{FF2B5EF4-FFF2-40B4-BE49-F238E27FC236}">
                <a16:creationId xmlns:a16="http://schemas.microsoft.com/office/drawing/2014/main" id="{879A27F4-307C-44DB-A74B-FADDCA31A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9692" y="5251136"/>
            <a:ext cx="72000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Resposta objetiva da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Organização Inspecionada</a:t>
            </a: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F3BAE7B3-3D9B-405A-8542-4F9DFBB89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499828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Referência do requisito regulamentar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(base da avaliação)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Times New Roman" pitchFamily="18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49AA7C7-3F44-4030-9404-F98189A1B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4869160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Pergunta elaborada com base no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requisito regulamentar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Times New Roman" pitchFamily="18" charset="0"/>
              </a:rPr>
              <a:t>.</a:t>
            </a:r>
          </a:p>
        </p:txBody>
      </p:sp>
      <p:sp>
        <p:nvSpPr>
          <p:cNvPr id="17" name="Rectangle 17">
            <a:extLst>
              <a:ext uri="{FF2B5EF4-FFF2-40B4-BE49-F238E27FC236}">
                <a16:creationId xmlns:a16="http://schemas.microsoft.com/office/drawing/2014/main" id="{96EF41FF-2C68-4544-B672-B65F5616B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623249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Orientação para a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busca de evidências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E9D87BB-9928-4E44-B983-0B1804E58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892" y="5992581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Posicionamento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(Satisfatório, Não satisfatório ou Não aplicável).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1" name="Rectangle 14">
            <a:extLst>
              <a:ext uri="{FF2B5EF4-FFF2-40B4-BE49-F238E27FC236}">
                <a16:creationId xmlns:a16="http://schemas.microsoft.com/office/drawing/2014/main" id="{330AA1ED-3491-46B9-B35F-C653EDE105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1" y="6367475"/>
            <a:ext cx="7200800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5113" indent="-265113" algn="just" eaLnBrk="1" hangingPunct="1">
              <a:spcAft>
                <a:spcPts val="1200"/>
              </a:spcAf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	</a:t>
            </a: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Resposta/Comentários 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registros das evidências (*NM-....)</a:t>
            </a:r>
            <a:r>
              <a:rPr lang="en-US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8" name="CaixaDeTexto 2">
            <a:extLst>
              <a:ext uri="{FF2B5EF4-FFF2-40B4-BE49-F238E27FC236}">
                <a16:creationId xmlns:a16="http://schemas.microsoft.com/office/drawing/2014/main" id="{709FC461-BD0A-495B-9470-23A308DEE9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2413" y="2048228"/>
            <a:ext cx="2505075" cy="1323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pt-BR" alt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INSPCEA é o responsável, mas a OI deve adiantar os comentários. INSPCEA ajusta em texto único. </a:t>
            </a:r>
            <a:endParaRPr lang="pt-BR" altLang="pt-BR" sz="1600" dirty="0">
              <a:highlight>
                <a:srgbClr val="FFFF00"/>
              </a:highlight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CaixaDeTexto 7">
            <a:extLst>
              <a:ext uri="{FF2B5EF4-FFF2-40B4-BE49-F238E27FC236}">
                <a16:creationId xmlns:a16="http://schemas.microsoft.com/office/drawing/2014/main" id="{63FC0B98-668D-4CAA-827A-04A103CCA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72263" y="3573463"/>
            <a:ext cx="2305050" cy="3683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Nível de Maturidade</a:t>
            </a:r>
            <a:endParaRPr lang="pt-BR" altLang="pt-BR" sz="1100" dirty="0">
              <a:solidFill>
                <a:srgbClr val="FFFF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F24C05B0-C01F-4B4B-A3E9-88D271951BF3}"/>
              </a:ext>
            </a:extLst>
          </p:cNvPr>
          <p:cNvSpPr/>
          <p:nvPr/>
        </p:nvSpPr>
        <p:spPr>
          <a:xfrm>
            <a:off x="1569833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2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E26C214-16C1-4F31-B4A6-2EA82D49B1AA}"/>
              </a:ext>
            </a:extLst>
          </p:cNvPr>
          <p:cNvSpPr/>
          <p:nvPr/>
        </p:nvSpPr>
        <p:spPr>
          <a:xfrm>
            <a:off x="2789330" y="3873242"/>
            <a:ext cx="512099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3</a:t>
            </a:r>
          </a:p>
        </p:txBody>
      </p:sp>
      <p:sp>
        <p:nvSpPr>
          <p:cNvPr id="32" name="Rectangle 6">
            <a:extLst>
              <a:ext uri="{FF2B5EF4-FFF2-40B4-BE49-F238E27FC236}">
                <a16:creationId xmlns:a16="http://schemas.microsoft.com/office/drawing/2014/main" id="{F994DA20-E457-4BA4-AB51-2279C386667A}"/>
              </a:ext>
            </a:extLst>
          </p:cNvPr>
          <p:cNvSpPr/>
          <p:nvPr/>
        </p:nvSpPr>
        <p:spPr>
          <a:xfrm>
            <a:off x="406794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4</a:t>
            </a:r>
          </a:p>
        </p:txBody>
      </p:sp>
      <p:sp>
        <p:nvSpPr>
          <p:cNvPr id="33" name="Rectangle 7">
            <a:extLst>
              <a:ext uri="{FF2B5EF4-FFF2-40B4-BE49-F238E27FC236}">
                <a16:creationId xmlns:a16="http://schemas.microsoft.com/office/drawing/2014/main" id="{D43A7B99-7A1C-4F49-A49C-FE0E21B3BD67}"/>
              </a:ext>
            </a:extLst>
          </p:cNvPr>
          <p:cNvSpPr/>
          <p:nvPr/>
        </p:nvSpPr>
        <p:spPr>
          <a:xfrm>
            <a:off x="5688024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5</a:t>
            </a:r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75C36C10-D6DA-46A9-8269-36615405CA82}"/>
              </a:ext>
            </a:extLst>
          </p:cNvPr>
          <p:cNvSpPr/>
          <p:nvPr/>
        </p:nvSpPr>
        <p:spPr>
          <a:xfrm>
            <a:off x="7584355" y="3873242"/>
            <a:ext cx="500066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6</a:t>
            </a:r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E5F2EC96-A700-4F69-8466-F0D841B3104A}"/>
              </a:ext>
            </a:extLst>
          </p:cNvPr>
          <p:cNvSpPr/>
          <p:nvPr/>
        </p:nvSpPr>
        <p:spPr>
          <a:xfrm>
            <a:off x="232567" y="3873242"/>
            <a:ext cx="500065" cy="70788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</a:rPr>
              <a:t>1</a:t>
            </a:r>
          </a:p>
        </p:txBody>
      </p:sp>
      <p:sp>
        <p:nvSpPr>
          <p:cNvPr id="2" name="Rectangle 10">
            <a:extLst>
              <a:ext uri="{FF2B5EF4-FFF2-40B4-BE49-F238E27FC236}">
                <a16:creationId xmlns:a16="http://schemas.microsoft.com/office/drawing/2014/main" id="{44EA806D-6A9C-D0BD-C951-30708ADD7E56}"/>
              </a:ext>
            </a:extLst>
          </p:cNvPr>
          <p:cNvSpPr/>
          <p:nvPr/>
        </p:nvSpPr>
        <p:spPr>
          <a:xfrm>
            <a:off x="390680" y="450745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1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AA047B4B-B3EB-D8C9-6FC2-1EBC1A37569E}"/>
              </a:ext>
            </a:extLst>
          </p:cNvPr>
          <p:cNvSpPr/>
          <p:nvPr/>
        </p:nvSpPr>
        <p:spPr>
          <a:xfrm>
            <a:off x="390648" y="486464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2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6DFDD44-F79D-33D2-1EA6-E11ECA0A1C21}"/>
              </a:ext>
            </a:extLst>
          </p:cNvPr>
          <p:cNvSpPr/>
          <p:nvPr/>
        </p:nvSpPr>
        <p:spPr>
          <a:xfrm>
            <a:off x="390680" y="5150400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3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2FB9910-D7B4-DEAA-4A6F-023F61B13D45}"/>
              </a:ext>
            </a:extLst>
          </p:cNvPr>
          <p:cNvSpPr/>
          <p:nvPr/>
        </p:nvSpPr>
        <p:spPr>
          <a:xfrm>
            <a:off x="390680" y="5550510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4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FC73770-0DB4-08C9-260A-464A7AE5A225}"/>
              </a:ext>
            </a:extLst>
          </p:cNvPr>
          <p:cNvSpPr/>
          <p:nvPr/>
        </p:nvSpPr>
        <p:spPr>
          <a:xfrm>
            <a:off x="390680" y="593621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5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11CB9975-93A2-9A83-DCB8-649942400E9A}"/>
              </a:ext>
            </a:extLst>
          </p:cNvPr>
          <p:cNvSpPr/>
          <p:nvPr/>
        </p:nvSpPr>
        <p:spPr>
          <a:xfrm>
            <a:off x="390680" y="6336328"/>
            <a:ext cx="500066" cy="40011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VAGRounded BT" pitchFamily="34" charset="0"/>
                <a:ea typeface="MS PGothic" panose="020B0600070205080204" pitchFamily="34" charset="-128"/>
              </a:rPr>
              <a:t>6</a:t>
            </a: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0FED2BA6-87A6-0AD4-C6A1-0A6C82BBF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81" y="1406912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PROTOCOLO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38043077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:a16="http://schemas.microsoft.com/office/drawing/2014/main" id="{F9FD35D6-89AB-48E3-990D-6D7945287357}"/>
              </a:ext>
            </a:extLst>
          </p:cNvPr>
          <p:cNvGrpSpPr>
            <a:grpSpLocks/>
          </p:cNvGrpSpPr>
          <p:nvPr/>
        </p:nvGrpSpPr>
        <p:grpSpPr bwMode="auto">
          <a:xfrm>
            <a:off x="1839913" y="2062163"/>
            <a:ext cx="5661025" cy="4654550"/>
            <a:chOff x="2705100" y="2071678"/>
            <a:chExt cx="3751263" cy="3286148"/>
          </a:xfrm>
        </p:grpSpPr>
        <p:pic>
          <p:nvPicPr>
            <p:cNvPr id="30" name="Picture 2">
              <a:extLst>
                <a:ext uri="{FF2B5EF4-FFF2-40B4-BE49-F238E27FC236}">
                  <a16:creationId xmlns:a16="http://schemas.microsoft.com/office/drawing/2014/main" id="{5D1F7A6F-F06E-46BF-A9A6-5AAB7184A6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050" y="2071678"/>
              <a:ext cx="3667125" cy="1676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3">
              <a:extLst>
                <a:ext uri="{FF2B5EF4-FFF2-40B4-BE49-F238E27FC236}">
                  <a16:creationId xmlns:a16="http://schemas.microsoft.com/office/drawing/2014/main" id="{40343ED7-212B-4296-8591-93B146D4B9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038" y="3871919"/>
              <a:ext cx="37433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4">
              <a:extLst>
                <a:ext uri="{FF2B5EF4-FFF2-40B4-BE49-F238E27FC236}">
                  <a16:creationId xmlns:a16="http://schemas.microsoft.com/office/drawing/2014/main" id="{9075FA7D-3FD1-41FD-8657-7F57E3A58B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0" y="4557726"/>
              <a:ext cx="3733800" cy="800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Bent Arrow 9">
            <a:extLst>
              <a:ext uri="{FF2B5EF4-FFF2-40B4-BE49-F238E27FC236}">
                <a16:creationId xmlns:a16="http://schemas.microsoft.com/office/drawing/2014/main" id="{A5304ADB-83E7-4B7F-944A-8CEC2F4CFDD9}"/>
              </a:ext>
            </a:extLst>
          </p:cNvPr>
          <p:cNvSpPr/>
          <p:nvPr/>
        </p:nvSpPr>
        <p:spPr bwMode="auto">
          <a:xfrm rot="10800000">
            <a:off x="7089775" y="5481638"/>
            <a:ext cx="768350" cy="1163637"/>
          </a:xfrm>
          <a:prstGeom prst="bentArrow">
            <a:avLst>
              <a:gd name="adj1" fmla="val 25000"/>
              <a:gd name="adj2" fmla="val 27424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34" name="Bent Arrow 10">
            <a:extLst>
              <a:ext uri="{FF2B5EF4-FFF2-40B4-BE49-F238E27FC236}">
                <a16:creationId xmlns:a16="http://schemas.microsoft.com/office/drawing/2014/main" id="{6DECF24F-4BA3-4C79-9F09-76FC9C4B9814}"/>
              </a:ext>
            </a:extLst>
          </p:cNvPr>
          <p:cNvSpPr/>
          <p:nvPr/>
        </p:nvSpPr>
        <p:spPr bwMode="auto">
          <a:xfrm rot="10800000" flipH="1">
            <a:off x="1219976" y="5453108"/>
            <a:ext cx="768350" cy="1051516"/>
          </a:xfrm>
          <a:prstGeom prst="bentArrow">
            <a:avLst>
              <a:gd name="adj1" fmla="val 25000"/>
              <a:gd name="adj2" fmla="val 28232"/>
              <a:gd name="adj3" fmla="val 25000"/>
              <a:gd name="adj4" fmla="val 43750"/>
            </a:avLst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717550" indent="95250" algn="just" eaLnBrk="1" hangingPunct="1">
              <a:tabLst>
                <a:tab pos="704850" algn="l"/>
              </a:tabLst>
              <a:defRPr/>
            </a:pPr>
            <a:endParaRPr lang="pt-BR" sz="2000">
              <a:latin typeface="VAGRounded BT" pitchFamily="34" charset="0"/>
            </a:endParaRPr>
          </a:p>
        </p:txBody>
      </p:sp>
      <p:sp>
        <p:nvSpPr>
          <p:cNvPr id="35" name="Oval 8">
            <a:extLst>
              <a:ext uri="{FF2B5EF4-FFF2-40B4-BE49-F238E27FC236}">
                <a16:creationId xmlns:a16="http://schemas.microsoft.com/office/drawing/2014/main" id="{4307322C-6B39-42A1-A58F-DB76A9B28F79}"/>
              </a:ext>
            </a:extLst>
          </p:cNvPr>
          <p:cNvSpPr/>
          <p:nvPr/>
        </p:nvSpPr>
        <p:spPr bwMode="auto">
          <a:xfrm>
            <a:off x="6543675" y="4194175"/>
            <a:ext cx="2500313" cy="1428750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do</a:t>
            </a:r>
          </a:p>
          <a:p>
            <a:pPr algn="ctr" eaLnBrk="1" hangingPunct="1">
              <a:spcBef>
                <a:spcPts val="1200"/>
              </a:spcBef>
              <a:spcAft>
                <a:spcPts val="1200"/>
              </a:spcAft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Inspetor</a:t>
            </a:r>
          </a:p>
        </p:txBody>
      </p:sp>
      <p:sp>
        <p:nvSpPr>
          <p:cNvPr id="36" name="Oval 7">
            <a:extLst>
              <a:ext uri="{FF2B5EF4-FFF2-40B4-BE49-F238E27FC236}">
                <a16:creationId xmlns:a16="http://schemas.microsoft.com/office/drawing/2014/main" id="{D6EF6F2C-695A-4047-BFB1-0E3A3FB86A2C}"/>
              </a:ext>
            </a:extLst>
          </p:cNvPr>
          <p:cNvSpPr/>
          <p:nvPr/>
        </p:nvSpPr>
        <p:spPr bwMode="auto">
          <a:xfrm>
            <a:off x="237036" y="4065514"/>
            <a:ext cx="2500313" cy="1427162"/>
          </a:xfrm>
          <a:prstGeom prst="ellipse">
            <a:avLst/>
          </a:prstGeom>
          <a:solidFill>
            <a:schemeClr val="tx2">
              <a:lumMod val="50000"/>
            </a:schemeClr>
          </a:solidFill>
          <a:ln w="952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Assinatura da</a:t>
            </a:r>
          </a:p>
          <a:p>
            <a:pPr algn="ctr" eaLnBrk="1" hangingPunct="1">
              <a:defRPr/>
            </a:pPr>
            <a:r>
              <a:rPr lang="pt-BR" sz="2000" dirty="0">
                <a:solidFill>
                  <a:schemeClr val="bg1"/>
                </a:solidFill>
                <a:latin typeface="VAGRounded BT" pitchFamily="34" charset="0"/>
              </a:rPr>
              <a:t>Contraparte</a:t>
            </a:r>
          </a:p>
          <a:p>
            <a:pPr algn="ctr"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VAGRounded BT" pitchFamily="34" charset="0"/>
              </a:rPr>
              <a:t>(CIÊNCIA)</a:t>
            </a:r>
            <a:endParaRPr lang="pt-BR" sz="2000" dirty="0">
              <a:solidFill>
                <a:srgbClr val="FFFF00"/>
              </a:solidFill>
              <a:latin typeface="VAGRounded BT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31F4A14-BEB9-FC09-269B-5DA30637A7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4181" y="1385602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FICHA DE NÃO CONFORMIDADE</a:t>
            </a:r>
          </a:p>
        </p:txBody>
      </p:sp>
    </p:spTree>
    <p:extLst>
      <p:ext uri="{BB962C8B-B14F-4D97-AF65-F5344CB8AC3E}">
        <p14:creationId xmlns:p14="http://schemas.microsoft.com/office/powerpoint/2010/main" val="259940214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BFCBA9BD-6661-474B-8102-99A5B680E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38" y="3331495"/>
            <a:ext cx="7416800" cy="19843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Propicia 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priorização dos planejamentos para a correção dos problemas ou sua atenuação (mitigação).</a:t>
            </a: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endParaRPr lang="pt-BR" sz="180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 IS é avaliado na </a:t>
            </a: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reunião final de coordenação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, com </a:t>
            </a: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toda a equipe de inspetores </a:t>
            </a:r>
            <a:r>
              <a:rPr lang="pt-BR" sz="18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para cada Ficha de Não Conformidade.</a:t>
            </a:r>
          </a:p>
          <a:p>
            <a:pPr algn="just">
              <a:spcAft>
                <a:spcPts val="600"/>
              </a:spcAft>
              <a:buFontTx/>
              <a:buChar char="•"/>
              <a:tabLst>
                <a:tab pos="269875" algn="l"/>
                <a:tab pos="323850" algn="l"/>
              </a:tabLst>
              <a:defRPr/>
            </a:pPr>
            <a:endParaRPr lang="pt-BR" sz="1800" b="0" i="1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EF1C7A13-9923-4EBE-B952-5C1594475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7538" y="2532976"/>
            <a:ext cx="7416800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IMPACTO NA SEGURANÇA (IS)</a:t>
            </a:r>
            <a:endParaRPr lang="en-US" sz="180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5032B39A-C744-547B-E810-1760E67A6B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60069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29754546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E85026EE-9715-4EE2-BDC6-F3479B91E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031657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PRODUTO DE 2 FATORES:</a:t>
            </a: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2F1C7D0D-7BF9-4860-A2AC-1EC2086507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3553574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SEVERIDADE  X PROBABILIDADE</a:t>
            </a:r>
            <a:endParaRPr lang="pt-BR" sz="1800" b="0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7" name="Rectangle 1">
            <a:extLst>
              <a:ext uri="{FF2B5EF4-FFF2-40B4-BE49-F238E27FC236}">
                <a16:creationId xmlns:a16="http://schemas.microsoft.com/office/drawing/2014/main" id="{2D129962-A2B8-44D2-949F-65CCBAD510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083850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Varia 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 </a:t>
            </a:r>
            <a:r>
              <a:rPr lang="en-US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1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(INACEITÁVEL) A </a:t>
            </a:r>
            <a:r>
              <a:rPr lang="en-US" sz="1800" b="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5</a:t>
            </a:r>
            <a:r>
              <a:rPr lang="en-US" sz="1800" b="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(ACEITÁVEL)</a:t>
            </a:r>
          </a:p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en-US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IS 2 É MONITORADO PELA ASOCEA</a:t>
            </a: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620BE450-4244-4E1F-BC86-DAABA9BDC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4974405"/>
            <a:ext cx="7416452" cy="7232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Ação mitigadora: IS de 1 a 4</a:t>
            </a:r>
          </a:p>
          <a:p>
            <a:pPr algn="ctr">
              <a:spcAft>
                <a:spcPts val="60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PRAZOS DE CORREÇÃO VINCULADOS</a:t>
            </a:r>
            <a:endParaRPr lang="pt-BR" sz="1800" b="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6D844E15-B62F-42BF-B885-47D0DBB95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6" y="5858624"/>
            <a:ext cx="7416452" cy="36933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1" hangingPunct="1"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Medidas corretivas e mitigadoras são </a:t>
            </a:r>
            <a:r>
              <a:rPr lang="pt-BR" sz="1800" b="0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responsabilidade da OI</a:t>
            </a:r>
            <a:r>
              <a:rPr lang="pt-BR" sz="1800" b="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20" name="Rectangle 1">
            <a:extLst>
              <a:ext uri="{FF2B5EF4-FFF2-40B4-BE49-F238E27FC236}">
                <a16:creationId xmlns:a16="http://schemas.microsoft.com/office/drawing/2014/main" id="{A50FDA22-3C3F-4ABF-965D-FC91C6A313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9187" y="2234769"/>
            <a:ext cx="7416452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buFont typeface="Wingdings" pitchFamily="2" charset="2"/>
              <a:buNone/>
              <a:tabLst>
                <a:tab pos="5740400" algn="l"/>
              </a:tabLst>
              <a:defRPr/>
            </a:pPr>
            <a:r>
              <a:rPr lang="pt-BR" sz="1800" b="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IMPACTO NA SEGURANÇA (IS) – Método de cálculo previsto no Capítulo 10 do  MCA 121-5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09EFACA9-6D28-6CE6-44F7-EE4F66123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60069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288137164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m 2">
            <a:extLst>
              <a:ext uri="{FF2B5EF4-FFF2-40B4-BE49-F238E27FC236}">
                <a16:creationId xmlns:a16="http://schemas.microsoft.com/office/drawing/2014/main" id="{C96DDC31-623F-42F5-B733-6CE5B1E78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6" y="1997898"/>
            <a:ext cx="4236638" cy="183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m 8">
            <a:extLst>
              <a:ext uri="{FF2B5EF4-FFF2-40B4-BE49-F238E27FC236}">
                <a16:creationId xmlns:a16="http://schemas.microsoft.com/office/drawing/2014/main" id="{7D2EB00A-8DD6-4C3D-9A19-446595104C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276" y="3881238"/>
            <a:ext cx="8085575" cy="2873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CaixaDeTexto 11">
            <a:extLst>
              <a:ext uri="{FF2B5EF4-FFF2-40B4-BE49-F238E27FC236}">
                <a16:creationId xmlns:a16="http://schemas.microsoft.com/office/drawing/2014/main" id="{E7442B21-3DAA-4D42-A61B-28507D3095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2901" y="2500039"/>
            <a:ext cx="3060597" cy="92333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SEVERIDADE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FATOR PROBABILIDADE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6E8AB2D1-DFE3-52E9-F86E-B45C9C63A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7469" y="141277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IMPACTO NA SEGURANÇA</a:t>
            </a:r>
          </a:p>
        </p:txBody>
      </p:sp>
    </p:spTree>
    <p:extLst>
      <p:ext uri="{BB962C8B-B14F-4D97-AF65-F5344CB8AC3E}">
        <p14:creationId xmlns:p14="http://schemas.microsoft.com/office/powerpoint/2010/main" val="1783165987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oup 3">
            <a:extLst>
              <a:ext uri="{FF2B5EF4-FFF2-40B4-BE49-F238E27FC236}">
                <a16:creationId xmlns:a16="http://schemas.microsoft.com/office/drawing/2014/main" id="{7C67C025-E135-4E88-A673-6A0FC4EE9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9037024"/>
              </p:ext>
            </p:extLst>
          </p:nvPr>
        </p:nvGraphicFramePr>
        <p:xfrm>
          <a:off x="251520" y="2143126"/>
          <a:ext cx="8640960" cy="4320842"/>
        </p:xfrm>
        <a:graphic>
          <a:graphicData uri="http://schemas.openxmlformats.org/drawingml/2006/table">
            <a:tbl>
              <a:tblPr/>
              <a:tblGrid>
                <a:gridCol w="1234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9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74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DATA</a:t>
                      </a: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ATIVIDADE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RESPONSÁVEL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Inicial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 10 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Abertura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h às 11:30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11:30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14:30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12 h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 h às 14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Aplicação dos Protocolos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 e Contrapartes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01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21.03.2024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Até 14 h 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Prazo para apresentação de evidências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Inspecionada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 h às 15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Coordenação Final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Membros da Equipe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22.03.2023</a:t>
                      </a:r>
                      <a:endParaRPr kumimoji="0" lang="pt-B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h às 10 h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Reunião de Encerramento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pt-BR" sz="14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</a:t>
                      </a:r>
                    </a:p>
                  </a:txBody>
                  <a:tcPr marT="45711" marB="45711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TextBox 2">
            <a:extLst>
              <a:ext uri="{FF2B5EF4-FFF2-40B4-BE49-F238E27FC236}">
                <a16:creationId xmlns:a16="http://schemas.microsoft.com/office/drawing/2014/main" id="{6D26A3B2-D39B-F150-07A3-4DB1C7984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396" y="1469847"/>
            <a:ext cx="7787207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PLANEJAMENTO DAS ATIVIDADES</a:t>
            </a:r>
          </a:p>
        </p:txBody>
      </p:sp>
    </p:spTree>
    <p:extLst>
      <p:ext uri="{BB962C8B-B14F-4D97-AF65-F5344CB8AC3E}">
        <p14:creationId xmlns:p14="http://schemas.microsoft.com/office/powerpoint/2010/main" val="3986926196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CEF85C98-1CD0-4322-A8F5-3559C3B2F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69" y="2285930"/>
            <a:ext cx="8928100" cy="3970318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1. Disponibilizar acesso a todas as informações e documentos pertinentes aos serviços e áreas avaliadas aos inspetores, independentemente do seu grau de sigilo, bem como a qualquer área, instalação ou equipamento, incluindo a realização de testes ou demonstrações, sempre que solicitados pelos inspetores, coordenando também com a administração aeroportuária local, quando necessário.</a:t>
            </a: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r>
              <a:rPr lang="pt-BR" sz="1800" b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2. Em caso de não apresentação da evidência será considerada não satisfatória a pergunta do protocolo e redigida a correspondente Ficha de Não Conformidade.</a:t>
            </a:r>
          </a:p>
          <a:p>
            <a:pPr algn="just">
              <a:spcAft>
                <a:spcPts val="0"/>
              </a:spcAft>
              <a:tabLst>
                <a:tab pos="269875" algn="l"/>
                <a:tab pos="323850" algn="l"/>
              </a:tabLst>
              <a:defRPr/>
            </a:pPr>
            <a:endParaRPr lang="pt-BR" sz="1800" b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3. O Relatório de Inspeção retratará a condição observada da Organização Inspecionada.</a:t>
            </a:r>
          </a:p>
          <a:p>
            <a:pPr algn="just" eaLnBrk="1" hangingPunct="1">
              <a:spcAft>
                <a:spcPts val="0"/>
              </a:spcAft>
              <a:defRPr/>
            </a:pPr>
            <a:endParaRPr lang="pt-BR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just" eaLnBrk="1" hangingPunct="1">
              <a:spcAft>
                <a:spcPts val="0"/>
              </a:spcAft>
              <a:defRPr/>
            </a:pP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4.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As evidências que não forem apresentadas até as </a:t>
            </a:r>
            <a:r>
              <a:rPr lang="pt-BR" sz="1800" b="0" dirty="0" err="1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XX</a:t>
            </a:r>
            <a:r>
              <a:rPr lang="pt-BR" sz="1800" b="0" dirty="0" err="1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h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do dia 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DD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MMM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 20</a:t>
            </a:r>
            <a:r>
              <a:rPr lang="pt-BR" sz="1800" b="0" dirty="0">
                <a:solidFill>
                  <a:srgbClr val="FFC0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AA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 deverão ser formalizadas no Plano de Ações Corretivas</a:t>
            </a:r>
            <a:r>
              <a:rPr lang="pt-BR" sz="18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.</a:t>
            </a:r>
            <a:endParaRPr lang="en-US" sz="18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D41088EF-8768-98A8-8500-B3061054EF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3062" y="1485661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ATRIBUIÇÕES DA OI</a:t>
            </a:r>
          </a:p>
        </p:txBody>
      </p:sp>
    </p:spTree>
    <p:extLst>
      <p:ext uri="{BB962C8B-B14F-4D97-AF65-F5344CB8AC3E}">
        <p14:creationId xmlns:p14="http://schemas.microsoft.com/office/powerpoint/2010/main" val="1036508111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vião de grande porte em pista de aeroporto&#10;&#10;Descrição gerada automaticamente">
            <a:extLst>
              <a:ext uri="{FF2B5EF4-FFF2-40B4-BE49-F238E27FC236}">
                <a16:creationId xmlns:a16="http://schemas.microsoft.com/office/drawing/2014/main" id="{D0B37F36-3CF4-4F0A-BDF4-E6D3A955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1236"/>
            <a:ext cx="3753374" cy="448023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58D602C-31C5-3050-C428-80EE51CD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672" y="145210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EEC395-DF5E-2780-C4B9-C382D542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206898"/>
            <a:ext cx="4221037" cy="318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INTRODUÇÃO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E2C74F-D267-22F9-3ABA-3436D39D1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708920"/>
            <a:ext cx="4221037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52B4CA6-6051-CE0B-824D-9C8843AD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3212976"/>
            <a:ext cx="4221036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MEMBROS DA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10CA5D-2DE1-A363-50C1-5AC9A062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4725144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NÃO CONFORMIDADE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BFB9C-4186-6D51-B17D-8311E97E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702612"/>
            <a:ext cx="4221034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A8EC45-BB33-4031-2D5E-F59401AF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6165304"/>
            <a:ext cx="4221034" cy="3181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D982E22-94BE-8695-D579-5953C7AA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4221088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 DE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ED8F4F-97AE-5543-5496-056F0E48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" y="3717032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ABRANGÊNCIA DA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4D1777-2477-705B-9B5E-5F2AE292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183430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IMPACTO NA SEGURANÇA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782756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18437" name="Picture 4" descr="DOM ASOCEA NOVO FINAL">
            <a:extLst>
              <a:ext uri="{FF2B5EF4-FFF2-40B4-BE49-F238E27FC236}">
                <a16:creationId xmlns:a16="http://schemas.microsoft.com/office/drawing/2014/main" id="{16757659-F482-42EF-A166-7FA614A8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m 10">
            <a:extLst>
              <a:ext uri="{FF2B5EF4-FFF2-40B4-BE49-F238E27FC236}">
                <a16:creationId xmlns:a16="http://schemas.microsoft.com/office/drawing/2014/main" id="{07E47872-2289-4132-97FB-4BA5FC3E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707859DA-F1AE-41C3-B73C-2269E658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AB1B3D3-F79B-4571-9B2B-0C0313411979}"/>
              </a:ext>
            </a:extLst>
          </p:cNvPr>
          <p:cNvSpPr txBox="1"/>
          <p:nvPr/>
        </p:nvSpPr>
        <p:spPr>
          <a:xfrm>
            <a:off x="3182937" y="1595111"/>
            <a:ext cx="2778125" cy="706437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2" name="Text Box 4">
            <a:extLst>
              <a:ext uri="{FF2B5EF4-FFF2-40B4-BE49-F238E27FC236}">
                <a16:creationId xmlns:a16="http://schemas.microsoft.com/office/drawing/2014/main" id="{5FB6ED98-4899-442A-B9FF-CA659991C5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4" y="2628246"/>
            <a:ext cx="8629650" cy="16240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Conhecer  os procedimentos a serem realizados durante a Fase de Inspeção Local.</a:t>
            </a:r>
          </a:p>
        </p:txBody>
      </p:sp>
      <p:pic>
        <p:nvPicPr>
          <p:cNvPr id="13" name="Imagem 12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9B8534F1-2D94-43F1-8A83-A361E6CBF1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94942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51060356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1">
            <a:extLst>
              <a:ext uri="{FF2B5EF4-FFF2-40B4-BE49-F238E27FC236}">
                <a16:creationId xmlns:a16="http://schemas.microsoft.com/office/drawing/2014/main" id="{4782F9C2-14FD-481E-B4F4-DE71C6EA961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E69CC26-9DAB-4E19-BA73-B3551D981B03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16A1175C-A1D5-45C5-8A47-7009067112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18437" name="Picture 4" descr="DOM ASOCEA NOVO FINAL">
            <a:extLst>
              <a:ext uri="{FF2B5EF4-FFF2-40B4-BE49-F238E27FC236}">
                <a16:creationId xmlns:a16="http://schemas.microsoft.com/office/drawing/2014/main" id="{16757659-F482-42EF-A166-7FA614A89C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4">
            <a:extLst>
              <a:ext uri="{FF2B5EF4-FFF2-40B4-BE49-F238E27FC236}">
                <a16:creationId xmlns:a16="http://schemas.microsoft.com/office/drawing/2014/main" id="{3AE622A9-291A-4708-AF0E-42977078F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194" y="2628246"/>
            <a:ext cx="8629650" cy="162401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 algn="just">
              <a:lnSpc>
                <a:spcPts val="4200"/>
              </a:lnSpc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pt-BR" sz="240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Conhecer  os procedimentos a serem realizados durante a Fase de Inspeção Local.</a:t>
            </a:r>
          </a:p>
        </p:txBody>
      </p:sp>
      <p:pic>
        <p:nvPicPr>
          <p:cNvPr id="18439" name="Imagem 10">
            <a:extLst>
              <a:ext uri="{FF2B5EF4-FFF2-40B4-BE49-F238E27FC236}">
                <a16:creationId xmlns:a16="http://schemas.microsoft.com/office/drawing/2014/main" id="{07E47872-2289-4132-97FB-4BA5FC3E0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ixaDeTexto 13">
            <a:extLst>
              <a:ext uri="{FF2B5EF4-FFF2-40B4-BE49-F238E27FC236}">
                <a16:creationId xmlns:a16="http://schemas.microsoft.com/office/drawing/2014/main" id="{707859DA-F1AE-41C3-B73C-2269E658B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Uma imagem contendo grande, aeroporto, água, computador&#10;&#10;Descrição gerada automaticamente">
            <a:extLst>
              <a:ext uri="{FF2B5EF4-FFF2-40B4-BE49-F238E27FC236}">
                <a16:creationId xmlns:a16="http://schemas.microsoft.com/office/drawing/2014/main" id="{3BFBA65E-1378-4597-99D3-2E1832CB43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" y="4594942"/>
            <a:ext cx="8629651" cy="1418725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28768CB0-07F0-EC1E-6012-77C1D25695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6065" y="1717497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OBJETIVO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tângulo 34">
            <a:extLst>
              <a:ext uri="{FF2B5EF4-FFF2-40B4-BE49-F238E27FC236}">
                <a16:creationId xmlns:a16="http://schemas.microsoft.com/office/drawing/2014/main" id="{4A3635A0-43AF-4BD7-A557-B4A0EF41B8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52513"/>
            <a:ext cx="9144000" cy="157162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sp>
        <p:nvSpPr>
          <p:cNvPr id="53251" name="Espaço Reservado para Número de Slide 1">
            <a:extLst>
              <a:ext uri="{FF2B5EF4-FFF2-40B4-BE49-F238E27FC236}">
                <a16:creationId xmlns:a16="http://schemas.microsoft.com/office/drawing/2014/main" id="{47028FA4-6946-4C56-9CD6-3E3A440218EC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799DFB2-2559-448D-A584-9EAC397DACB5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49156" name="TextBox 122">
            <a:extLst>
              <a:ext uri="{FF2B5EF4-FFF2-40B4-BE49-F238E27FC236}">
                <a16:creationId xmlns:a16="http://schemas.microsoft.com/office/drawing/2014/main" id="{BFA47754-72CC-429E-817F-4729FF2AC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487988"/>
            <a:ext cx="8785225" cy="868362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“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Contribuindo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para 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Segurança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aviação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, por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meio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da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vigilância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prestação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dos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Serviços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de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Navegação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altLang="pt-BR" sz="2400" b="0" i="1" dirty="0" err="1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Aérea</a:t>
            </a:r>
            <a:r>
              <a:rPr lang="en-US" altLang="pt-BR" sz="2400" b="0" i="1" dirty="0">
                <a:solidFill>
                  <a:schemeClr val="bg1"/>
                </a:solidFill>
                <a:latin typeface="Monotype Corsiva" panose="03010101010201010101" pitchFamily="66" charset="0"/>
                <a:cs typeface="Arial" panose="020B0604020202020204" pitchFamily="34" charset="0"/>
              </a:rPr>
              <a:t>.” </a:t>
            </a:r>
            <a:endParaRPr lang="pt-BR" altLang="pt-BR" sz="2400" b="0" i="1" dirty="0">
              <a:solidFill>
                <a:schemeClr val="bg1"/>
              </a:solidFill>
              <a:latin typeface="Monotype Corsiva" panose="03010101010201010101" pitchFamily="66" charset="0"/>
              <a:cs typeface="Arial" panose="020B0604020202020204" pitchFamily="34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AB00592D-54E6-4650-8872-A501BBAA0F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388" y="95250"/>
            <a:ext cx="8531225" cy="83185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ＭＳ Ｐゴシック" panose="020B0600070205080204" pitchFamily="34" charset="-128"/>
                <a:cs typeface="Arial" charset="0"/>
              </a:rPr>
              <a:t>ASSESSORIA DE SEGURANÇA OPERACIONAL DO CONTROLE DO ESPAÇO AÉREO</a:t>
            </a:r>
            <a:endParaRPr lang="pt-BR" sz="2400" b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53254" name="Picture 4" descr="DOM ASOCEA NOVO FINAL">
            <a:extLst>
              <a:ext uri="{FF2B5EF4-FFF2-40B4-BE49-F238E27FC236}">
                <a16:creationId xmlns:a16="http://schemas.microsoft.com/office/drawing/2014/main" id="{7F05D0CD-530F-4875-A314-19BDF34ED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1168400"/>
            <a:ext cx="4022725" cy="442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 descr="Avião de grande porte em pista de aeroporto&#10;&#10;Descrição gerada automaticamente">
            <a:extLst>
              <a:ext uri="{FF2B5EF4-FFF2-40B4-BE49-F238E27FC236}">
                <a16:creationId xmlns:a16="http://schemas.microsoft.com/office/drawing/2014/main" id="{D0B37F36-3CF4-4F0A-BDF4-E6D3A95547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41236"/>
            <a:ext cx="3753374" cy="4480239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58D602C-31C5-3050-C428-80EE51CDD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398" y="1452106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chemeClr val="bg1"/>
                </a:solidFill>
                <a:latin typeface="Verdana" panose="020B0604030504040204" pitchFamily="34" charset="0"/>
                <a:cs typeface="Arial" pitchFamily="34" charset="0"/>
              </a:rPr>
              <a:t>ROTEIRO</a:t>
            </a:r>
            <a:endParaRPr lang="en-US" altLang="pt-BR" sz="2400" dirty="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DEEC395-DF5E-2780-C4B9-C382D54275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206898"/>
            <a:ext cx="4221037" cy="31867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INTRODUÇÃO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E2C74F-D267-22F9-3ABA-3436D39D1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2708920"/>
            <a:ext cx="4221037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VISÃO GERAL DO PROCESSO DE INSPEÇÃO</a:t>
            </a:r>
            <a:endParaRPr lang="pt-BR" sz="1400" b="0" dirty="0">
              <a:cs typeface="Arial" charset="0"/>
            </a:endParaRP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52B4CA6-6051-CE0B-824D-9C8843AD8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3212976"/>
            <a:ext cx="4221036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en-US" sz="1400" b="0" dirty="0">
                <a:cs typeface="Arial" charset="0"/>
              </a:rPr>
              <a:t>MEMBROS DA EQUIPE E CONTRAPARTES</a:t>
            </a:r>
            <a:endParaRPr lang="pt-BR" sz="1400" b="0" dirty="0">
              <a:cs typeface="Arial" charset="0"/>
            </a:endParaRP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410CA5D-2DE1-A363-50C1-5AC9A06232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9" y="4725144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FICHA DE NÃO CONFORMIDADE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DE3BFB9C-4186-6D51-B17D-8311E97E4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702612"/>
            <a:ext cx="4221034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PLANEJAMENTO DAS ATIVIDADES</a:t>
            </a:r>
            <a:endParaRPr lang="en-US" sz="1400" b="0" dirty="0">
              <a:cs typeface="Arial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BA8EC45-BB33-4031-2D5E-F59401AF3B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6165304"/>
            <a:ext cx="4221034" cy="31813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ATRIBUIÇÕES DA OI</a:t>
            </a:r>
            <a:endParaRPr lang="en-US" sz="1400" b="0" dirty="0">
              <a:cs typeface="Arial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D982E22-94BE-8695-D579-5953C7AABB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4221088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PROTOCOLO DE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92ED8F4F-97AE-5543-5496-056F0E488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" y="3717032"/>
            <a:ext cx="4221035" cy="318676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ABRANGÊNCIA DA INSPEÇÃO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A4D1777-2477-705B-9B5E-5F2AE2922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8" y="5183430"/>
            <a:ext cx="4221034" cy="318679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>
              <a:defRPr/>
            </a:pPr>
            <a:endParaRPr lang="en-US" sz="1400" b="0" dirty="0">
              <a:cs typeface="Arial" charset="0"/>
            </a:endParaRPr>
          </a:p>
          <a:p>
            <a:pPr eaLnBrk="1" hangingPunct="1">
              <a:defRPr/>
            </a:pPr>
            <a:r>
              <a:rPr lang="pt-BR" sz="1400" b="0" dirty="0">
                <a:cs typeface="Arial" charset="0"/>
              </a:rPr>
              <a:t>IMPACTO NA SEGURANÇA</a:t>
            </a:r>
          </a:p>
          <a:p>
            <a:pPr eaLnBrk="1" hangingPunct="1">
              <a:defRPr/>
            </a:pPr>
            <a:endParaRPr lang="pt-BR" sz="1400" b="0" dirty="0">
              <a:cs typeface="Arial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DBCE0BC-D82D-4E02-BE83-5691401811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2573338"/>
            <a:ext cx="7777163" cy="271462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>
              <a:lnSpc>
                <a:spcPts val="4200"/>
              </a:lnSpc>
              <a:spcBef>
                <a:spcPct val="20000"/>
              </a:spcBef>
              <a:buClr>
                <a:srgbClr val="FFFF00"/>
              </a:buClr>
              <a:defRPr/>
            </a:pPr>
            <a:r>
              <a:rPr lang="pt-BR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FINALIDADE DA INSPEÇÃO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: Avaliar os Serviços de Navegação Aérea prestados pela Organização, quanto à segurança, de acordo com as normas aplicáveis emitidas pelo órgão regulador e em consonância com os procedimentos estabelecidos na ICA 121-13.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2E6B68F-133E-DED6-B2B3-C1BC9848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1457" y="1669227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4279475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B14B1BD-6061-4FC0-9051-19CC30EF1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669" y="2603089"/>
            <a:ext cx="7632700" cy="335476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BASE LEGAL  - </a:t>
            </a:r>
            <a:r>
              <a:rPr lang="en-US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CBA, RICA 20-36/2023.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en-US" sz="24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en-US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BASE NORMATIVA  - 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Normas do DECEA relativas aos requisitos de Segurança da Aviação (AVSEC) nos Serviços de Navegação Aérea.</a:t>
            </a:r>
          </a:p>
          <a:p>
            <a:pPr indent="265113" algn="just">
              <a:spcAft>
                <a:spcPts val="600"/>
              </a:spcAft>
              <a:tabLst>
                <a:tab pos="266700" algn="l"/>
              </a:tabLst>
              <a:defRPr/>
            </a:pPr>
            <a:endParaRPr lang="pt-BR" sz="2400" b="0" dirty="0">
              <a:solidFill>
                <a:schemeClr val="bg1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indent="265113" algn="just">
              <a:spcAft>
                <a:spcPts val="600"/>
              </a:spcAft>
              <a:buFont typeface="Wingdings" pitchFamily="2" charset="2"/>
              <a:buChar char="Ø"/>
              <a:tabLst>
                <a:tab pos="266700" algn="l"/>
              </a:tabLst>
              <a:defRPr/>
            </a:pPr>
            <a:r>
              <a:rPr lang="pt-BR" sz="24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PROCESSO DE INSPEÇÃO - </a:t>
            </a:r>
            <a:r>
              <a:rPr lang="pt-BR" sz="24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ICA 121-13, MCA 121-5 e COMINSP Nº XXX / AAAA.</a:t>
            </a:r>
            <a:endParaRPr lang="pt-BR" sz="2400" b="0" dirty="0">
              <a:solidFill>
                <a:srgbClr val="FFFF00"/>
              </a:solidFill>
              <a:latin typeface="Arial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328445D8-F517-A3A5-46C8-17C6F458E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6550" y="1567984"/>
            <a:ext cx="5976938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36357475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8133E81D-364D-4B1A-BAB8-BD5FD8DF4C20}"/>
              </a:ext>
            </a:extLst>
          </p:cNvPr>
          <p:cNvSpPr txBox="1"/>
          <p:nvPr/>
        </p:nvSpPr>
        <p:spPr bwMode="auto">
          <a:xfrm>
            <a:off x="4267447" y="2410499"/>
            <a:ext cx="4161555" cy="400107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REGULAMENTAÇÃO NACIONAL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1" name="TextBox 4">
            <a:extLst>
              <a:ext uri="{FF2B5EF4-FFF2-40B4-BE49-F238E27FC236}">
                <a16:creationId xmlns:a16="http://schemas.microsoft.com/office/drawing/2014/main" id="{744CB26F-94E4-4F91-B294-79D7195EBFF4}"/>
              </a:ext>
            </a:extLst>
          </p:cNvPr>
          <p:cNvSpPr txBox="1"/>
          <p:nvPr/>
        </p:nvSpPr>
        <p:spPr bwMode="auto">
          <a:xfrm>
            <a:off x="606448" y="4202930"/>
            <a:ext cx="3669979" cy="70788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AVALIAÇÃO DO PROVEDOR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 SERVIÇOS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DF441830-4B31-49A1-97C4-726C5FB0708D}"/>
              </a:ext>
            </a:extLst>
          </p:cNvPr>
          <p:cNvSpPr txBox="1"/>
          <p:nvPr/>
        </p:nvSpPr>
        <p:spPr bwMode="auto">
          <a:xfrm>
            <a:off x="678813" y="5653704"/>
            <a:ext cx="3517202" cy="1015656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RELATÓRIO DE INSPEÇÃO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E PLANO DE AÇÕES</a:t>
            </a:r>
          </a:p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CORRETIVAS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9CBB7F8-0391-4B31-BB5F-91F53A58FA80}"/>
              </a:ext>
            </a:extLst>
          </p:cNvPr>
          <p:cNvSpPr txBox="1"/>
          <p:nvPr/>
        </p:nvSpPr>
        <p:spPr bwMode="auto">
          <a:xfrm>
            <a:off x="5245289" y="5625186"/>
            <a:ext cx="871392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just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DECEA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16" name="Oval 9">
            <a:extLst>
              <a:ext uri="{FF2B5EF4-FFF2-40B4-BE49-F238E27FC236}">
                <a16:creationId xmlns:a16="http://schemas.microsoft.com/office/drawing/2014/main" id="{283328D3-68B4-44DA-A865-43A22E86753D}"/>
              </a:ext>
            </a:extLst>
          </p:cNvPr>
          <p:cNvSpPr/>
          <p:nvPr/>
        </p:nvSpPr>
        <p:spPr bwMode="auto">
          <a:xfrm>
            <a:off x="5487988" y="4138134"/>
            <a:ext cx="3143250" cy="1357313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0" tIns="0" rIns="0" bIns="0" anchor="ctr"/>
          <a:lstStyle/>
          <a:p>
            <a:pPr marL="1588" indent="-1588" algn="just" eaLnBrk="1" hangingPunct="1">
              <a:defRPr/>
            </a:pPr>
            <a:r>
              <a:rPr lang="en-US" sz="1800">
                <a:solidFill>
                  <a:schemeClr val="tx1"/>
                </a:solidFill>
                <a:latin typeface="Arial" charset="0"/>
                <a:ea typeface="+mn-ea"/>
                <a:cs typeface="Times New Roman" pitchFamily="18" charset="0"/>
              </a:rPr>
              <a:t>APERFEIÇOAMENTO</a:t>
            </a:r>
            <a:endParaRPr lang="pt-BR" sz="1800">
              <a:solidFill>
                <a:schemeClr val="tx1"/>
              </a:solidFill>
              <a:latin typeface="Arial" charset="0"/>
              <a:ea typeface="+mn-ea"/>
              <a:cs typeface="Times New Roman" pitchFamily="18" charset="0"/>
            </a:endParaRPr>
          </a:p>
        </p:txBody>
      </p:sp>
      <p:cxnSp>
        <p:nvCxnSpPr>
          <p:cNvPr id="17" name="Shape 10">
            <a:extLst>
              <a:ext uri="{FF2B5EF4-FFF2-40B4-BE49-F238E27FC236}">
                <a16:creationId xmlns:a16="http://schemas.microsoft.com/office/drawing/2014/main" id="{1BEB7B18-500A-4380-873D-9428B1C084E3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2443163" y="2610959"/>
            <a:ext cx="1824037" cy="800100"/>
          </a:xfrm>
          <a:prstGeom prst="bentConnector2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hape 12">
            <a:extLst>
              <a:ext uri="{FF2B5EF4-FFF2-40B4-BE49-F238E27FC236}">
                <a16:creationId xmlns:a16="http://schemas.microsoft.com/office/drawing/2014/main" id="{5F0AB633-ED74-46EC-BFD2-0D645752AC27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067719" y="5280341"/>
            <a:ext cx="742950" cy="4762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hape 12">
            <a:extLst>
              <a:ext uri="{FF2B5EF4-FFF2-40B4-BE49-F238E27FC236}">
                <a16:creationId xmlns:a16="http://schemas.microsoft.com/office/drawing/2014/main" id="{00E9596B-7D0D-48B3-82FB-42C795A4C9E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195763" y="5825647"/>
            <a:ext cx="928687" cy="336550"/>
          </a:xfrm>
          <a:prstGeom prst="bentConnector3">
            <a:avLst>
              <a:gd name="adj1" fmla="val 47338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hape 12">
            <a:extLst>
              <a:ext uri="{FF2B5EF4-FFF2-40B4-BE49-F238E27FC236}">
                <a16:creationId xmlns:a16="http://schemas.microsoft.com/office/drawing/2014/main" id="{61D2240A-5DF7-4C3A-8AB2-6100BD71ABDB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2246312" y="4006372"/>
            <a:ext cx="392113" cy="1588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TextBox 4">
            <a:extLst>
              <a:ext uri="{FF2B5EF4-FFF2-40B4-BE49-F238E27FC236}">
                <a16:creationId xmlns:a16="http://schemas.microsoft.com/office/drawing/2014/main" id="{69917366-F97E-4FE6-A0D8-1403DC537E21}"/>
              </a:ext>
            </a:extLst>
          </p:cNvPr>
          <p:cNvSpPr txBox="1"/>
          <p:nvPr/>
        </p:nvSpPr>
        <p:spPr bwMode="auto">
          <a:xfrm>
            <a:off x="534738" y="3406754"/>
            <a:ext cx="3844514" cy="400110"/>
          </a:xfrm>
          <a:prstGeom prst="rect">
            <a:avLst/>
          </a:prstGeom>
          <a:solidFill>
            <a:schemeClr val="tx2">
              <a:lumMod val="50000"/>
            </a:schemeClr>
          </a:solidFill>
          <a:ln w="31750" cap="rnd">
            <a:solidFill>
              <a:srgbClr val="FFFF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000" b="0" dirty="0">
                <a:solidFill>
                  <a:schemeClr val="bg1"/>
                </a:solidFill>
                <a:latin typeface="VAGRounded BT" pitchFamily="34" charset="0"/>
                <a:ea typeface="+mn-ea"/>
              </a:rPr>
              <a:t>PROTOCOLOS DE INSPEÇÃO</a:t>
            </a:r>
            <a:endParaRPr lang="pt-BR" sz="2000" b="0" dirty="0">
              <a:solidFill>
                <a:schemeClr val="bg1"/>
              </a:solidFill>
              <a:latin typeface="VAGRounded BT" pitchFamily="34" charset="0"/>
              <a:ea typeface="+mn-ea"/>
            </a:endParaRPr>
          </a:p>
        </p:txBody>
      </p:sp>
      <p:sp>
        <p:nvSpPr>
          <p:cNvPr id="22" name="Curved Up Arrow 8">
            <a:extLst>
              <a:ext uri="{FF2B5EF4-FFF2-40B4-BE49-F238E27FC236}">
                <a16:creationId xmlns:a16="http://schemas.microsoft.com/office/drawing/2014/main" id="{4FD852AD-6609-4DEA-B221-D91B1F38A14D}"/>
              </a:ext>
            </a:extLst>
          </p:cNvPr>
          <p:cNvSpPr>
            <a:spLocks noChangeArrowheads="1"/>
          </p:cNvSpPr>
          <p:nvPr/>
        </p:nvSpPr>
        <p:spPr bwMode="auto">
          <a:xfrm rot="16643805">
            <a:off x="6042819" y="3703953"/>
            <a:ext cx="3602038" cy="2051050"/>
          </a:xfrm>
          <a:prstGeom prst="curvedUpArrow">
            <a:avLst>
              <a:gd name="adj1" fmla="val 24977"/>
              <a:gd name="adj2" fmla="val 48767"/>
              <a:gd name="adj3" fmla="val 25000"/>
            </a:avLst>
          </a:prstGeom>
          <a:solidFill>
            <a:srgbClr val="C00000"/>
          </a:solidFill>
          <a:ln w="9525" algn="ctr">
            <a:solidFill>
              <a:srgbClr val="FFFF00"/>
            </a:solidFill>
            <a:round/>
            <a:headEnd/>
            <a:tailEnd/>
          </a:ln>
        </p:spPr>
        <p:txBody>
          <a:bodyPr/>
          <a:lstStyle>
            <a:lvl1pPr marL="717550" indent="9525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485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485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0485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0485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1100">
              <a:solidFill>
                <a:srgbClr val="FFFFFF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B2A1566F-7F64-4529-A766-F58A68143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738" y="1567984"/>
            <a:ext cx="799770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 DO PROCESSO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141634728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">
            <a:extLst>
              <a:ext uri="{FF2B5EF4-FFF2-40B4-BE49-F238E27FC236}">
                <a16:creationId xmlns:a16="http://schemas.microsoft.com/office/drawing/2014/main" id="{9A16D233-2EB1-42FC-8A7D-DC9FAADD25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14" y="2841636"/>
            <a:ext cx="7666202" cy="341153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LEGALIDADE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Normas DECEA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IMPESSOALIDADE –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Isenção, imparcialidade do Inspetor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MORALIDADE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Anseios da sociedade, não onerar o inspecionado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PUBLICIDADE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Transparência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EFICIÊNCIA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Preparação, planejamento, orientação, padronização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OPORTUNIDADE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Prazos e horários</a:t>
            </a:r>
          </a:p>
          <a:p>
            <a:pPr indent="265113">
              <a:lnSpc>
                <a:spcPct val="150000"/>
              </a:lnSpc>
              <a:spcAft>
                <a:spcPts val="600"/>
              </a:spcAft>
              <a:buFont typeface="Wingdings" pitchFamily="2" charset="2"/>
              <a:buChar char="Ø"/>
              <a:tabLst>
                <a:tab pos="5740400" algn="l"/>
              </a:tabLst>
              <a:defRPr/>
            </a:pPr>
            <a:r>
              <a:rPr lang="pt-BR" sz="1800" b="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RAZOABILIDADE - </a:t>
            </a:r>
            <a:r>
              <a:rPr lang="pt-BR" sz="1800" b="0" dirty="0">
                <a:solidFill>
                  <a:schemeClr val="bg1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Inspecionado identifica as soluções</a:t>
            </a:r>
          </a:p>
        </p:txBody>
      </p:sp>
      <p:sp>
        <p:nvSpPr>
          <p:cNvPr id="24" name="Rectangle 1">
            <a:extLst>
              <a:ext uri="{FF2B5EF4-FFF2-40B4-BE49-F238E27FC236}">
                <a16:creationId xmlns:a16="http://schemas.microsoft.com/office/drawing/2014/main" id="{89C33BE1-6799-47A1-A8A5-ED24F7B3D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515" y="2296205"/>
            <a:ext cx="7666201" cy="369887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 algn="ctr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265113" algn="ctr">
              <a:spcAft>
                <a:spcPts val="600"/>
              </a:spcAft>
              <a:tabLst>
                <a:tab pos="5740400" algn="l"/>
              </a:tabLst>
              <a:defRPr/>
            </a:pPr>
            <a:r>
              <a:rPr lang="pt-BR" sz="1800" dirty="0">
                <a:solidFill>
                  <a:srgbClr val="FFFF00"/>
                </a:solidFill>
                <a:latin typeface="Arial" charset="0"/>
                <a:ea typeface="ＭＳ Ｐゴシック" panose="020B0600070205080204" pitchFamily="34" charset="-128"/>
                <a:cs typeface="Times New Roman" pitchFamily="18" charset="0"/>
              </a:rPr>
              <a:t>PRINCÍPIOS DO PROCESSO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6AA00AF4-FBEB-3331-C418-C5D5AB8A8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747" y="1567984"/>
            <a:ext cx="799770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VISÃO GERAL DO PROCESSO DE INSPEÇÃO</a:t>
            </a:r>
          </a:p>
        </p:txBody>
      </p:sp>
    </p:spTree>
    <p:extLst>
      <p:ext uri="{BB962C8B-B14F-4D97-AF65-F5344CB8AC3E}">
        <p14:creationId xmlns:p14="http://schemas.microsoft.com/office/powerpoint/2010/main" val="304962304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2147A37-6A4E-4DEF-9519-8E235A19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EQUIPE DE INSPE</a:t>
            </a:r>
            <a:r>
              <a:rPr lang="pt-BR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ÇÃO</a:t>
            </a: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006A608-8CE0-4490-BC9E-9513E5574F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00831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endParaRPr lang="en-US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CHEFE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 </a:t>
            </a:r>
          </a:p>
          <a:p>
            <a:pPr algn="ctr" eaLnBrk="1" hangingPunct="1">
              <a:defRPr/>
            </a:pPr>
            <a:endParaRPr lang="pt-BR" sz="1800" b="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A01202-FBCF-4F2B-9ED1-28ED6EF3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94553C-446D-4A8F-9387-2E4C932D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6052" y="46307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F50E6DA-1263-4198-93E0-B353631A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5750" y="3819525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45762DDD-C1D4-41DC-A9A3-82D0FAB9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705382"/>
            <a:ext cx="4145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PGR – Processo Gerencial </a:t>
            </a:r>
          </a:p>
        </p:txBody>
      </p:sp>
      <p:sp>
        <p:nvSpPr>
          <p:cNvPr id="4" name="TextBox 2">
            <a:extLst>
              <a:ext uri="{FF2B5EF4-FFF2-40B4-BE49-F238E27FC236}">
                <a16:creationId xmlns:a16="http://schemas.microsoft.com/office/drawing/2014/main" id="{23D64BAE-4A31-A66D-CFE6-7CADB2BED5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29" y="1486665"/>
            <a:ext cx="723694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DA EQUIPE E CONTRAPARTES</a:t>
            </a:r>
          </a:p>
        </p:txBody>
      </p:sp>
    </p:spTree>
    <p:extLst>
      <p:ext uri="{BB962C8B-B14F-4D97-AF65-F5344CB8AC3E}">
        <p14:creationId xmlns:p14="http://schemas.microsoft.com/office/powerpoint/2010/main" val="222818027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37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Número de Slide 1">
            <a:extLst>
              <a:ext uri="{FF2B5EF4-FFF2-40B4-BE49-F238E27FC236}">
                <a16:creationId xmlns:a16="http://schemas.microsoft.com/office/drawing/2014/main" id="{2AA5C6DA-F505-4C26-8336-273BCC832E7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AF8F9523-1073-4AE6-BC35-32066402024A}" type="slidenum">
              <a:rPr lang="pt-BR" altLang="pt-BR" sz="1200" b="0">
                <a:solidFill>
                  <a:srgbClr val="898989"/>
                </a:solidFill>
                <a:cs typeface="Arial" panose="020B060402020202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pt-BR" altLang="pt-BR" sz="1200" b="0">
              <a:solidFill>
                <a:srgbClr val="898989"/>
              </a:solidFill>
              <a:cs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508E83D0-167B-45B9-A4DA-3F16F3E2F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42875"/>
          </a:xfrm>
          <a:prstGeom prst="rect">
            <a:avLst/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ea typeface="Arial" pitchFamily="1" charset="0"/>
              <a:cs typeface="Arial" pitchFamily="1" charset="0"/>
            </a:endParaRPr>
          </a:p>
        </p:txBody>
      </p:sp>
      <p:pic>
        <p:nvPicPr>
          <p:cNvPr id="20486" name="Picture 4" descr="DOM ASOCEA NOVO FINAL">
            <a:extLst>
              <a:ext uri="{FF2B5EF4-FFF2-40B4-BE49-F238E27FC236}">
                <a16:creationId xmlns:a16="http://schemas.microsoft.com/office/drawing/2014/main" id="{526B1926-78EE-422D-A10A-AA093C544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0" y="3175"/>
            <a:ext cx="1027113" cy="112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Imagem 11">
            <a:extLst>
              <a:ext uri="{FF2B5EF4-FFF2-40B4-BE49-F238E27FC236}">
                <a16:creationId xmlns:a16="http://schemas.microsoft.com/office/drawing/2014/main" id="{97732CC7-339E-4496-B8E5-359CF7498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8" y="103188"/>
            <a:ext cx="1117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3">
            <a:extLst>
              <a:ext uri="{FF2B5EF4-FFF2-40B4-BE49-F238E27FC236}">
                <a16:creationId xmlns:a16="http://schemas.microsoft.com/office/drawing/2014/main" id="{B1D76EE4-88DC-47DD-B389-0C8F058819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919" y="302747"/>
            <a:ext cx="6172200" cy="52322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REUNIÃO DE </a:t>
            </a:r>
            <a:r>
              <a:rPr lang="pt-BR" altLang="pt-BR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anose="020B0604030504040204" pitchFamily="34" charset="0"/>
                <a:cs typeface="Arial" panose="020B0604020202020204" pitchFamily="34" charset="0"/>
              </a:rPr>
              <a:t>ABERTURA</a:t>
            </a:r>
            <a:endParaRPr lang="en-US" alt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2147A37-6A4E-4DEF-9519-8E235A199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2205038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en-US" sz="180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CONTRAPARTES</a:t>
            </a:r>
            <a:endParaRPr lang="pt-BR" sz="1800" dirty="0">
              <a:solidFill>
                <a:srgbClr val="FFFF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9AA01202-FBCF-4F2B-9ED1-28ED6EF31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81" y="4120261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PIC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DF94553C-446D-4A8F-9387-2E4C932DB8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9113" y="3111403"/>
            <a:ext cx="3095625" cy="576262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PGR</a:t>
            </a:r>
          </a:p>
          <a:p>
            <a:pPr algn="ctr" eaLnBrk="1" hangingPunct="1">
              <a:defRPr/>
            </a:pPr>
            <a:r>
              <a:rPr lang="pt-BR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...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F50E6DA-1263-4198-93E0-B353631A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9443" y="4120261"/>
            <a:ext cx="3095625" cy="576263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1800" b="0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AVSEC OPR</a:t>
            </a:r>
          </a:p>
          <a:p>
            <a:pPr algn="ctr" eaLnBrk="1" hangingPunct="1">
              <a:defRPr/>
            </a:pPr>
            <a:r>
              <a:rPr lang="en-US" sz="1800" b="0" dirty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7" name="CaixaDeTexto 1">
            <a:extLst>
              <a:ext uri="{FF2B5EF4-FFF2-40B4-BE49-F238E27FC236}">
                <a16:creationId xmlns:a16="http://schemas.microsoft.com/office/drawing/2014/main" id="{45762DDD-C1D4-41DC-A9A3-82D0FAB9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592" y="5705382"/>
            <a:ext cx="41452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PIC – Proteção de Infraestrutura Crítica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OPR – Procedimento Operacional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pt-BR" altLang="pt-BR" sz="1600" b="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PGR – Processo Gerencial 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ABE801DF-87D2-2649-C16F-3CAC079F22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529" y="1486665"/>
            <a:ext cx="7236941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pt-B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100" b="1" kern="1200">
                <a:solidFill>
                  <a:srgbClr val="FFFFFF"/>
                </a:solidFill>
                <a:latin typeface="Verdana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pt-BR" sz="2400" dirty="0">
                <a:solidFill>
                  <a:srgbClr val="FFFFFF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MEMBROS DA EQUIPE E CONTRAPARTES</a:t>
            </a:r>
          </a:p>
        </p:txBody>
      </p:sp>
    </p:spTree>
    <p:extLst>
      <p:ext uri="{BB962C8B-B14F-4D97-AF65-F5344CB8AC3E}">
        <p14:creationId xmlns:p14="http://schemas.microsoft.com/office/powerpoint/2010/main" val="112831934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9_Default Design">
  <a:themeElements>
    <a:clrScheme name="9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9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717550" marR="0" indent="95250" algn="just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704850" algn="l"/>
          </a:tabLst>
          <a:defRPr kumimoji="0" lang="pt-BR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AGRounded BT" pitchFamily="34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9834</TotalTime>
  <Words>1062</Words>
  <Application>Microsoft Office PowerPoint</Application>
  <PresentationFormat>Apresentação na tela (4:3)</PresentationFormat>
  <Paragraphs>256</Paragraphs>
  <Slides>20</Slides>
  <Notes>20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Rounded MT Bold</vt:lpstr>
      <vt:lpstr>Calibri</vt:lpstr>
      <vt:lpstr>Monotype Corsiva</vt:lpstr>
      <vt:lpstr>Times New Roman</vt:lpstr>
      <vt:lpstr>VAGRounded BT</vt:lpstr>
      <vt:lpstr>Verdana</vt:lpstr>
      <vt:lpstr>Wingdings</vt:lpstr>
      <vt:lpstr>9_Default Design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Cel R1 CTA Cláudio Fidalgo</dc:creator>
  <cp:lastModifiedBy>CL Claudio (ASOCEA)</cp:lastModifiedBy>
  <cp:revision>286</cp:revision>
  <dcterms:created xsi:type="dcterms:W3CDTF">2013-07-02T18:33:08Z</dcterms:created>
  <dcterms:modified xsi:type="dcterms:W3CDTF">2024-03-27T17:06:19Z</dcterms:modified>
</cp:coreProperties>
</file>