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90" r:id="rId2"/>
  </p:sldMasterIdLst>
  <p:notesMasterIdLst>
    <p:notesMasterId r:id="rId23"/>
  </p:notesMasterIdLst>
  <p:sldIdLst>
    <p:sldId id="362" r:id="rId3"/>
    <p:sldId id="454" r:id="rId4"/>
    <p:sldId id="455" r:id="rId5"/>
    <p:sldId id="456" r:id="rId6"/>
    <p:sldId id="461" r:id="rId7"/>
    <p:sldId id="462" r:id="rId8"/>
    <p:sldId id="463" r:id="rId9"/>
    <p:sldId id="464" r:id="rId10"/>
    <p:sldId id="465" r:id="rId11"/>
    <p:sldId id="457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40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3300"/>
    <a:srgbClr val="008000"/>
    <a:srgbClr val="33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84946" autoAdjust="0"/>
  </p:normalViewPr>
  <p:slideViewPr>
    <p:cSldViewPr>
      <p:cViewPr varScale="1">
        <p:scale>
          <a:sx n="61" d="100"/>
          <a:sy n="61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C447E9-E7B4-40A6-9FAD-7BD552FA6EEA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109265E6-1EA5-446E-99DF-3A099A722BD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C6F2-9B6A-402B-B7D2-99F99C3B269D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7E7F-4418-4971-9C4A-A113A0AB1A0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2E94-BBCE-418E-9E50-F579158759A2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F519-902B-4AB6-B91B-44697927BF8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C365-6299-4B83-AC62-321A1E0A576D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34221-CB1B-4584-A157-BB9743F7BB4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1C95-D9D4-47AA-84E1-757D79C227E5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C8808-7D4F-4643-8739-8370A44C15E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B9F5-F724-426C-AC3D-EAD0922BB424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2C70-98BB-42D3-8D95-F11B2131DDB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E7CA-2355-437D-B1E4-E809E96F1849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4D34F-C0DA-40FA-8DCC-E699C6CD441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22A-3DA3-4DEE-B42F-F4811318295D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84AC-F21C-47CC-A3CC-DBD496A43B2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1AC1-7EB5-4836-B20C-DA2D1A6ACE06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E1EAD-2512-4493-908F-629DF189007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81A4-23B6-4DAD-8E74-8782E2688DFF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159E-2433-4C47-B91E-ACD408C8BB7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9DB6-908D-410A-AFBA-07B5ACA45F7B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B0963-F8D6-41F0-8CCF-5061839B032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25D9-B837-4D04-9ADE-6AFD4C3DF7CD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E00E-17D4-4080-B329-4E3843154DE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B193-E4CE-42AF-8C23-94C9E5D6C91B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9D76C-F196-4047-B177-8CB31D0AF44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9B9A-DDC0-4F57-A54A-E96E02DCB993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39519-9BC4-450E-AE84-6534207BB88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8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4" name="Picture 4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1027" name="Picture 4" descr="emblema ASOCEA - CO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806" r:id="rId3"/>
    <p:sldLayoutId id="2147484807" r:id="rId4"/>
    <p:sldLayoutId id="2147484808" r:id="rId5"/>
    <p:sldLayoutId id="2147484809" r:id="rId6"/>
    <p:sldLayoutId id="2147484810" r:id="rId7"/>
    <p:sldLayoutId id="2147484811" r:id="rId8"/>
    <p:sldLayoutId id="2147484812" r:id="rId9"/>
    <p:sldLayoutId id="2147484813" r:id="rId10"/>
    <p:sldLayoutId id="2147484814" r:id="rId11"/>
    <p:sldLayoutId id="2147484815" r:id="rId12"/>
    <p:sldLayoutId id="21474847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ECA1855-A395-4F59-9E54-554F7BD3723C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34A8D4B-A88D-4945-B7BC-D1D6A5A9A01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84338" y="5784850"/>
            <a:ext cx="5935662" cy="523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ORGANIZAÇÃO INSPECIONADA: DTCEA-XX(EPTA A XX)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XX A XX DE XXXX DE 20XX</a:t>
            </a:r>
            <a:endParaRPr lang="pt-BR" altLang="pt-BR" sz="1400" dirty="0">
              <a:solidFill>
                <a:srgbClr val="FFFFFF"/>
              </a:solidFill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DOM ASOCEA NOVO F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9425" y="2025650"/>
            <a:ext cx="3265488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10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PAC - ICA 121-13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44"/>
          <p:cNvSpPr>
            <a:spLocks noChangeArrowheads="1"/>
          </p:cNvSpPr>
          <p:nvPr/>
        </p:nvSpPr>
        <p:spPr bwMode="auto">
          <a:xfrm>
            <a:off x="71406" y="2214554"/>
            <a:ext cx="2268537" cy="5048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cs typeface="Arial" panose="020B0604020202020204" pitchFamily="34" charset="0"/>
              </a:rPr>
              <a:t>O QUE É?</a:t>
            </a:r>
            <a:endParaRPr lang="pt-BR" altLang="pt-BR" sz="1200" b="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71406" y="3357562"/>
            <a:ext cx="2268537" cy="5048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cs typeface="Arial" panose="020B0604020202020204" pitchFamily="34" charset="0"/>
              </a:rPr>
              <a:t>PRAZO?</a:t>
            </a:r>
            <a:endParaRPr lang="pt-BR" altLang="pt-BR" sz="1200" b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71406" y="2786058"/>
            <a:ext cx="2268537" cy="5032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cs typeface="Arial" panose="020B0604020202020204" pitchFamily="34" charset="0"/>
              </a:rPr>
              <a:t>MODELO?</a:t>
            </a:r>
            <a:endParaRPr lang="pt-BR" altLang="pt-BR" sz="1200" b="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71406" y="3929066"/>
            <a:ext cx="2268537" cy="5048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cs typeface="Arial" panose="020B0604020202020204" pitchFamily="34" charset="0"/>
              </a:rPr>
              <a:t>MEIO DE ENVIO?</a:t>
            </a:r>
            <a:endParaRPr lang="pt-BR" altLang="pt-BR" sz="1200" b="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71406" y="4500570"/>
            <a:ext cx="2268537" cy="5032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cs typeface="Arial" panose="020B0604020202020204" pitchFamily="34" charset="0"/>
              </a:rPr>
              <a:t>RESPONSABILIDADE</a:t>
            </a:r>
          </a:p>
          <a:p>
            <a:pPr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cs typeface="Arial" panose="020B0604020202020204" pitchFamily="34" charset="0"/>
              </a:rPr>
              <a:t>PELA ELABORAÇÃO?</a:t>
            </a:r>
            <a:endParaRPr lang="pt-BR" altLang="pt-BR" sz="1200" b="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71406" y="5072074"/>
            <a:ext cx="22685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cs typeface="Arial" panose="020B0604020202020204" pitchFamily="34" charset="0"/>
              </a:rPr>
              <a:t>ASOCEA?</a:t>
            </a:r>
            <a:endParaRPr lang="pt-BR" altLang="pt-BR" sz="1200" b="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71406" y="5572140"/>
            <a:ext cx="22685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cs typeface="Arial" panose="020B0604020202020204" pitchFamily="34" charset="0"/>
              </a:rPr>
              <a:t>DISCORDÂNCIA DA NC?</a:t>
            </a:r>
            <a:endParaRPr lang="pt-BR" altLang="pt-BR" sz="1200" b="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2428860" y="2214554"/>
            <a:ext cx="6624637" cy="5048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pt-BR" sz="1200" b="0" dirty="0">
                <a:cs typeface="Arial" panose="020B0604020202020204" pitchFamily="34" charset="0"/>
              </a:rPr>
              <a:t>CONSISTE NA JUNTADA  DAS FICHAS DE AÇÕES CORRETIVAS.</a:t>
            </a:r>
            <a:endParaRPr lang="pt-BR" altLang="pt-BR" sz="1200" b="0" dirty="0"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2428860" y="2786058"/>
            <a:ext cx="6624637" cy="5048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pt-BR" sz="1200" b="0" dirty="0">
                <a:cs typeface="Arial" panose="020B0604020202020204" pitchFamily="34" charset="0"/>
              </a:rPr>
              <a:t>ANEXO DO MCA 121-5 (01 FAC PARA CADA FNC). </a:t>
            </a:r>
            <a:endParaRPr lang="pt-BR" altLang="pt-BR" sz="1200" b="0" dirty="0"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2428860" y="3352803"/>
            <a:ext cx="6624637" cy="5048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 dirty="0">
                <a:cs typeface="Arial" panose="020B0604020202020204" pitchFamily="34" charset="0"/>
              </a:rPr>
              <a:t>15 DIAS A CONTAR DO ENCERRAMENTO DA FASE DE INSPEÇÃO LOCAL PARA DAR ENTRADA NA ASOCEA.</a:t>
            </a:r>
            <a:endParaRPr lang="pt-BR" altLang="pt-BR" sz="1200" b="0" dirty="0"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>
            <a:spLocks noChangeArrowheads="1"/>
          </p:cNvSpPr>
          <p:nvPr/>
        </p:nvSpPr>
        <p:spPr bwMode="auto">
          <a:xfrm>
            <a:off x="2428860" y="3929066"/>
            <a:ext cx="6624637" cy="5032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u="sng" dirty="0">
                <a:solidFill>
                  <a:srgbClr val="FFFF00"/>
                </a:solidFill>
                <a:cs typeface="Arial" panose="020B0604020202020204" pitchFamily="34" charset="0"/>
              </a:rPr>
              <a:t>VIGILANTE</a:t>
            </a:r>
            <a:r>
              <a:rPr lang="en-US" altLang="pt-BR" sz="1200" b="0" dirty="0">
                <a:cs typeface="Arial" panose="020B0604020202020204" pitchFamily="34" charset="0"/>
              </a:rPr>
              <a:t> - SE ESTIVER “FORA DO AR”, ENVIAR VIA CORREIO E EMAIL.</a:t>
            </a:r>
            <a:endParaRPr lang="pt-BR" altLang="pt-BR" sz="1200" b="0" dirty="0">
              <a:cs typeface="Arial" panose="020B0604020202020204" pitchFamily="34" charset="0"/>
            </a:endParaRPr>
          </a:p>
        </p:txBody>
      </p:sp>
      <p:sp>
        <p:nvSpPr>
          <p:cNvPr id="24" name="Retângulo 42"/>
          <p:cNvSpPr>
            <a:spLocks noChangeArrowheads="1"/>
          </p:cNvSpPr>
          <p:nvPr/>
        </p:nvSpPr>
        <p:spPr bwMode="auto">
          <a:xfrm>
            <a:off x="2428860" y="5572140"/>
            <a:ext cx="6624637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pt-BR" sz="1200" b="0" dirty="0">
                <a:cs typeface="Arial" panose="020B0604020202020204" pitchFamily="34" charset="0"/>
              </a:rPr>
              <a:t>CONFECCIONAR UM PEDIDO DE RECONSIDERAÇÃO AO CHEFE DA ASOCEA, APRESENTANDO AS JUSTIFICATIVAS  AMPARADAS NA LEGISLAÇÃO.</a:t>
            </a:r>
            <a:endParaRPr lang="pt-BR" altLang="pt-BR" sz="1200" b="0" dirty="0"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>
            <a:spLocks noChangeArrowheads="1"/>
          </p:cNvSpPr>
          <p:nvPr/>
        </p:nvSpPr>
        <p:spPr bwMode="auto">
          <a:xfrm>
            <a:off x="2428860" y="4500570"/>
            <a:ext cx="6624637" cy="5048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 dirty="0">
                <a:cs typeface="Arial" panose="020B0604020202020204" pitchFamily="34" charset="0"/>
              </a:rPr>
              <a:t>ORGANIZAÇÃO INSPECIONADA </a:t>
            </a:r>
            <a:r>
              <a:rPr lang="en-US" altLang="pt-BR" sz="1200" u="sng" dirty="0">
                <a:solidFill>
                  <a:srgbClr val="FFFF00"/>
                </a:solidFill>
                <a:cs typeface="Arial" panose="020B0604020202020204" pitchFamily="34" charset="0"/>
              </a:rPr>
              <a:t>(EFICÁCIA DAS MEDIDAS).</a:t>
            </a:r>
            <a:endParaRPr lang="pt-BR" altLang="pt-BR" sz="1200" b="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>
            <a:spLocks noChangeArrowheads="1"/>
          </p:cNvSpPr>
          <p:nvPr/>
        </p:nvSpPr>
        <p:spPr bwMode="auto">
          <a:xfrm>
            <a:off x="2428860" y="5072074"/>
            <a:ext cx="66246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pt-BR" sz="1200" b="0">
                <a:cs typeface="Arial" panose="020B0604020202020204" pitchFamily="34" charset="0"/>
              </a:rPr>
              <a:t>CHECA APENAS FNC, PRAZOS E IS COMPATÍVEIS. </a:t>
            </a:r>
            <a:endParaRPr lang="pt-BR" altLang="pt-BR" sz="1200" b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39688" y="3076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PAC - ICA 121-13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 descr="Tela de computador com imagem de homem&#10;&#10;Descrição gerada automaticamente">
            <a:extLst>
              <a:ext uri="{FF2B5EF4-FFF2-40B4-BE49-F238E27FC236}">
                <a16:creationId xmlns:a16="http://schemas.microsoft.com/office/drawing/2014/main" id="{8FD1A394-50AE-4663-B629-3A926C59ECEE}"/>
              </a:ext>
            </a:extLst>
          </p:cNvPr>
          <p:cNvPicPr/>
          <p:nvPr/>
        </p:nvPicPr>
        <p:blipFill rotWithShape="1">
          <a:blip r:embed="rId5"/>
          <a:srcRect l="2660" t="5132" r="5142" b="8205"/>
          <a:stretch/>
        </p:blipFill>
        <p:spPr bwMode="auto">
          <a:xfrm>
            <a:off x="134938" y="1890401"/>
            <a:ext cx="8953500" cy="4864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eta para a direita 26"/>
          <p:cNvSpPr/>
          <p:nvPr/>
        </p:nvSpPr>
        <p:spPr>
          <a:xfrm rot="8944347">
            <a:off x="1977415" y="5469653"/>
            <a:ext cx="1295400" cy="2873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693738" y="1851025"/>
            <a:ext cx="2102697" cy="38655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PAC - ICA 121-13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4" descr="Tabela&#10;&#10;Descrição gerada automaticame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5050" y="2058988"/>
            <a:ext cx="3876675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44"/>
          <p:cNvSpPr>
            <a:spLocks noChangeArrowheads="1"/>
          </p:cNvSpPr>
          <p:nvPr/>
        </p:nvSpPr>
        <p:spPr bwMode="auto">
          <a:xfrm>
            <a:off x="422275" y="2411413"/>
            <a:ext cx="4006849" cy="11160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600" dirty="0" err="1">
                <a:solidFill>
                  <a:srgbClr val="FFFF00"/>
                </a:solidFill>
                <a:cs typeface="Arial" panose="020B0604020202020204" pitchFamily="34" charset="0"/>
              </a:rPr>
              <a:t>Endereço</a:t>
            </a:r>
            <a:r>
              <a:rPr lang="en-US" altLang="pt-BR" sz="16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>
              <a:defRPr/>
            </a:pPr>
            <a:endParaRPr lang="en-US" altLang="pt-BR" sz="14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pt-BR" sz="1600" dirty="0">
                <a:solidFill>
                  <a:srgbClr val="FFFF00"/>
                </a:solidFill>
                <a:cs typeface="Arial" panose="020B0604020202020204" pitchFamily="34" charset="0"/>
              </a:rPr>
              <a:t>http://www.asocea.intraer/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16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http://www2.fab.mil.br/asocea</a:t>
            </a:r>
            <a:endParaRPr lang="pt-BR" sz="1600" dirty="0">
              <a:solidFill>
                <a:srgbClr val="FFFF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 descr="Interface gráfica do usuário, Site&#10;&#10;Descrição gerada automaticamente"/>
          <p:cNvPicPr>
            <a:picLocks noChangeAspect="1" noChangeArrowheads="1"/>
          </p:cNvPicPr>
          <p:nvPr/>
        </p:nvPicPr>
        <p:blipFill>
          <a:blip r:embed="rId6"/>
          <a:srcRect l="10747" t="50929" r="15359" b="6830"/>
          <a:stretch>
            <a:fillRect/>
          </a:stretch>
        </p:blipFill>
        <p:spPr bwMode="auto">
          <a:xfrm>
            <a:off x="311150" y="4005263"/>
            <a:ext cx="418941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ta para a direita 26"/>
          <p:cNvSpPr/>
          <p:nvPr/>
        </p:nvSpPr>
        <p:spPr>
          <a:xfrm rot="8944347">
            <a:off x="3995738" y="4508500"/>
            <a:ext cx="1295400" cy="2873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706688" y="5972175"/>
            <a:ext cx="1368425" cy="5032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dirty="0">
                <a:solidFill>
                  <a:srgbClr val="FFFF00"/>
                </a:solidFill>
                <a:cs typeface="Arial" panose="020B0604020202020204" pitchFamily="34" charset="0"/>
              </a:rPr>
              <a:t>TUTORIAL</a:t>
            </a:r>
          </a:p>
          <a:p>
            <a:pPr eaLnBrk="1" hangingPunct="1">
              <a:defRPr/>
            </a:pPr>
            <a:r>
              <a:rPr lang="en-US" altLang="pt-BR" sz="1200" dirty="0">
                <a:solidFill>
                  <a:srgbClr val="FFFF00"/>
                </a:solidFill>
                <a:cs typeface="Arial" panose="020B0604020202020204" pitchFamily="34" charset="0"/>
              </a:rPr>
              <a:t>SLIDE 24 - 30</a:t>
            </a:r>
            <a:endParaRPr lang="pt-BR" altLang="pt-BR" sz="12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PAC - ICA 121-13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43361"/>
            <a:ext cx="9121775" cy="490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68198" y="2036437"/>
            <a:ext cx="1911514" cy="2956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Seta para a direita 26"/>
          <p:cNvSpPr/>
          <p:nvPr/>
        </p:nvSpPr>
        <p:spPr>
          <a:xfrm rot="8944347">
            <a:off x="2214732" y="5709522"/>
            <a:ext cx="1295400" cy="287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PAC </a:t>
            </a:r>
            <a:r>
              <a:rPr lang="en-US" altLang="pt-BR" sz="2400" dirty="0" err="1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conforme</a:t>
            </a: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 121-13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71438" y="2133600"/>
            <a:ext cx="2268537" cy="4333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cs typeface="Arial" panose="020B0604020202020204" pitchFamily="34" charset="0"/>
              </a:rPr>
              <a:t>IMPORTANTE</a:t>
            </a:r>
            <a:endParaRPr lang="pt-BR" altLang="pt-BR" sz="1200" b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71438" y="2709863"/>
            <a:ext cx="22685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cs typeface="Arial" panose="020B0604020202020204" pitchFamily="34" charset="0"/>
              </a:rPr>
              <a:t>NOVOS PRAZOS?</a:t>
            </a:r>
            <a:endParaRPr lang="pt-BR" altLang="pt-BR" sz="1200" b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71438" y="3357563"/>
            <a:ext cx="22685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cs typeface="Arial" panose="020B0604020202020204" pitchFamily="34" charset="0"/>
              </a:rPr>
              <a:t>ASOCEA?</a:t>
            </a:r>
            <a:endParaRPr lang="pt-BR" altLang="pt-BR" sz="1200" b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71438" y="4005263"/>
            <a:ext cx="22685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cs typeface="Arial" panose="020B0604020202020204" pitchFamily="34" charset="0"/>
              </a:rPr>
              <a:t>ASOCEA?</a:t>
            </a:r>
            <a:endParaRPr lang="pt-BR" altLang="pt-BR" sz="1200" b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5" name="Retângulo 38"/>
          <p:cNvSpPr>
            <a:spLocks noChangeArrowheads="1"/>
          </p:cNvSpPr>
          <p:nvPr/>
        </p:nvSpPr>
        <p:spPr bwMode="auto">
          <a:xfrm>
            <a:off x="71438" y="4581525"/>
            <a:ext cx="2268537" cy="3603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>
                <a:solidFill>
                  <a:srgbClr val="FFFF00"/>
                </a:solidFill>
                <a:cs typeface="Arial" panose="020B0604020202020204" pitchFamily="34" charset="0"/>
              </a:rPr>
              <a:t>ASOCEA?</a:t>
            </a:r>
            <a:endParaRPr lang="pt-BR" altLang="pt-BR" sz="1200" b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71438" y="5086350"/>
            <a:ext cx="22685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cs typeface="Arial" panose="020B0604020202020204" pitchFamily="34" charset="0"/>
              </a:rPr>
              <a:t>RESPONSABILIDADE DA OI?</a:t>
            </a:r>
            <a:endParaRPr lang="pt-BR" altLang="pt-BR" sz="1200" b="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71438" y="5662613"/>
            <a:ext cx="2268537" cy="3873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 dirty="0">
                <a:solidFill>
                  <a:srgbClr val="FFFF00"/>
                </a:solidFill>
                <a:cs typeface="Arial" panose="020B0604020202020204" pitchFamily="34" charset="0"/>
              </a:rPr>
              <a:t>VALIDAÇÃO DA AÇÕES CORRETIVAS DA NC?</a:t>
            </a:r>
            <a:endParaRPr lang="pt-BR" altLang="pt-BR" sz="1200" b="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2411413" y="2133600"/>
            <a:ext cx="6624637" cy="4333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pt-BR" sz="1200" b="0">
                <a:cs typeface="Arial" panose="020B0604020202020204" pitchFamily="34" charset="0"/>
              </a:rPr>
              <a:t>ESSA SOLICITAÇÃO NÃO SUSPENDE A OBRIGAÇÃO DE CUMPRIR O PRAZO INFORMADO NAS FNC, OS QUAIS SÃO PREVISTOS NA ICA</a:t>
            </a:r>
            <a:endParaRPr lang="pt-BR" altLang="pt-BR" sz="1200" b="0"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2411413" y="2708275"/>
            <a:ext cx="66246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>
                <a:cs typeface="Arial" panose="020B0604020202020204" pitchFamily="34" charset="0"/>
              </a:rPr>
              <a:t>SOMENTE APÓS MANIFESTAÇÃO FORMAL DA ASOCEA</a:t>
            </a:r>
            <a:endParaRPr lang="pt-BR" altLang="pt-BR" sz="1200" b="0"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>
            <a:spLocks noChangeArrowheads="1"/>
          </p:cNvSpPr>
          <p:nvPr/>
        </p:nvSpPr>
        <p:spPr bwMode="auto">
          <a:xfrm>
            <a:off x="2411413" y="3357563"/>
            <a:ext cx="66246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pt-BR" sz="1200" b="0">
                <a:solidFill>
                  <a:schemeClr val="bg1"/>
                </a:solidFill>
                <a:cs typeface="Arial" panose="020B0604020202020204" pitchFamily="34" charset="0"/>
              </a:rPr>
              <a:t>JUNTADA DO</a:t>
            </a:r>
            <a:r>
              <a:rPr lang="en-US" altLang="pt-BR" sz="1200" b="0">
                <a:cs typeface="Arial" panose="020B0604020202020204" pitchFamily="34" charset="0"/>
              </a:rPr>
              <a:t> </a:t>
            </a:r>
            <a:r>
              <a:rPr lang="en-US" altLang="pt-BR" sz="1200" b="0">
                <a:solidFill>
                  <a:schemeClr val="bg1"/>
                </a:solidFill>
                <a:cs typeface="Arial" panose="020B0604020202020204" pitchFamily="34" charset="0"/>
              </a:rPr>
              <a:t>RELATÓRIO DE INSPEÇÃO + PAC, </a:t>
            </a:r>
            <a:r>
              <a:rPr lang="en-US" altLang="pt-BR" sz="1200" b="0" u="sng">
                <a:solidFill>
                  <a:schemeClr val="bg1"/>
                </a:solidFill>
                <a:cs typeface="Arial" panose="020B0604020202020204" pitchFamily="34" charset="0"/>
              </a:rPr>
              <a:t>15 DIAS CORRIDOS</a:t>
            </a:r>
            <a:r>
              <a:rPr lang="en-US" altLang="pt-BR" sz="1200" b="0">
                <a:solidFill>
                  <a:schemeClr val="bg1"/>
                </a:solidFill>
                <a:cs typeface="Arial" panose="020B0604020202020204" pitchFamily="34" charset="0"/>
              </a:rPr>
              <a:t> APÓS RECEBER TODO O MATERIAL DO CHEFE DE EQUIPE E DA OI NO </a:t>
            </a:r>
            <a:r>
              <a:rPr lang="en-US" altLang="pt-BR" sz="1200" b="0">
                <a:solidFill>
                  <a:srgbClr val="FFFF00"/>
                </a:solidFill>
                <a:cs typeface="Arial" panose="020B0604020202020204" pitchFamily="34" charset="0"/>
              </a:rPr>
              <a:t>VIGILANTE</a:t>
            </a:r>
            <a:endParaRPr lang="pt-BR" altLang="pt-BR" sz="1200" b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2411413" y="4005263"/>
            <a:ext cx="66246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>
                <a:cs typeface="Arial" panose="020B0604020202020204" pitchFamily="34" charset="0"/>
              </a:rPr>
              <a:t>CIENTE DO RELATÓRIO</a:t>
            </a:r>
            <a:endParaRPr lang="pt-BR" altLang="pt-BR" sz="1200" b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5" name="Retângulo 31"/>
          <p:cNvSpPr>
            <a:spLocks noChangeArrowheads="1"/>
          </p:cNvSpPr>
          <p:nvPr/>
        </p:nvSpPr>
        <p:spPr bwMode="auto">
          <a:xfrm>
            <a:off x="2411413" y="4581525"/>
            <a:ext cx="6624637" cy="3603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>
                <a:cs typeface="Arial" panose="020B0604020202020204" pitchFamily="34" charset="0"/>
              </a:rPr>
              <a:t>ENVIA CÓPIAS PARA PSNA, ORGANIZAÇÕES SUPERIORES E REGIONAL</a:t>
            </a:r>
            <a:endParaRPr lang="pt-BR" altLang="pt-BR" sz="1200" b="0"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>
            <a:spLocks noChangeArrowheads="1"/>
          </p:cNvSpPr>
          <p:nvPr/>
        </p:nvSpPr>
        <p:spPr bwMode="auto">
          <a:xfrm>
            <a:off x="2411413" y="5086350"/>
            <a:ext cx="6624637" cy="431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>
                <a:cs typeface="Arial" panose="020B0604020202020204" pitchFamily="34" charset="0"/>
              </a:rPr>
              <a:t>DEVERÁ MANTER SEU PAC</a:t>
            </a:r>
            <a:r>
              <a:rPr lang="en-US" altLang="pt-BR" sz="1200" b="0">
                <a:solidFill>
                  <a:srgbClr val="FFFF00"/>
                </a:solidFill>
                <a:cs typeface="Arial" panose="020B0604020202020204" pitchFamily="34" charset="0"/>
              </a:rPr>
              <a:t>  </a:t>
            </a:r>
            <a:r>
              <a:rPr lang="en-US" altLang="pt-BR" sz="1200" b="0">
                <a:solidFill>
                  <a:schemeClr val="bg1"/>
                </a:solidFill>
                <a:cs typeface="Arial" panose="020B0604020202020204" pitchFamily="34" charset="0"/>
              </a:rPr>
              <a:t>ATUALIZADO, DECLARANDO A CONCLUSÃO PARCIAL E TOTAL DE CADA AÇÃO, O QUE NÃO ELIMINA A NÃO CONFORMIDADE</a:t>
            </a:r>
            <a:endParaRPr lang="pt-BR" altLang="pt-BR" sz="1200" b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2411413" y="5662613"/>
            <a:ext cx="6624637" cy="4048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200" b="0" dirty="0">
                <a:cs typeface="Arial" panose="020B0604020202020204" pitchFamily="34" charset="0"/>
              </a:rPr>
              <a:t>É DE COMPETÊNCIA EXCLUSIVA DA ASOCEA</a:t>
            </a:r>
            <a:endParaRPr lang="pt-BR" altLang="pt-BR" sz="1200" b="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PAC - ICA 121-13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/>
          <p:cNvSpPr>
            <a:spLocks noChangeArrowheads="1"/>
          </p:cNvSpPr>
          <p:nvPr/>
        </p:nvSpPr>
        <p:spPr bwMode="auto">
          <a:xfrm>
            <a:off x="428596" y="2214554"/>
            <a:ext cx="8351838" cy="38909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en-US" altLang="pt-BR" sz="2000" dirty="0">
                <a:solidFill>
                  <a:srgbClr val="FFFF00"/>
                </a:solidFill>
                <a:cs typeface="Arial" charset="0"/>
              </a:rPr>
              <a:t> IMPORTANTE</a:t>
            </a:r>
            <a:r>
              <a:rPr lang="en-US" altLang="pt-BR" sz="1200" b="0" dirty="0">
                <a:cs typeface="Arial" charset="0"/>
              </a:rPr>
              <a:t>:</a:t>
            </a:r>
          </a:p>
          <a:p>
            <a:pPr algn="just" eaLnBrk="1" hangingPunct="1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endParaRPr lang="en-US" altLang="pt-BR" sz="1200" b="0" dirty="0">
              <a:cs typeface="Arial" charset="0"/>
            </a:endParaRPr>
          </a:p>
          <a:p>
            <a:pPr algn="just" eaLnBrk="1" hangingPunct="1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2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pt-BR" sz="18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- </a:t>
            </a:r>
            <a:r>
              <a:rPr lang="pt-BR" sz="1800" u="sng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Prorrogação de Prazo de Não Conformidade</a:t>
            </a:r>
            <a:r>
              <a:rPr lang="pt-BR" sz="18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- A ASOCEA poderá acolher a solicitação de prorrogação dos prazos apenas uma vez, e por período máximo igual ao estipulado anteriormente, conforme  </a:t>
            </a:r>
            <a:r>
              <a:rPr lang="pt-BR" sz="1800" u="sng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item 4.13.2</a:t>
            </a:r>
            <a:r>
              <a:rPr lang="pt-BR" sz="180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da ICA 121-13.</a:t>
            </a:r>
            <a:endParaRPr lang="pt-BR" sz="1800" b="0" u="sng" dirty="0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endParaRPr lang="pt-BR" sz="1800" b="0" u="sng" dirty="0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- </a:t>
            </a:r>
            <a:r>
              <a:rPr lang="pt-BR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Caso este prazo seja extrapolado</a:t>
            </a:r>
            <a:r>
              <a:rPr lang="pt-BR" sz="18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, o Chefe da ASOCEA deverá expedir uma </a:t>
            </a:r>
            <a:r>
              <a:rPr lang="pt-BR" sz="180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Notificação de Infração </a:t>
            </a:r>
            <a:r>
              <a:rPr lang="pt-BR" sz="18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à organização inspecionada, que terá 15 dias para encaminhar as suas justificativas, conforme </a:t>
            </a:r>
            <a:r>
              <a:rPr lang="pt-BR" sz="1800" u="sng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item 4.16.2.4</a:t>
            </a:r>
            <a:r>
              <a:rPr lang="pt-BR" sz="18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pt-BR" sz="180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da ICA 121-13</a:t>
            </a:r>
            <a:r>
              <a:rPr lang="pt-BR" sz="18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endParaRPr lang="pt-BR" altLang="pt-BR" sz="1800" b="0" dirty="0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Duvidas sobre o assunto: Tel.: (21) 2174-7635 ramal 102</a:t>
            </a:r>
            <a:endParaRPr lang="pt-BR" altLang="pt-BR" sz="1200" b="0" dirty="0"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FICHA DE CRÍTICAS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0825" y="1985963"/>
            <a:ext cx="8572500" cy="47656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indent="265113" eaLnBrk="0" hangingPunct="0"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04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Ficha de Críticas se equivale ao Relatório de Inspeção e ao Plano de Ações Corretivas, em termos de importância para o processo.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pt-BR" altLang="pt-BR" sz="1800" b="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lvl="1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Canal direto de comunicação com a ASOCEA;</a:t>
            </a:r>
          </a:p>
          <a:p>
            <a:pPr lvl="1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Aperfeiçoamento do processo de inspeção e das normas do DECEA;</a:t>
            </a:r>
          </a:p>
          <a:p>
            <a:pPr lvl="1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Sugestões dos INSPCEA e das organizações inspecionadas.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</a:t>
            </a:r>
            <a:r>
              <a:rPr lang="en-US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18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INSPCEA.</a:t>
            </a:r>
            <a:endParaRPr lang="en-US" altLang="pt-BR" sz="1800" b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RECOMENDÁVEL</a:t>
            </a: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 OI, porém de fundamental importância para o aperfeiçoamento do processo, sendo incentivada pela ASOCEA.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 preenche no Vigilante: FC + PAC (encaminhar pelo correio e </a:t>
            </a:r>
            <a:r>
              <a:rPr lang="pt-BR" altLang="pt-BR" sz="18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caso de indisponibilidade do sistema).</a:t>
            </a:r>
            <a:endParaRPr lang="en-US" altLang="pt-BR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ORIENTAÇÕES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5720" y="2000240"/>
            <a:ext cx="8572500" cy="11557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5740400" algn="l"/>
              </a:tabLst>
              <a:defRPr/>
            </a:pP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Todos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os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membros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da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Equipe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estão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à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disposição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deste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PSNA para prover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qualquer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informação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adicional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ou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elucidar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eventuais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dúvidas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durante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os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trabalhos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de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elaboração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do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seu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Plano de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Ações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Corretivas</a:t>
            </a:r>
            <a:r>
              <a:rPr lang="en-US" sz="1600" b="0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.</a:t>
            </a:r>
            <a:endParaRPr lang="en-US" sz="1600" b="0" dirty="0">
              <a:solidFill>
                <a:schemeClr val="bg1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5720" y="3214686"/>
            <a:ext cx="8572500" cy="34099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indent="265113" eaLnBrk="0" hangingPunct="0"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pt-BR" sz="1600" b="0" i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Chefe</a:t>
            </a:r>
            <a:r>
              <a:rPr lang="en-US" altLang="pt-BR" sz="1600" b="0" i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da ASC – Cap R1 Lopes Ramos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pt-BR" sz="1600" b="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E-mail: lopezramosolrj@fab.mil.br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pt-BR" sz="1600" b="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Tel.: (21) 97268-4223 / (21) 2174-7635 ramal 135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pt-BR" sz="1600" b="0" i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Chefe</a:t>
            </a:r>
            <a:r>
              <a:rPr lang="en-US" altLang="pt-BR" sz="1600" b="0" i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da ASOCEA – Cel Av </a:t>
            </a:r>
            <a:r>
              <a:rPr lang="en-US" altLang="pt-BR" sz="1600" b="0" i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Grei</a:t>
            </a:r>
            <a:r>
              <a:rPr lang="en-US" altLang="pt-BR" sz="1600" b="0" i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Santana Gonsalves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pt-BR" sz="1600" b="0" i="1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Endereço</a:t>
            </a:r>
            <a:r>
              <a:rPr lang="en-US" altLang="pt-BR" sz="1600" b="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Avenida Marechal </a:t>
            </a:r>
            <a:r>
              <a:rPr lang="en-US" altLang="pt-BR" sz="1600" b="0" i="1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Câmara</a:t>
            </a:r>
            <a:r>
              <a:rPr lang="en-US" altLang="pt-BR" sz="1600" b="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233 – 12</a:t>
            </a:r>
            <a:r>
              <a:rPr lang="en-US" altLang="pt-BR" sz="1600" b="0" i="1" u="sng" baseline="30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altLang="pt-BR" sz="1600" b="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BR" sz="1600" b="0" i="1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andar</a:t>
            </a:r>
            <a:r>
              <a:rPr lang="en-US" altLang="pt-BR" sz="1600" b="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pt-BR" sz="1600" b="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Centro – Rio de Janeiro/RJ CEP 20.020-080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pt-BR" sz="1600" b="0" i="1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Páginas</a:t>
            </a:r>
            <a:r>
              <a:rPr lang="en-US" altLang="pt-BR" sz="1600" b="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pt-BR" sz="1600" b="0" i="1" dirty="0">
                <a:solidFill>
                  <a:srgbClr val="8585E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BR" sz="1600" b="0" i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www.asocea.intraer; www2.fab.mil.br/asocea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pt-BR" sz="1600" b="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E-mail: </a:t>
            </a:r>
            <a:r>
              <a:rPr lang="en-US" altLang="pt-BR" sz="1600" b="0" i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asocea@fab.mil.br; protocolo.asocea@fab.mil.br</a:t>
            </a:r>
          </a:p>
          <a:p>
            <a:pPr>
              <a:lnSpc>
                <a:spcPct val="150000"/>
              </a:lnSpc>
              <a:defRPr/>
            </a:pPr>
            <a:r>
              <a:rPr lang="pt-BR" sz="1600" b="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Tel.: (21) 2174-7635</a:t>
            </a:r>
            <a:r>
              <a:rPr lang="pt-BR" sz="1800" b="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pt-BR" sz="1800" b="0" i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18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214554"/>
            <a:ext cx="52101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14282" y="2214554"/>
            <a:ext cx="3392488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NÃO CONFORMIDADES</a:t>
            </a:r>
            <a:endParaRPr lang="pt-BR" sz="1400" b="0" dirty="0">
              <a:cs typeface="Arial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14282" y="3500438"/>
            <a:ext cx="3395662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PLANO DE AÇÕES CORRETIVAS</a:t>
            </a:r>
            <a:endParaRPr lang="pt-BR" sz="1400" b="0" dirty="0">
              <a:cs typeface="Arial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14282" y="4714884"/>
            <a:ext cx="3397250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FICHA DE CRÍTICAS DA INSPEÇÃO</a:t>
            </a:r>
            <a:endParaRPr lang="en-US" sz="1400" b="0" dirty="0">
              <a:cs typeface="Arial" charset="0"/>
            </a:endParaRPr>
          </a:p>
        </p:txBody>
      </p:sp>
      <p:sp>
        <p:nvSpPr>
          <p:cNvPr id="13" name="Retângulo 10"/>
          <p:cNvSpPr>
            <a:spLocks noChangeArrowheads="1"/>
          </p:cNvSpPr>
          <p:nvPr/>
        </p:nvSpPr>
        <p:spPr bwMode="auto">
          <a:xfrm>
            <a:off x="214282" y="5929330"/>
            <a:ext cx="3397250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/>
              <a:t>ORIENTAÇÕES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19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58838" y="2479675"/>
            <a:ext cx="7458075" cy="23304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endParaRPr lang="en-US" altLang="pt-BR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Conhecer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procedimentos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serem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realizados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Pós-Inspeção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endParaRPr lang="en-US" altLang="pt-BR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58838" y="2479675"/>
            <a:ext cx="7458075" cy="23304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endParaRPr lang="en-US" altLang="pt-BR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Conhecer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procedimentos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serem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realizados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Pós-Inspeção</a:t>
            </a:r>
            <a:r>
              <a:rPr lang="en-US" altLang="pt-BR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endParaRPr lang="en-US" altLang="pt-BR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052513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55299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B88DC5A-B86E-4599-96BD-F156E7B4182E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20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530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1952625"/>
            <a:ext cx="32670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CaixaDeTexto 13"/>
          <p:cNvSpPr txBox="1">
            <a:spLocks noChangeArrowheads="1"/>
          </p:cNvSpPr>
          <p:nvPr/>
        </p:nvSpPr>
        <p:spPr bwMode="auto">
          <a:xfrm>
            <a:off x="809625" y="188913"/>
            <a:ext cx="752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>
                <a:solidFill>
                  <a:schemeClr val="bg1"/>
                </a:solidFill>
                <a:cs typeface="Arial" pitchFamily="34" charset="0"/>
              </a:rPr>
              <a:t>ASSESSORIA DE SEGURANÇA OPERACIONAL DO CONTROLE DO ESPAÇO AÉREO</a:t>
            </a:r>
          </a:p>
        </p:txBody>
      </p:sp>
      <p:sp>
        <p:nvSpPr>
          <p:cNvPr id="2" name="TextBox 122">
            <a:extLst>
              <a:ext uri="{FF2B5EF4-FFF2-40B4-BE49-F238E27FC236}">
                <a16:creationId xmlns:a16="http://schemas.microsoft.com/office/drawing/2014/main" id="{5723B8AA-116D-9808-2827-663445F53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6135164"/>
            <a:ext cx="9144000" cy="74347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72000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b="0" i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“Contribuindo para a Segurança da Aviação, por meio da Vigilância na prestação dos Serviços de Navegação Aérea.”</a:t>
            </a:r>
            <a:endParaRPr lang="pt-BR" altLang="pt-BR" sz="2400" b="0" i="1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214554"/>
            <a:ext cx="52101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14282" y="2214554"/>
            <a:ext cx="3392488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NÃO CONFORMIDADES</a:t>
            </a:r>
            <a:endParaRPr lang="pt-BR" sz="1400" b="0" dirty="0">
              <a:cs typeface="Arial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14282" y="3500438"/>
            <a:ext cx="3395662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PLANO DE AÇÕES CORRETIVAS</a:t>
            </a:r>
            <a:endParaRPr lang="pt-BR" sz="1400" b="0" dirty="0">
              <a:cs typeface="Arial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14282" y="4714884"/>
            <a:ext cx="3397250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FICHA DE CRÍTICAS DA INSPEÇÃO</a:t>
            </a:r>
            <a:endParaRPr lang="en-US" sz="1400" b="0" dirty="0">
              <a:cs typeface="Arial" charset="0"/>
            </a:endParaRPr>
          </a:p>
        </p:txBody>
      </p:sp>
      <p:sp>
        <p:nvSpPr>
          <p:cNvPr id="13" name="Retângulo 10"/>
          <p:cNvSpPr>
            <a:spLocks noChangeArrowheads="1"/>
          </p:cNvSpPr>
          <p:nvPr/>
        </p:nvSpPr>
        <p:spPr bwMode="auto">
          <a:xfrm>
            <a:off x="214282" y="5929330"/>
            <a:ext cx="3397250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/>
              <a:t>ORIENTAÇÕES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06400" y="2078038"/>
            <a:ext cx="8280400" cy="7715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sz="1400" b="0" dirty="0">
                <a:solidFill>
                  <a:schemeClr val="bg1"/>
                </a:solidFill>
                <a:cs typeface="Arial" charset="0"/>
              </a:rPr>
              <a:t>NÃO CONFORMIDADES DA INSPEÇÃO ANTERIOR</a:t>
            </a:r>
            <a:r>
              <a:rPr lang="pt-BR" altLang="pt-BR" sz="1400" b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altLang="pt-BR" sz="1400" b="0" cap="all" dirty="0">
                <a:solidFill>
                  <a:schemeClr val="bg1"/>
                </a:solidFill>
                <a:cs typeface="Arial" charset="0"/>
              </a:rPr>
              <a:t>que foram eliminadas e validadas </a:t>
            </a:r>
            <a:r>
              <a:rPr lang="pt-BR" altLang="pt-BR" sz="1400" b="0" dirty="0">
                <a:solidFill>
                  <a:srgbClr val="FFFF00"/>
                </a:solidFill>
                <a:cs typeface="Arial" charset="0"/>
              </a:rPr>
              <a:t>(QUANDO APLICÁVEL)</a:t>
            </a:r>
            <a:endParaRPr lang="pt-BR" altLang="pt-BR" sz="14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6400" y="3254375"/>
            <a:ext cx="8280400" cy="11541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 eaLnBrk="1" hangingPunct="1">
              <a:lnSpc>
                <a:spcPct val="150000"/>
              </a:lnSpc>
              <a:spcBef>
                <a:spcPct val="200000"/>
              </a:spcBef>
              <a:buFont typeface="Arial" charset="0"/>
              <a:buNone/>
              <a:tabLst>
                <a:tab pos="5740400" algn="l"/>
              </a:tabLst>
              <a:defRPr/>
            </a:pPr>
            <a:r>
              <a:rPr lang="pt-BR" altLang="pt-BR" sz="1600" b="0" dirty="0">
                <a:solidFill>
                  <a:srgbClr val="FFFF00"/>
                </a:solidFill>
                <a:latin typeface="Arial" charset="0"/>
                <a:cs typeface="Arial" charset="0"/>
              </a:rPr>
              <a:t>ATS </a:t>
            </a:r>
            <a:r>
              <a:rPr lang="pt-BR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– 1.121 </a:t>
            </a:r>
          </a:p>
          <a:p>
            <a:pPr indent="265113"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  <a:tabLst>
                <a:tab pos="5740400" algn="l"/>
              </a:tabLst>
              <a:defRPr/>
            </a:pPr>
            <a:r>
              <a:rPr lang="pt-BR" altLang="pt-BR" sz="1600" b="0" dirty="0">
                <a:solidFill>
                  <a:srgbClr val="FFFF00"/>
                </a:solidFill>
                <a:latin typeface="Arial" charset="0"/>
                <a:cs typeface="Arial" charset="0"/>
              </a:rPr>
              <a:t>AIS</a:t>
            </a:r>
            <a:r>
              <a:rPr lang="pt-BR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 – 2.341</a:t>
            </a:r>
            <a:endParaRPr lang="pt-BR" altLang="pt-BR" sz="1600" b="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indent="265113"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  <a:tabLst>
                <a:tab pos="5740400" algn="l"/>
              </a:tabLst>
              <a:defRPr/>
            </a:pPr>
            <a:r>
              <a:rPr lang="pt-BR" altLang="pt-BR" sz="1600" b="0" dirty="0">
                <a:solidFill>
                  <a:srgbClr val="FFFF00"/>
                </a:solidFill>
                <a:latin typeface="Arial" charset="0"/>
                <a:cs typeface="Arial" charset="0"/>
              </a:rPr>
              <a:t>CNS</a:t>
            </a:r>
            <a:r>
              <a:rPr lang="pt-BR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 – 3.033 e 3.039</a:t>
            </a:r>
            <a:endParaRPr lang="en-US" altLang="pt-BR" sz="1600" b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54025" y="2117725"/>
            <a:ext cx="8280400" cy="6953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sz="1400" b="0" dirty="0">
                <a:solidFill>
                  <a:schemeClr val="bg1"/>
                </a:solidFill>
                <a:ea typeface="Verdana" panose="020B0604030504040204" pitchFamily="34" charset="0"/>
                <a:cs typeface="Arial" charset="0"/>
              </a:rPr>
              <a:t>NÃO CONFORMIDADES IDENTIFICADAS E SOLUCIONADAS NO DECORRER DA FASE DE PRÉ INSPEÇÃO </a:t>
            </a:r>
            <a:r>
              <a:rPr lang="pt-BR" sz="1400" b="0" dirty="0">
                <a:solidFill>
                  <a:srgbClr val="FFFF00"/>
                </a:solidFill>
                <a:ea typeface="Verdana" panose="020B0604030504040204" pitchFamily="34" charset="0"/>
                <a:cs typeface="Arial" charset="0"/>
              </a:rPr>
              <a:t>(QUANDO APLICÁVEL)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49263" y="3036888"/>
            <a:ext cx="8280400" cy="10779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spcAft>
                <a:spcPts val="600"/>
              </a:spcAft>
              <a:tabLst>
                <a:tab pos="5740400" algn="l"/>
              </a:tabLst>
              <a:defRPr/>
            </a:pPr>
            <a:endParaRPr lang="pt-BR" altLang="pt-BR" sz="1800" b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altLang="pt-BR" sz="1600" b="0" dirty="0">
                <a:solidFill>
                  <a:srgbClr val="FFFF00"/>
                </a:solidFill>
                <a:latin typeface="Arial" charset="0"/>
                <a:cs typeface="Arial" charset="0"/>
              </a:rPr>
              <a:t>ATS –</a:t>
            </a:r>
            <a:r>
              <a:rPr lang="pt-BR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 2.179 e 2.243.</a:t>
            </a:r>
          </a:p>
          <a:p>
            <a:pPr indent="265113" algn="just" eaLnBrk="1" hangingPunct="1">
              <a:spcAft>
                <a:spcPts val="600"/>
              </a:spcAft>
              <a:buFont typeface="Arial" charset="0"/>
              <a:buChar char="•"/>
              <a:tabLst>
                <a:tab pos="5740400" algn="l"/>
              </a:tabLst>
              <a:defRPr/>
            </a:pPr>
            <a:endParaRPr lang="en-US" altLang="pt-BR" sz="1800" b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54025" y="2117725"/>
            <a:ext cx="8280400" cy="6953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sz="1400" b="0" dirty="0">
                <a:solidFill>
                  <a:schemeClr val="bg1"/>
                </a:solidFill>
                <a:ea typeface="Verdana" panose="020B0604030504040204" pitchFamily="34" charset="0"/>
                <a:cs typeface="Arial" charset="0"/>
              </a:rPr>
              <a:t>NÃO CONFORMIDADES IDENTIFICADAS E SOLUCIONADAS NO DECORRER DA FASE DE INSPEÇÃO LOCAL </a:t>
            </a:r>
            <a:r>
              <a:rPr lang="pt-BR" sz="1400" b="0" dirty="0">
                <a:solidFill>
                  <a:srgbClr val="FFFF00"/>
                </a:solidFill>
                <a:ea typeface="Verdana" panose="020B0604030504040204" pitchFamily="34" charset="0"/>
                <a:cs typeface="Arial" charset="0"/>
              </a:rPr>
              <a:t>(QUANDO APLICÁVEL)</a:t>
            </a:r>
            <a:endParaRPr lang="pt-BR" altLang="pt-BR" sz="1400" b="0" dirty="0">
              <a:solidFill>
                <a:schemeClr val="bg1"/>
              </a:solidFill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49263" y="3036888"/>
            <a:ext cx="8280400" cy="10779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spcAft>
                <a:spcPts val="600"/>
              </a:spcAft>
              <a:tabLst>
                <a:tab pos="5740400" algn="l"/>
              </a:tabLst>
              <a:defRPr/>
            </a:pPr>
            <a:endParaRPr lang="pt-BR" altLang="pt-BR" sz="1800" b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altLang="pt-BR" sz="1600" b="0" dirty="0">
                <a:solidFill>
                  <a:srgbClr val="FFFF00"/>
                </a:solidFill>
                <a:latin typeface="Arial" charset="0"/>
                <a:cs typeface="Arial" charset="0"/>
              </a:rPr>
              <a:t>ATS –</a:t>
            </a:r>
            <a:r>
              <a:rPr lang="pt-BR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 2.179 e 2.243.</a:t>
            </a:r>
          </a:p>
          <a:p>
            <a:pPr indent="265113" algn="just" eaLnBrk="1" hangingPunct="1">
              <a:spcAft>
                <a:spcPts val="600"/>
              </a:spcAft>
              <a:buFont typeface="Arial" charset="0"/>
              <a:buChar char="•"/>
              <a:tabLst>
                <a:tab pos="5740400" algn="l"/>
              </a:tabLst>
              <a:defRPr/>
            </a:pPr>
            <a:endParaRPr lang="en-US" altLang="pt-BR" sz="1800" b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06400" y="2078038"/>
            <a:ext cx="8280400" cy="6477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pt-BR" sz="1400" b="0" dirty="0">
                <a:solidFill>
                  <a:schemeClr val="bg1"/>
                </a:solidFill>
                <a:cs typeface="Arial" charset="0"/>
              </a:rPr>
              <a:t>NÃO CONFORMIDADES DETECTADAS DURANTE A FASE DE INSPEÇÃO LOCAL E QUE NÃO FORAM SOLUCIONADAS</a:t>
            </a:r>
            <a:endParaRPr lang="pt-BR" altLang="pt-BR" sz="14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06400" y="3005138"/>
            <a:ext cx="8280400" cy="11541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 eaLnBrk="1" hangingPunct="1">
              <a:lnSpc>
                <a:spcPct val="150000"/>
              </a:lnSpc>
              <a:spcBef>
                <a:spcPct val="200000"/>
              </a:spcBef>
              <a:buFont typeface="Arial" charset="0"/>
              <a:buNone/>
              <a:tabLst>
                <a:tab pos="5740400" algn="l"/>
              </a:tabLst>
              <a:defRPr/>
            </a:pPr>
            <a:r>
              <a:rPr lang="pt-BR" altLang="pt-BR" sz="1600" b="0" dirty="0">
                <a:solidFill>
                  <a:srgbClr val="FFFF00"/>
                </a:solidFill>
                <a:latin typeface="Arial" charset="0"/>
                <a:cs typeface="Arial" charset="0"/>
              </a:rPr>
              <a:t>ATS </a:t>
            </a:r>
            <a:r>
              <a:rPr lang="pt-BR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– 1.121 </a:t>
            </a:r>
          </a:p>
          <a:p>
            <a:pPr indent="265113"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  <a:tabLst>
                <a:tab pos="5740400" algn="l"/>
              </a:tabLst>
              <a:defRPr/>
            </a:pPr>
            <a:r>
              <a:rPr lang="pt-BR" altLang="pt-BR" sz="1600" b="0" dirty="0">
                <a:solidFill>
                  <a:srgbClr val="FFFF00"/>
                </a:solidFill>
                <a:latin typeface="Arial" charset="0"/>
                <a:cs typeface="Arial" charset="0"/>
              </a:rPr>
              <a:t>AIS</a:t>
            </a:r>
            <a:r>
              <a:rPr lang="pt-BR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 – 2.341</a:t>
            </a:r>
            <a:endParaRPr lang="pt-BR" altLang="pt-BR" sz="1600" b="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indent="265113"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  <a:tabLst>
                <a:tab pos="5740400" algn="l"/>
              </a:tabLst>
              <a:defRPr/>
            </a:pPr>
            <a:r>
              <a:rPr lang="pt-BR" altLang="pt-BR" sz="1600" b="0" dirty="0">
                <a:solidFill>
                  <a:srgbClr val="FFFF00"/>
                </a:solidFill>
                <a:latin typeface="Arial" charset="0"/>
                <a:cs typeface="Arial" charset="0"/>
              </a:rPr>
              <a:t>CNS</a:t>
            </a:r>
            <a:r>
              <a:rPr lang="pt-BR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 – 3.033 e 3.039</a:t>
            </a:r>
            <a:endParaRPr lang="en-US" altLang="pt-BR" sz="1600" b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116013" y="4711700"/>
            <a:ext cx="7127875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sz="1400" dirty="0">
                <a:solidFill>
                  <a:srgbClr val="FFFF00"/>
                </a:solidFill>
                <a:cs typeface="Arial" panose="020B0604020202020204" pitchFamily="34" charset="0"/>
              </a:rPr>
              <a:t>ENTREGA DAS FICHAS DE NÃO CONFORMIDADES AO RESPONSÁVEL PELA ORGANIZAÇÃO INSPECIONADA</a:t>
            </a:r>
            <a:endParaRPr lang="pt-BR" altLang="pt-BR" sz="14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8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06400" y="1916113"/>
            <a:ext cx="8280400" cy="6318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sz="1400" b="0" dirty="0">
                <a:solidFill>
                  <a:schemeClr val="bg1"/>
                </a:solidFill>
                <a:cs typeface="Arial" charset="0"/>
              </a:rPr>
              <a:t>NÃO CONFORMIDADES DA INSPEÇÃO ANTERIOR</a:t>
            </a:r>
            <a:r>
              <a:rPr lang="pt-BR" altLang="pt-BR" sz="1400" b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altLang="pt-BR" sz="1400" b="0" cap="all" dirty="0">
                <a:solidFill>
                  <a:schemeClr val="bg1"/>
                </a:solidFill>
                <a:cs typeface="Arial" charset="0"/>
              </a:rPr>
              <a:t>que </a:t>
            </a:r>
            <a:r>
              <a:rPr lang="pt-BR" sz="1400" cap="all" dirty="0"/>
              <a:t>permanecem</a:t>
            </a:r>
            <a:r>
              <a:rPr lang="pt-BR" altLang="pt-BR" sz="1400" b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altLang="pt-BR" sz="1400" b="0" dirty="0">
                <a:solidFill>
                  <a:srgbClr val="FFFF00"/>
                </a:solidFill>
                <a:cs typeface="Arial" charset="0"/>
              </a:rPr>
              <a:t>(SE APLICÁVEL)</a:t>
            </a:r>
            <a:endParaRPr lang="pt-BR" altLang="pt-BR" sz="14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06400" y="2692400"/>
            <a:ext cx="8280400" cy="7858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 eaLnBrk="1" hangingPunct="1">
              <a:lnSpc>
                <a:spcPct val="150000"/>
              </a:lnSpc>
              <a:spcBef>
                <a:spcPct val="200000"/>
              </a:spcBef>
              <a:buFont typeface="Arial" charset="0"/>
              <a:buNone/>
              <a:tabLst>
                <a:tab pos="5740400" algn="l"/>
              </a:tabLst>
              <a:defRPr/>
            </a:pPr>
            <a:r>
              <a:rPr lang="pt-BR" altLang="pt-BR" sz="1600" b="0" dirty="0">
                <a:solidFill>
                  <a:srgbClr val="FFFF00"/>
                </a:solidFill>
                <a:latin typeface="Arial" charset="0"/>
                <a:cs typeface="Arial" charset="0"/>
              </a:rPr>
              <a:t>ATS </a:t>
            </a:r>
            <a:r>
              <a:rPr lang="pt-BR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– 1.121 </a:t>
            </a:r>
            <a:endParaRPr lang="pt-BR" altLang="pt-BR" sz="1600" b="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indent="265113"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  <a:tabLst>
                <a:tab pos="5740400" algn="l"/>
              </a:tabLst>
              <a:defRPr/>
            </a:pPr>
            <a:r>
              <a:rPr lang="pt-BR" altLang="pt-BR" sz="1600" b="0" dirty="0">
                <a:solidFill>
                  <a:srgbClr val="FFFF00"/>
                </a:solidFill>
                <a:latin typeface="Arial" charset="0"/>
                <a:cs typeface="Arial" charset="0"/>
              </a:rPr>
              <a:t>CNS</a:t>
            </a:r>
            <a:r>
              <a:rPr lang="pt-BR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 – 3.033 e 3.039</a:t>
            </a:r>
            <a:endParaRPr lang="en-US" altLang="pt-BR" sz="1600" b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6400" y="3613150"/>
            <a:ext cx="8280400" cy="7858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  <a:tabLst>
                <a:tab pos="5740400" algn="l"/>
              </a:tabLst>
              <a:defRPr/>
            </a:pPr>
            <a:r>
              <a:rPr lang="en-US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ESTAS NÃO CONFORMIDADES ORIGINARAM A CONFECÇÃO DE </a:t>
            </a:r>
            <a:r>
              <a:rPr lang="en-US" altLang="pt-BR" sz="1600" u="sng" dirty="0">
                <a:solidFill>
                  <a:srgbClr val="FFFF00"/>
                </a:solidFill>
                <a:latin typeface="Arial" charset="0"/>
                <a:cs typeface="Arial" charset="0"/>
              </a:rPr>
              <a:t>RELATO DE POSSÍVEL INFRAÇÃO</a:t>
            </a:r>
            <a:r>
              <a:rPr lang="en-US" altLang="pt-BR" sz="1600" b="0" dirty="0">
                <a:solidFill>
                  <a:schemeClr val="bg1"/>
                </a:solidFill>
                <a:latin typeface="Arial" charset="0"/>
                <a:cs typeface="Arial" charset="0"/>
              </a:rPr>
              <a:t> POR PARTE DO INSPCEA.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28596" y="4500570"/>
            <a:ext cx="8280400" cy="17033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 eaLnBrk="1" hangingPunct="1">
              <a:lnSpc>
                <a:spcPct val="150000"/>
              </a:lnSpc>
              <a:buFont typeface="Arial" pitchFamily="34" charset="0"/>
              <a:buNone/>
              <a:tabLst>
                <a:tab pos="5740400" algn="l"/>
              </a:tabLst>
            </a:pPr>
            <a:r>
              <a:rPr lang="pt-BR" altLang="pt-B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Cabe ressaltar que, o </a:t>
            </a:r>
            <a:r>
              <a:rPr lang="pt-BR" altLang="pt-BR" sz="18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RPI</a:t>
            </a:r>
            <a:r>
              <a:rPr lang="pt-BR" altLang="pt-B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organização inspecionada </a:t>
            </a:r>
            <a:r>
              <a:rPr lang="pt-BR" altLang="pt-BR" sz="18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pt-BR" altLang="pt-B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representa uma sanção ao Provedor de Serviços de Navegação Aérea, pois o mesmo sofre uma avaliação da ASOCEA que decidirá pela expedição da </a:t>
            </a:r>
            <a:r>
              <a:rPr lang="pt-BR" altLang="pt-BR" sz="18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Notificação de Infração</a:t>
            </a:r>
            <a:r>
              <a:rPr lang="pt-BR" altLang="pt-B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ou por outra medida administrativa.</a:t>
            </a:r>
            <a:endParaRPr lang="en-US" altLang="pt-BR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REUNIÃO DE ENCERRAMENTO</a:t>
            </a:r>
            <a:endParaRPr lang="pt-BR" altLang="pt-BR" sz="2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9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NÃO CONFORMIDADES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460500" y="2112963"/>
            <a:ext cx="63373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sz="1400" b="0" dirty="0">
                <a:solidFill>
                  <a:schemeClr val="bg1"/>
                </a:solidFill>
                <a:cs typeface="Arial" panose="020B0604020202020204" pitchFamily="34" charset="0"/>
              </a:rPr>
              <a:t>QUADRO RESUMO DA FASE DE INSPEÇÃO LOCAL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6365"/>
              </p:ext>
            </p:extLst>
          </p:nvPr>
        </p:nvGraphicFramePr>
        <p:xfrm>
          <a:off x="1374775" y="3122613"/>
          <a:ext cx="6508751" cy="2420936"/>
        </p:xfrm>
        <a:graphic>
          <a:graphicData uri="http://schemas.openxmlformats.org/drawingml/2006/table">
            <a:tbl>
              <a:tblPr/>
              <a:tblGrid>
                <a:gridCol w="1259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 ANTERIORES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 QUE PERMANECEM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 NOVAS</a:t>
                      </a:r>
                      <a:endParaRPr lang="pt-BR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NC</a:t>
                      </a:r>
                      <a:endParaRPr lang="pt-BR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AIS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ATS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CNS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SMS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GERAL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91435" marR="91435" marT="45748" marB="4574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9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9432</TotalTime>
  <Words>1043</Words>
  <Application>Microsoft Office PowerPoint</Application>
  <PresentationFormat>Apresentação na tela (4:3)</PresentationFormat>
  <Paragraphs>209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Calibri</vt:lpstr>
      <vt:lpstr>Monotype Corsiva</vt:lpstr>
      <vt:lpstr>Times New Roman</vt:lpstr>
      <vt:lpstr>Verdana</vt:lpstr>
      <vt:lpstr>Wingdings</vt:lpstr>
      <vt:lpstr>9_Default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Cap Av Julio Cesar Noschang Junior</dc:creator>
  <cp:lastModifiedBy>2S Belarmino (ASOCEA)</cp:lastModifiedBy>
  <cp:revision>272</cp:revision>
  <dcterms:created xsi:type="dcterms:W3CDTF">2013-07-02T18:33:08Z</dcterms:created>
  <dcterms:modified xsi:type="dcterms:W3CDTF">2024-03-27T12:24:16Z</dcterms:modified>
</cp:coreProperties>
</file>