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23"/>
  </p:notesMasterIdLst>
  <p:sldIdLst>
    <p:sldId id="362" r:id="rId3"/>
    <p:sldId id="454" r:id="rId4"/>
    <p:sldId id="455" r:id="rId5"/>
    <p:sldId id="456" r:id="rId6"/>
    <p:sldId id="475" r:id="rId7"/>
    <p:sldId id="476" r:id="rId8"/>
    <p:sldId id="477" r:id="rId9"/>
    <p:sldId id="478" r:id="rId10"/>
    <p:sldId id="479" r:id="rId11"/>
    <p:sldId id="480" r:id="rId12"/>
    <p:sldId id="490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40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990000"/>
    <a:srgbClr val="CC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84946" autoAdjust="0"/>
  </p:normalViewPr>
  <p:slideViewPr>
    <p:cSldViewPr>
      <p:cViewPr varScale="1">
        <p:scale>
          <a:sx n="99" d="100"/>
          <a:sy n="99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C447E9-E7B4-40A6-9FAD-7BD552FA6EEA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109265E6-1EA5-446E-99DF-3A099A722B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6F2-9B6A-402B-B7D2-99F99C3B269D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7E7F-4418-4971-9C4A-A113A0AB1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E94-BBCE-418E-9E50-F579158759A2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F519-902B-4AB6-B91B-44697927B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365-6299-4B83-AC62-321A1E0A576D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4221-CB1B-4584-A157-BB9743F7BB4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C95-D9D4-47AA-84E1-757D79C227E5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8808-7D4F-4643-8739-8370A44C1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B9F5-F724-426C-AC3D-EAD0922BB424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2C70-98BB-42D3-8D95-F11B2131D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E7CA-2355-437D-B1E4-E809E96F1849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4D34F-C0DA-40FA-8DCC-E699C6CD441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22A-3DA3-4DEE-B42F-F4811318295D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4AC-F21C-47CC-A3CC-DBD496A43B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1AC1-7EB5-4836-B20C-DA2D1A6ACE06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1EAD-2512-4493-908F-629DF1890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1A4-23B6-4DAD-8E74-8782E2688DFF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159E-2433-4C47-B91E-ACD408C8BB7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DB6-908D-410A-AFBA-07B5ACA45F7B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B0963-F8D6-41F0-8CCF-5061839B0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25D9-B837-4D04-9ADE-6AFD4C3DF7CD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E00E-17D4-4080-B329-4E3843154D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B193-E4CE-42AF-8C23-94C9E5D6C91B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D76C-F196-4047-B177-8CB31D0AF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B9A-DDC0-4F57-A54A-E96E02DCB993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9519-9BC4-450E-AE84-6534207BB8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7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ECA1855-A395-4F59-9E54-554F7BD3723C}" type="datetimeFigureOut">
              <a:rPr lang="pt-BR"/>
              <a:pPr>
                <a:defRPr/>
              </a:pPr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34A8D4B-A88D-4945-B7BC-D1D6A5A9A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84338" y="5784850"/>
            <a:ext cx="5935662" cy="52387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DOM ASOCEA NOVO 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425" y="2025650"/>
            <a:ext cx="326548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0525" y="2732088"/>
            <a:ext cx="8429625" cy="1201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Espera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-se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que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o INSPCEA realize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tantos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questionamentos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quanto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julgue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necessários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até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cobrir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objetivo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pretendido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pela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pergunta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que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está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sendo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aplicada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busca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por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evidências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.</a:t>
            </a:r>
            <a:endParaRPr lang="en-US" sz="1800" b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95288" y="4433888"/>
            <a:ext cx="8429625" cy="7969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O INSPCEA 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Contraparte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devem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planejar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atividades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de modo a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cobrir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todo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o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escopo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do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Protocolo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de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sua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área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 de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atuação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.	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57395"/>
            <a:ext cx="9144001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6567518" y="2676529"/>
            <a:ext cx="2433638" cy="13239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INSPCEA é o responsável, mas a OI deve adiantar os comentários. INSPCEA ajusta em texto único.</a:t>
            </a:r>
          </a:p>
          <a:p>
            <a:pPr algn="ctr"/>
            <a:endParaRPr lang="pt-BR" altLang="pt-BR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28596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" name="Rectangle 3"/>
          <p:cNvSpPr/>
          <p:nvPr/>
        </p:nvSpPr>
        <p:spPr>
          <a:xfrm>
            <a:off x="1928794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5" name="Rectangle 3"/>
          <p:cNvSpPr/>
          <p:nvPr/>
        </p:nvSpPr>
        <p:spPr>
          <a:xfrm>
            <a:off x="321467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6" name="Rectangle 3"/>
          <p:cNvSpPr/>
          <p:nvPr/>
        </p:nvSpPr>
        <p:spPr>
          <a:xfrm>
            <a:off x="4286248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7" name="Rectangle 3"/>
          <p:cNvSpPr/>
          <p:nvPr/>
        </p:nvSpPr>
        <p:spPr>
          <a:xfrm>
            <a:off x="5643570" y="3929066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0" name="Rectangle 3"/>
          <p:cNvSpPr/>
          <p:nvPr/>
        </p:nvSpPr>
        <p:spPr>
          <a:xfrm>
            <a:off x="7572396" y="3935560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71472" y="452908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Referência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(base da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avaliação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 </a:t>
            </a:r>
            <a:endParaRPr lang="en-US" sz="2000" dirty="0">
              <a:solidFill>
                <a:schemeClr val="bg1"/>
              </a:solidFill>
              <a:latin typeface="Arial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71472" y="4886278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Pergunta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elaborada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com base no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requisito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regulamentar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1472" y="5314966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objetiva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da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Organização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Inspecionada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71472" y="5672096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2000" u="sng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rientação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busca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000" u="sng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71531" y="6100784"/>
            <a:ext cx="8429625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Posicionamento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satisfatório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ou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aplicável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).</a:t>
            </a:r>
            <a:endParaRPr lang="en-US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71472" y="6457914"/>
            <a:ext cx="842962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Resposta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Comentários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registros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das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10"/>
          <p:cNvSpPr/>
          <p:nvPr/>
        </p:nvSpPr>
        <p:spPr>
          <a:xfrm>
            <a:off x="0" y="460052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8" name="Rectangle 10"/>
          <p:cNvSpPr/>
          <p:nvPr/>
        </p:nvSpPr>
        <p:spPr>
          <a:xfrm>
            <a:off x="-32" y="495771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9" name="Rectangle 10"/>
          <p:cNvSpPr/>
          <p:nvPr/>
        </p:nvSpPr>
        <p:spPr>
          <a:xfrm>
            <a:off x="0" y="52434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0" name="Rectangle 10"/>
          <p:cNvSpPr/>
          <p:nvPr/>
        </p:nvSpPr>
        <p:spPr>
          <a:xfrm>
            <a:off x="0" y="56435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31" name="Rectangle 10"/>
          <p:cNvSpPr/>
          <p:nvPr/>
        </p:nvSpPr>
        <p:spPr>
          <a:xfrm>
            <a:off x="0" y="602928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32" name="Rectangle 10"/>
          <p:cNvSpPr/>
          <p:nvPr/>
        </p:nvSpPr>
        <p:spPr>
          <a:xfrm>
            <a:off x="0" y="642939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9913" y="2000240"/>
            <a:ext cx="5661025" cy="4643448"/>
            <a:chOff x="2705100" y="2079516"/>
            <a:chExt cx="3751263" cy="32783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3997" y="2079516"/>
              <a:ext cx="3667125" cy="1676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4" name="Oval 7"/>
          <p:cNvSpPr/>
          <p:nvPr/>
        </p:nvSpPr>
        <p:spPr bwMode="auto">
          <a:xfrm>
            <a:off x="285750" y="4000500"/>
            <a:ext cx="2500313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da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Contraparte</a:t>
            </a:r>
            <a:endParaRPr lang="en-US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  <a:ea typeface="MS PGothic" panose="020B0600070205080204" pitchFamily="34" charset="-128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Oval 8"/>
          <p:cNvSpPr/>
          <p:nvPr/>
        </p:nvSpPr>
        <p:spPr bwMode="auto">
          <a:xfrm>
            <a:off x="6286512" y="4290966"/>
            <a:ext cx="2500312" cy="99542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Assinatura</a:t>
            </a:r>
            <a:r>
              <a:rPr lang="en-US" sz="2000" dirty="0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 do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VAGRounded BT" pitchFamily="34" charset="0"/>
                <a:ea typeface="MS PGothic" panose="020B0600070205080204" pitchFamily="34" charset="-128"/>
              </a:rPr>
              <a:t>Inspetor</a:t>
            </a:r>
            <a:endParaRPr lang="pt-BR" sz="2000" dirty="0">
              <a:solidFill>
                <a:schemeClr val="bg1"/>
              </a:solidFill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Bent Arrow 10"/>
          <p:cNvSpPr/>
          <p:nvPr/>
        </p:nvSpPr>
        <p:spPr bwMode="auto">
          <a:xfrm rot="10800000" flipH="1">
            <a:off x="1357290" y="5429264"/>
            <a:ext cx="839788" cy="1163637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Bent Arrow 9"/>
          <p:cNvSpPr/>
          <p:nvPr/>
        </p:nvSpPr>
        <p:spPr bwMode="auto">
          <a:xfrm rot="10800000">
            <a:off x="7089775" y="5286388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3816350" y="5122863"/>
            <a:ext cx="1755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2"/>
          <p:cNvSpPr>
            <a:spLocks noChangeArrowheads="1"/>
          </p:cNvSpPr>
          <p:nvPr/>
        </p:nvSpPr>
        <p:spPr bwMode="auto">
          <a:xfrm>
            <a:off x="4000496" y="2571744"/>
            <a:ext cx="12874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1600" dirty="0">
                <a:solidFill>
                  <a:srgbClr val="FF0000"/>
                </a:solidFill>
                <a:cs typeface="Arial" pitchFamily="34" charset="0"/>
              </a:rPr>
              <a:t>EXEMPLO</a:t>
            </a:r>
          </a:p>
        </p:txBody>
      </p:sp>
      <p:sp>
        <p:nvSpPr>
          <p:cNvPr id="23" name="CaixaDeTexto 33"/>
          <p:cNvSpPr txBox="1">
            <a:spLocks noChangeArrowheads="1"/>
          </p:cNvSpPr>
          <p:nvPr/>
        </p:nvSpPr>
        <p:spPr bwMode="auto">
          <a:xfrm>
            <a:off x="4211638" y="6381750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  <p:sp>
        <p:nvSpPr>
          <p:cNvPr id="24" name="CaixaDeTexto 33"/>
          <p:cNvSpPr txBox="1">
            <a:spLocks noChangeArrowheads="1"/>
          </p:cNvSpPr>
          <p:nvPr/>
        </p:nvSpPr>
        <p:spPr bwMode="auto">
          <a:xfrm>
            <a:off x="4214810" y="2071678"/>
            <a:ext cx="97313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0113" y="2122488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IMPACTO NA SEGURANÇA (IS)</a:t>
            </a:r>
            <a:endParaRPr lang="en-US" sz="1800" b="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00113" y="3344863"/>
            <a:ext cx="7416800" cy="19843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Propicia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priorização dos planejamentos para a correção dos problemas ou sua atenuação (mitigação).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 IS é avaliado na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reunião de coordenação final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com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toda a equipe de inspetores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para cada Ficha de Não Conformidade.</a:t>
            </a:r>
          </a:p>
          <a:p>
            <a:pPr algn="just">
              <a:spcAft>
                <a:spcPts val="600"/>
              </a:spcAft>
              <a:buFontTx/>
              <a:buChar char="•"/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6300" y="2209796"/>
            <a:ext cx="7399338" cy="6477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IMPACTO NA SEGURANÇA (IS) – Método de cálculo previsto no Capítulo 10 do  MCA 121-5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8838" y="3059113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PRODUTO DE 2 FATORES: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8838" y="3630617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SEVERIDADE  X PROBABILIDADE</a:t>
            </a:r>
            <a:endParaRPr lang="pt-BR" sz="1800" b="0" kern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58838" y="4205298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 err="1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Varia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800" b="0" kern="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(INACEITÁVEL) A </a:t>
            </a:r>
            <a:r>
              <a:rPr lang="en-US" sz="1800" b="0" kern="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5</a:t>
            </a:r>
            <a:r>
              <a:rPr lang="en-US" sz="1800" b="0" kern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(ACEITÁVEL)</a:t>
            </a:r>
          </a:p>
          <a:p>
            <a:pPr indent="265113" algn="ctr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IS 2 É MONITORADO PELA ASOCEA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8838" y="5133992"/>
            <a:ext cx="7416800" cy="723900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Ação mitigadora: IS de 1 a 4 anos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PRAZOS DE CORREÇÃO VINCULADOS</a:t>
            </a:r>
            <a:endParaRPr lang="pt-BR" sz="1800" b="0" kern="0" dirty="0">
              <a:solidFill>
                <a:sysClr val="windowText" lastClr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58838" y="6059509"/>
            <a:ext cx="7416800" cy="369887"/>
          </a:xfrm>
          <a:prstGeom prst="rect">
            <a:avLst/>
          </a:prstGeom>
          <a:solidFill>
            <a:srgbClr val="1F497D">
              <a:lumMod val="50000"/>
            </a:srgbClr>
          </a:solidFill>
          <a:ln w="9525" algn="ctr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Medidas corretivas e mitigadoras são </a:t>
            </a:r>
            <a:r>
              <a:rPr lang="pt-BR" sz="1800" b="0" u="sng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responsabilidade da OI</a:t>
            </a:r>
            <a:r>
              <a:rPr lang="pt-BR" sz="1800" b="0" kern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 </a:t>
            </a:r>
            <a:endParaRPr lang="pt-BR" sz="1800" b="0" kern="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PROTOCOLO/FICHAS NC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1841"/>
            <a:ext cx="37830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5429256" y="2571744"/>
            <a:ext cx="2271713" cy="8318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FATOR SEVERIDADE</a:t>
            </a:r>
          </a:p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X</a:t>
            </a:r>
          </a:p>
          <a:p>
            <a:pPr algn="ctr" eaLnBrk="1" hangingPunct="1"/>
            <a:r>
              <a:rPr lang="pt-BR" altLang="pt-BR" sz="1600" dirty="0">
                <a:solidFill>
                  <a:srgbClr val="FFFF00"/>
                </a:solidFill>
                <a:latin typeface="Calibri" pitchFamily="34" charset="0"/>
              </a:rPr>
              <a:t>FATOR PROBABILIDADE </a:t>
            </a:r>
          </a:p>
        </p:txBody>
      </p:sp>
      <p:pic>
        <p:nvPicPr>
          <p:cNvPr id="11" name="Image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00504"/>
            <a:ext cx="807249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9BEECD-7485-7758-26DB-E236A2EB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09379"/>
              </p:ext>
            </p:extLst>
          </p:nvPr>
        </p:nvGraphicFramePr>
        <p:xfrm>
          <a:off x="285720" y="2214554"/>
          <a:ext cx="8567738" cy="3786187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15.04.2024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17h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18h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Inicial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08:30h 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Abertura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16.04.2024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17.04.2024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13h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Contrapartes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12h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16h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Aplicação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dos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Protocolos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 da Equipe e Contrapartes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Até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12h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Prazo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para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apresentação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evidências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Organização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Inspecionada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18.04.2024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14h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15h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Coordenação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Final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Membros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da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Equipe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19.04.2024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08:30h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às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09h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Reunião de Encerramento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TODOS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288" y="2544763"/>
            <a:ext cx="8388350" cy="38465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600" b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1. Disponibilizar acesso a todas as informações e documentos pertinentes aos serviços e áreas avaliadas aos inspetores, independentemente do seu grau de sigilo, bem como a qualquer área, instalação ou equipamento, incluindo a realização de testes ou demonstrações, sempre que solicitados pelos inspetores, coordenando também com a administração aeroportuária local, quando necessário.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600" b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600" b="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2. Em caso de não apresentação da evidência será considerada não satisfatória a pergunta do protocolo e redigida a correspondente Ficha de Não Conformidade.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600" b="0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3. O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Relatório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retratará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condição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observada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da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Organização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Inspecionada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no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período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pt-BR" sz="16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4. As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evidências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que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forem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apresentadas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até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as 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 h xx min 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do </a:t>
            </a:r>
            <a:r>
              <a:rPr lang="en-US" sz="1600" b="0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dia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</a:t>
            </a:r>
            <a:r>
              <a:rPr lang="en-US" sz="1600" b="0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600" b="0" i="1" dirty="0" err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xxxx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20</a:t>
            </a:r>
            <a:r>
              <a:rPr lang="en-US" sz="1600" b="0" i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xx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deverão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ser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formalizadas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no Plano de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Ações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Corretivas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14282" y="2214554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>
                <a:cs typeface="Arial" charset="0"/>
              </a:rPr>
              <a:t>INTRODUÇÃO</a:t>
            </a:r>
            <a:endParaRPr lang="pt-BR" sz="1400" b="0">
              <a:cs typeface="Arial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14282" y="292417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14282" y="363855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APRESENTAÇÃO DOS MEMBROS DE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14282" y="435293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PROTOCOLOS E FICHAS DE NÃO CONFORMIDADES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14282" y="506731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214282" y="578169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</a:t>
            </a:r>
            <a:r>
              <a:rPr lang="en-US" altLang="pt-BR" sz="2400">
                <a:solidFill>
                  <a:schemeClr val="bg1"/>
                </a:solidFill>
                <a:cs typeface="Arial" pitchFamily="34" charset="0"/>
              </a:rPr>
              <a:t>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19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838" y="2489200"/>
            <a:ext cx="7529512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Conhecer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procedimentos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serem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realizados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durante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Fase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Local.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8838" y="2489200"/>
            <a:ext cx="7529512" cy="23304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>
              <a:lnSpc>
                <a:spcPts val="4200"/>
              </a:lnSpc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Conhecer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procedimentos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serem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realizados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durante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Fase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24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Inspeção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Local.</a:t>
            </a:r>
          </a:p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5299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B88DC5A-B86E-4599-96BD-F156E7B4182E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530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1952625"/>
            <a:ext cx="32670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aixaDeTexto 13"/>
          <p:cNvSpPr txBox="1">
            <a:spLocks noChangeArrowheads="1"/>
          </p:cNvSpPr>
          <p:nvPr/>
        </p:nvSpPr>
        <p:spPr bwMode="auto">
          <a:xfrm>
            <a:off x="809625" y="188913"/>
            <a:ext cx="752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>
                <a:solidFill>
                  <a:schemeClr val="bg1"/>
                </a:solidFill>
                <a:cs typeface="Arial" pitchFamily="34" charset="0"/>
              </a:rPr>
              <a:t>ASSESSORIA DE SEGURANÇA OPERACIONAL DO CONTROLE DO ESPAÇO AÉREO</a:t>
            </a:r>
          </a:p>
        </p:txBody>
      </p:sp>
      <p:sp>
        <p:nvSpPr>
          <p:cNvPr id="2" name="TextBox 122">
            <a:extLst>
              <a:ext uri="{FF2B5EF4-FFF2-40B4-BE49-F238E27FC236}">
                <a16:creationId xmlns:a16="http://schemas.microsoft.com/office/drawing/2014/main" id="{B0716B99-BD10-E065-D048-7A3BC9D2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135164"/>
            <a:ext cx="9144000" cy="74347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“Contribuindo para a Segurança da Aviação, por meio da Vigilância na prestação dos Serviços de Navegação Aérea.”</a:t>
            </a:r>
            <a:endParaRPr lang="pt-BR" altLang="pt-BR" sz="2400" b="0" i="1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14554"/>
            <a:ext cx="5210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14282" y="2214554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>
                <a:cs typeface="Arial" charset="0"/>
              </a:rPr>
              <a:t>INTRODUÇÃO</a:t>
            </a:r>
            <a:endParaRPr lang="pt-BR" sz="1400" b="0">
              <a:cs typeface="Arial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14282" y="292417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14282" y="363855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APRESENTAÇÃO DOS MEMBROS DE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14282" y="435293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PROTOCOLOS E FICHAS DE NÃO CONFORMIDADES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14282" y="506731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9" name="Retângulo 10"/>
          <p:cNvSpPr>
            <a:spLocks noChangeArrowheads="1"/>
          </p:cNvSpPr>
          <p:nvPr/>
        </p:nvSpPr>
        <p:spPr bwMode="auto">
          <a:xfrm>
            <a:off x="214282" y="5781696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2625" y="2573338"/>
            <a:ext cx="7777163" cy="271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2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FINALIDADE DA INSPEÇÃO</a:t>
            </a:r>
            <a:r>
              <a:rPr lang="pt-BR" sz="22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 Avaliar os serviços de navegação aérea prestados pela Organização Inspecionada quanto à segurança, de acordo com as normas aplicáveis emitidas pelo órgão regulador e em consonância com os procedimentos estabelecidos a ICA 121-13.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188" y="2647950"/>
            <a:ext cx="7777162" cy="20923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BASE LEGAL  -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Código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Brasileiro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Aeronáutica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e a RICA 20-36/2023.</a:t>
            </a: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BASE NORMATIVA 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Normas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DECEA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relativas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Controle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Espaço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Aéreo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10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PROCESSO DE INSPEÇÃO -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ICA 121-13, MCA 121-5 e COMINSP Nº xxx/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xx.xx.xx</a:t>
            </a:r>
            <a:endParaRPr lang="en-US" sz="1800" b="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</a:t>
            </a:r>
          </a:p>
        </p:txBody>
      </p:sp>
      <p:sp>
        <p:nvSpPr>
          <p:cNvPr id="11" name="TextBox 2"/>
          <p:cNvSpPr txBox="1"/>
          <p:nvPr/>
        </p:nvSpPr>
        <p:spPr bwMode="auto">
          <a:xfrm>
            <a:off x="5214942" y="2100196"/>
            <a:ext cx="350046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REGULAMENTAÇÃO NACIONAL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2" name="TextBox 4"/>
          <p:cNvSpPr txBox="1"/>
          <p:nvPr/>
        </p:nvSpPr>
        <p:spPr bwMode="auto">
          <a:xfrm>
            <a:off x="357158" y="2900820"/>
            <a:ext cx="3714776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PROTOCOLOS DE INSPEÇÃO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4" name="TextBox 4"/>
          <p:cNvSpPr txBox="1"/>
          <p:nvPr/>
        </p:nvSpPr>
        <p:spPr bwMode="auto">
          <a:xfrm>
            <a:off x="357158" y="3714752"/>
            <a:ext cx="3669979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AVALIAÇÃO DO PROVEDOR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 SERVIÇOS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5" name="TextBox 5"/>
          <p:cNvSpPr txBox="1"/>
          <p:nvPr/>
        </p:nvSpPr>
        <p:spPr bwMode="auto">
          <a:xfrm>
            <a:off x="357158" y="5143512"/>
            <a:ext cx="3643338" cy="101565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RELATÓRIO DE INSPEÇÃO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E PLANO DE AÇÕES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CORRETIVAS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6" name="TextBox 6"/>
          <p:cNvSpPr txBox="1"/>
          <p:nvPr/>
        </p:nvSpPr>
        <p:spPr bwMode="auto">
          <a:xfrm>
            <a:off x="5429256" y="5143512"/>
            <a:ext cx="87139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7" name="Oval 9"/>
          <p:cNvSpPr/>
          <p:nvPr/>
        </p:nvSpPr>
        <p:spPr bwMode="auto">
          <a:xfrm>
            <a:off x="5487988" y="3632200"/>
            <a:ext cx="3143250" cy="13573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1588" indent="-1588" algn="just" eaLnBrk="1" hangingPunct="1"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APERFEIÇOAMENTO</a:t>
            </a:r>
            <a:endParaRPr lang="pt-BR" sz="180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8" name="Curved Up Arrow 8"/>
          <p:cNvSpPr>
            <a:spLocks noChangeArrowheads="1"/>
          </p:cNvSpPr>
          <p:nvPr/>
        </p:nvSpPr>
        <p:spPr bwMode="auto">
          <a:xfrm rot="-4956195">
            <a:off x="6099190" y="3262180"/>
            <a:ext cx="3472638" cy="2051050"/>
          </a:xfrm>
          <a:prstGeom prst="curvedUpArrow">
            <a:avLst>
              <a:gd name="adj1" fmla="val 24977"/>
              <a:gd name="adj2" fmla="val 48767"/>
              <a:gd name="adj3" fmla="val 25000"/>
            </a:avLst>
          </a:prstGeom>
          <a:solidFill>
            <a:srgbClr val="3366CC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717550" indent="95250" eaLnBrk="1" hangingPunct="1">
              <a:tabLst>
                <a:tab pos="704850" algn="l"/>
              </a:tabLst>
            </a:pPr>
            <a:endParaRPr lang="pt-BR" altLang="pt-BR">
              <a:cs typeface="Arial" pitchFamily="34" charset="0"/>
            </a:endParaRPr>
          </a:p>
        </p:txBody>
      </p:sp>
      <p:cxnSp>
        <p:nvCxnSpPr>
          <p:cNvPr id="27" name="Shape 10"/>
          <p:cNvCxnSpPr>
            <a:cxnSpLocks noChangeShapeType="1"/>
          </p:cNvCxnSpPr>
          <p:nvPr/>
        </p:nvCxnSpPr>
        <p:spPr bwMode="auto">
          <a:xfrm rot="10800000" flipV="1">
            <a:off x="2143108" y="2285992"/>
            <a:ext cx="3089836" cy="600569"/>
          </a:xfrm>
          <a:prstGeom prst="bentConnector2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" name="Shape 12"/>
          <p:cNvCxnSpPr>
            <a:cxnSpLocks noChangeShapeType="1"/>
          </p:cNvCxnSpPr>
          <p:nvPr/>
        </p:nvCxnSpPr>
        <p:spPr bwMode="auto">
          <a:xfrm rot="5400000">
            <a:off x="1947845" y="3481387"/>
            <a:ext cx="392113" cy="15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3" name="Shape 12"/>
          <p:cNvCxnSpPr>
            <a:cxnSpLocks noChangeShapeType="1"/>
          </p:cNvCxnSpPr>
          <p:nvPr/>
        </p:nvCxnSpPr>
        <p:spPr bwMode="auto">
          <a:xfrm rot="5400000">
            <a:off x="1774014" y="4798226"/>
            <a:ext cx="742950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4" name="Shape 12"/>
          <p:cNvCxnSpPr>
            <a:cxnSpLocks noChangeShapeType="1"/>
            <a:stCxn id="15" idx="3"/>
            <a:endCxn id="16" idx="1"/>
          </p:cNvCxnSpPr>
          <p:nvPr/>
        </p:nvCxnSpPr>
        <p:spPr bwMode="auto">
          <a:xfrm flipV="1">
            <a:off x="4000496" y="5343567"/>
            <a:ext cx="1428760" cy="307773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55650" y="2122488"/>
            <a:ext cx="76327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PRINCÍPIOS DO PROCESSO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55650" y="2820988"/>
            <a:ext cx="7632700" cy="34623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LEGALIDADE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Normas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DECEA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IMPESSOALIDADE –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Isenção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imparcialidade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Inspetor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MORALIDADE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Anseios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sociedade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onerar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inspecionado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PUBLICIDADE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Transparência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EFICIÊNCIA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Preparação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planejamento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orientação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padronização</a:t>
            </a:r>
            <a:endParaRPr lang="en-US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OPORTUNIDADE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e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horários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prazos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IS)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RAZOABILIDADE -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Inspecionado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identifica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as 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soluções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(“</a:t>
            </a:r>
            <a:r>
              <a:rPr lang="en-US" sz="1800" b="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”)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8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E CONTRAPARTES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EQUIPE DE INSPE</a:t>
            </a: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ÇÃO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3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pt-BR" sz="2400" dirty="0">
                <a:solidFill>
                  <a:schemeClr val="bg1"/>
                </a:solidFill>
                <a:cs typeface="Arial" pitchFamily="34" charset="0"/>
              </a:rPr>
              <a:t>REUNIÃO DE ABERTURA</a:t>
            </a:r>
            <a:endParaRPr lang="pt-BR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838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E CONTRAPARTES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3048011" y="2000240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CONTRAPARTES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8011" y="27813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b="0" dirty="0"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COMANDANTE/GERENTE</a:t>
            </a:r>
          </a:p>
          <a:p>
            <a:pPr algn="ctr" eaLnBrk="1" hangingPunct="1">
              <a:defRPr/>
            </a:pPr>
            <a:r>
              <a:rPr lang="en-US" sz="1400" b="0" dirty="0">
                <a:cs typeface="Arial" charset="0"/>
              </a:rPr>
              <a:t>… </a:t>
            </a:r>
          </a:p>
          <a:p>
            <a:pPr algn="ctr"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76243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AIS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43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ATS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6243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0" dirty="0">
                <a:solidFill>
                  <a:srgbClr val="FFFF00"/>
                </a:solidFill>
                <a:cs typeface="Arial" charset="0"/>
              </a:rPr>
              <a:t>CNS</a:t>
            </a: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572132" y="385762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MET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572132" y="4786322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SMS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5572132" y="564357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cs typeface="Arial" charset="0"/>
              </a:rPr>
              <a:t>ENS</a:t>
            </a:r>
            <a:endParaRPr lang="pt-BR" sz="1400" b="0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pt-BR" sz="1400" b="0" dirty="0">
                <a:cs typeface="Arial" charset="0"/>
              </a:rPr>
              <a:t> ...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9488</TotalTime>
  <Words>958</Words>
  <Application>Microsoft Office PowerPoint</Application>
  <PresentationFormat>Apresentação na tela (4:3)</PresentationFormat>
  <Paragraphs>245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Cap Av Julio Cesar Noschang Junior</dc:creator>
  <cp:lastModifiedBy>CL Santana (ASOCEA)</cp:lastModifiedBy>
  <cp:revision>291</cp:revision>
  <dcterms:created xsi:type="dcterms:W3CDTF">2013-07-02T18:33:08Z</dcterms:created>
  <dcterms:modified xsi:type="dcterms:W3CDTF">2024-03-15T11:15:31Z</dcterms:modified>
</cp:coreProperties>
</file>